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74" r:id="rId7"/>
    <p:sldId id="262" r:id="rId8"/>
    <p:sldId id="270" r:id="rId9"/>
    <p:sldId id="271" r:id="rId10"/>
    <p:sldId id="272" r:id="rId11"/>
    <p:sldId id="269" r:id="rId12"/>
    <p:sldId id="263" r:id="rId13"/>
    <p:sldId id="265" r:id="rId14"/>
    <p:sldId id="268" r:id="rId15"/>
    <p:sldId id="267" r:id="rId16"/>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B00EA01-9557-4891-8942-E6B8ED165482}" type="datetimeFigureOut">
              <a:rPr lang="en-US" smtClean="0"/>
              <a:t>7/24/2024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606DF-050C-400A-A86C-2BF7D31E73E5}" type="slidenum">
              <a:rPr lang="en-US" smtClean="0"/>
              <a:t>‹#›</a:t>
            </a:fld>
            <a:endParaRPr lang="en-US"/>
          </a:p>
        </p:txBody>
      </p:sp>
    </p:spTree>
    <p:extLst>
      <p:ext uri="{BB962C8B-B14F-4D97-AF65-F5344CB8AC3E}">
        <p14:creationId xmlns:p14="http://schemas.microsoft.com/office/powerpoint/2010/main" val="16236625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00EA01-9557-4891-8942-E6B8ED165482}" type="datetimeFigureOut">
              <a:rPr lang="en-US" smtClean="0"/>
              <a:t>7/24/2024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606DF-050C-400A-A86C-2BF7D31E73E5}" type="slidenum">
              <a:rPr lang="en-US" smtClean="0"/>
              <a:t>‹#›</a:t>
            </a:fld>
            <a:endParaRPr lang="en-US"/>
          </a:p>
        </p:txBody>
      </p:sp>
    </p:spTree>
    <p:extLst>
      <p:ext uri="{BB962C8B-B14F-4D97-AF65-F5344CB8AC3E}">
        <p14:creationId xmlns:p14="http://schemas.microsoft.com/office/powerpoint/2010/main" val="501569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00EA01-9557-4891-8942-E6B8ED165482}" type="datetimeFigureOut">
              <a:rPr lang="en-US" smtClean="0"/>
              <a:t>7/24/2024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606DF-050C-400A-A86C-2BF7D31E73E5}" type="slidenum">
              <a:rPr lang="en-US" smtClean="0"/>
              <a:t>‹#›</a:t>
            </a:fld>
            <a:endParaRPr lang="en-US"/>
          </a:p>
        </p:txBody>
      </p:sp>
    </p:spTree>
    <p:extLst>
      <p:ext uri="{BB962C8B-B14F-4D97-AF65-F5344CB8AC3E}">
        <p14:creationId xmlns:p14="http://schemas.microsoft.com/office/powerpoint/2010/main" val="3261713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00EA01-9557-4891-8942-E6B8ED165482}" type="datetimeFigureOut">
              <a:rPr lang="en-US" smtClean="0"/>
              <a:t>7/24/2024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606DF-050C-400A-A86C-2BF7D31E73E5}" type="slidenum">
              <a:rPr lang="en-US" smtClean="0"/>
              <a:t>‹#›</a:t>
            </a:fld>
            <a:endParaRPr lang="en-US"/>
          </a:p>
        </p:txBody>
      </p:sp>
    </p:spTree>
    <p:extLst>
      <p:ext uri="{BB962C8B-B14F-4D97-AF65-F5344CB8AC3E}">
        <p14:creationId xmlns:p14="http://schemas.microsoft.com/office/powerpoint/2010/main" val="3366962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B00EA01-9557-4891-8942-E6B8ED165482}" type="datetimeFigureOut">
              <a:rPr lang="en-US" smtClean="0"/>
              <a:t>7/24/2024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0606DF-050C-400A-A86C-2BF7D31E73E5}" type="slidenum">
              <a:rPr lang="en-US" smtClean="0"/>
              <a:t>‹#›</a:t>
            </a:fld>
            <a:endParaRPr lang="en-US"/>
          </a:p>
        </p:txBody>
      </p:sp>
    </p:spTree>
    <p:extLst>
      <p:ext uri="{BB962C8B-B14F-4D97-AF65-F5344CB8AC3E}">
        <p14:creationId xmlns:p14="http://schemas.microsoft.com/office/powerpoint/2010/main" val="1720887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B00EA01-9557-4891-8942-E6B8ED165482}" type="datetimeFigureOut">
              <a:rPr lang="en-US" smtClean="0"/>
              <a:t>7/24/2024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606DF-050C-400A-A86C-2BF7D31E73E5}" type="slidenum">
              <a:rPr lang="en-US" smtClean="0"/>
              <a:t>‹#›</a:t>
            </a:fld>
            <a:endParaRPr lang="en-US"/>
          </a:p>
        </p:txBody>
      </p:sp>
    </p:spTree>
    <p:extLst>
      <p:ext uri="{BB962C8B-B14F-4D97-AF65-F5344CB8AC3E}">
        <p14:creationId xmlns:p14="http://schemas.microsoft.com/office/powerpoint/2010/main" val="420885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B00EA01-9557-4891-8942-E6B8ED165482}" type="datetimeFigureOut">
              <a:rPr lang="en-US" smtClean="0"/>
              <a:t>7/24/2024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0606DF-050C-400A-A86C-2BF7D31E73E5}" type="slidenum">
              <a:rPr lang="en-US" smtClean="0"/>
              <a:t>‹#›</a:t>
            </a:fld>
            <a:endParaRPr lang="en-US"/>
          </a:p>
        </p:txBody>
      </p:sp>
    </p:spTree>
    <p:extLst>
      <p:ext uri="{BB962C8B-B14F-4D97-AF65-F5344CB8AC3E}">
        <p14:creationId xmlns:p14="http://schemas.microsoft.com/office/powerpoint/2010/main" val="26676599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B00EA01-9557-4891-8942-E6B8ED165482}" type="datetimeFigureOut">
              <a:rPr lang="en-US" smtClean="0"/>
              <a:t>7/24/2024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0606DF-050C-400A-A86C-2BF7D31E73E5}" type="slidenum">
              <a:rPr lang="en-US" smtClean="0"/>
              <a:t>‹#›</a:t>
            </a:fld>
            <a:endParaRPr lang="en-US"/>
          </a:p>
        </p:txBody>
      </p:sp>
    </p:spTree>
    <p:extLst>
      <p:ext uri="{BB962C8B-B14F-4D97-AF65-F5344CB8AC3E}">
        <p14:creationId xmlns:p14="http://schemas.microsoft.com/office/powerpoint/2010/main" val="52903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00EA01-9557-4891-8942-E6B8ED165482}" type="datetimeFigureOut">
              <a:rPr lang="en-US" smtClean="0"/>
              <a:t>7/24/2024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0606DF-050C-400A-A86C-2BF7D31E73E5}" type="slidenum">
              <a:rPr lang="en-US" smtClean="0"/>
              <a:t>‹#›</a:t>
            </a:fld>
            <a:endParaRPr lang="en-US"/>
          </a:p>
        </p:txBody>
      </p:sp>
    </p:spTree>
    <p:extLst>
      <p:ext uri="{BB962C8B-B14F-4D97-AF65-F5344CB8AC3E}">
        <p14:creationId xmlns:p14="http://schemas.microsoft.com/office/powerpoint/2010/main" val="25577325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00EA01-9557-4891-8942-E6B8ED165482}" type="datetimeFigureOut">
              <a:rPr lang="en-US" smtClean="0"/>
              <a:t>7/24/2024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606DF-050C-400A-A86C-2BF7D31E73E5}" type="slidenum">
              <a:rPr lang="en-US" smtClean="0"/>
              <a:t>‹#›</a:t>
            </a:fld>
            <a:endParaRPr lang="en-US"/>
          </a:p>
        </p:txBody>
      </p:sp>
    </p:spTree>
    <p:extLst>
      <p:ext uri="{BB962C8B-B14F-4D97-AF65-F5344CB8AC3E}">
        <p14:creationId xmlns:p14="http://schemas.microsoft.com/office/powerpoint/2010/main" val="26318742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B00EA01-9557-4891-8942-E6B8ED165482}" type="datetimeFigureOut">
              <a:rPr lang="en-US" smtClean="0"/>
              <a:t>7/24/2024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606DF-050C-400A-A86C-2BF7D31E73E5}" type="slidenum">
              <a:rPr lang="en-US" smtClean="0"/>
              <a:t>‹#›</a:t>
            </a:fld>
            <a:endParaRPr lang="en-US"/>
          </a:p>
        </p:txBody>
      </p:sp>
    </p:spTree>
    <p:extLst>
      <p:ext uri="{BB962C8B-B14F-4D97-AF65-F5344CB8AC3E}">
        <p14:creationId xmlns:p14="http://schemas.microsoft.com/office/powerpoint/2010/main" val="584528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00EA01-9557-4891-8942-E6B8ED165482}" type="datetimeFigureOut">
              <a:rPr lang="en-US" smtClean="0"/>
              <a:t>7/24/2024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40606DF-050C-400A-A86C-2BF7D31E73E5}" type="slidenum">
              <a:rPr lang="en-US" smtClean="0"/>
              <a:t>‹#›</a:t>
            </a:fld>
            <a:endParaRPr lang="en-US"/>
          </a:p>
        </p:txBody>
      </p:sp>
    </p:spTree>
    <p:extLst>
      <p:ext uri="{BB962C8B-B14F-4D97-AF65-F5344CB8AC3E}">
        <p14:creationId xmlns:p14="http://schemas.microsoft.com/office/powerpoint/2010/main" val="16881730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ascpd.ro/campania-eliminati-consimtamantul-gdpr-in-domeniul-medical-2018/" TargetMode="External"/><Relationship Id="rId2" Type="http://schemas.openxmlformats.org/officeDocument/2006/relationships/hyperlink" Target="https://www.cmr.ro/gdpr-pentru-medici"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ro-RO" sz="3200" dirty="0" smtClean="0"/>
              <a:t>PRELUCRAREA DATELOR CU CARACTER PERSONAL </a:t>
            </a:r>
            <a:r>
              <a:rPr lang="en-US" sz="3200" dirty="0" smtClean="0"/>
              <a:t>ÎN SCOPUL FURNIZĂRII SERVICIILOR MEDICALE</a:t>
            </a:r>
            <a:r>
              <a:rPr lang="en-US" sz="4000" dirty="0" smtClean="0"/>
              <a:t/>
            </a:r>
            <a:br>
              <a:rPr lang="en-US" sz="4000" dirty="0" smtClean="0"/>
            </a:br>
            <a:r>
              <a:rPr lang="ro-RO" sz="1800" i="1" dirty="0" smtClean="0"/>
              <a:t>Sinteză elaborată cu scopul facilitării aplicării prevederilor GDPR de către personalul medical</a:t>
            </a:r>
            <a:r>
              <a:rPr lang="ro-RO" sz="4000" dirty="0" smtClean="0"/>
              <a:t> </a:t>
            </a:r>
            <a:endParaRPr lang="ro-RO" sz="4000" dirty="0"/>
          </a:p>
        </p:txBody>
      </p:sp>
      <p:sp>
        <p:nvSpPr>
          <p:cNvPr id="3" name="Subtitle 2"/>
          <p:cNvSpPr>
            <a:spLocks noGrp="1"/>
          </p:cNvSpPr>
          <p:nvPr>
            <p:ph type="subTitle" idx="1"/>
          </p:nvPr>
        </p:nvSpPr>
        <p:spPr/>
        <p:txBody>
          <a:bodyPr>
            <a:normAutofit/>
          </a:bodyPr>
          <a:lstStyle/>
          <a:p>
            <a:pPr algn="r"/>
            <a:r>
              <a:rPr lang="ro-RO" sz="1200" dirty="0" smtClean="0"/>
              <a:t>Constanța TĂIATU</a:t>
            </a:r>
          </a:p>
          <a:p>
            <a:pPr algn="r"/>
            <a:r>
              <a:rPr lang="ro-RO" sz="1200" dirty="0" smtClean="0"/>
              <a:t>Consilier</a:t>
            </a:r>
          </a:p>
          <a:p>
            <a:pPr algn="r"/>
            <a:r>
              <a:rPr lang="ro-RO" sz="1200" dirty="0" smtClean="0"/>
              <a:t>Compartimentul Educație, Cercetare și Managementul </a:t>
            </a:r>
            <a:r>
              <a:rPr lang="ro-RO" sz="1200" dirty="0" smtClean="0"/>
              <a:t>Calității</a:t>
            </a:r>
            <a:endParaRPr lang="ro-RO" sz="1200" dirty="0" smtClean="0"/>
          </a:p>
          <a:p>
            <a:pPr algn="r"/>
            <a:r>
              <a:rPr lang="ro-RO" sz="1200" dirty="0" smtClean="0"/>
              <a:t>Autoritatea Națională de Management al Calității în Sănătate (ANMCS</a:t>
            </a:r>
            <a:r>
              <a:rPr lang="en-US" sz="1200" dirty="0" smtClean="0"/>
              <a:t>)</a:t>
            </a:r>
            <a:endParaRPr lang="ro-RO" sz="1200" dirty="0"/>
          </a:p>
        </p:txBody>
      </p:sp>
    </p:spTree>
    <p:extLst>
      <p:ext uri="{BB962C8B-B14F-4D97-AF65-F5344CB8AC3E}">
        <p14:creationId xmlns:p14="http://schemas.microsoft.com/office/powerpoint/2010/main" val="34509273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ADRESA DE EMAIL ȘI NR. DE TELEFON</a:t>
            </a:r>
            <a:endParaRPr lang="en-US" dirty="0"/>
          </a:p>
        </p:txBody>
      </p:sp>
      <p:sp>
        <p:nvSpPr>
          <p:cNvPr id="3" name="Content Placeholder 2"/>
          <p:cNvSpPr>
            <a:spLocks noGrp="1"/>
          </p:cNvSpPr>
          <p:nvPr>
            <p:ph idx="1"/>
          </p:nvPr>
        </p:nvSpPr>
        <p:spPr/>
        <p:txBody>
          <a:bodyPr>
            <a:normAutofit lnSpcReduction="10000"/>
          </a:bodyPr>
          <a:lstStyle/>
          <a:p>
            <a:pPr algn="just"/>
            <a:r>
              <a:rPr lang="ro-RO" sz="2400" dirty="0" smtClean="0"/>
              <a:t>Adresa de email și nr. de telefon sunt date cu caracter personal a căror necesitate de colectare </a:t>
            </a:r>
            <a:r>
              <a:rPr lang="ro-RO" sz="2400" b="1" dirty="0" smtClean="0"/>
              <a:t>nu este prevăzută</a:t>
            </a:r>
            <a:r>
              <a:rPr lang="en-US" sz="2400" b="1" dirty="0" smtClean="0"/>
              <a:t> </a:t>
            </a:r>
            <a:r>
              <a:rPr lang="ro-RO" sz="2400" dirty="0" smtClean="0"/>
              <a:t>în Ordinul MS nr. 1410/2016 și nici în Ordinul MS nr. 1411/2016 emise în aplicarea Legii nr. 46/2003</a:t>
            </a:r>
            <a:r>
              <a:rPr lang="en-US" sz="2400" dirty="0" smtClean="0"/>
              <a:t> (</a:t>
            </a:r>
            <a:r>
              <a:rPr lang="ro-RO" sz="2400" b="1" u="sng" dirty="0" smtClean="0"/>
              <a:t>nu există obligație legală de prelucrare</a:t>
            </a:r>
            <a:r>
              <a:rPr lang="en-US" sz="2400" dirty="0" smtClean="0"/>
              <a:t>);</a:t>
            </a:r>
            <a:endParaRPr lang="ro-RO" sz="2400" dirty="0" smtClean="0"/>
          </a:p>
          <a:p>
            <a:pPr algn="just"/>
            <a:r>
              <a:rPr lang="ro-RO" sz="2400" dirty="0" smtClean="0"/>
              <a:t>Aceste date personale pot fi necesare pentru comunicarea dintre pacient și US (programări, reprogramări, transmiterea rezultatelor analizelor medicale, etc.)</a:t>
            </a:r>
          </a:p>
          <a:p>
            <a:pPr marL="0" indent="0" algn="just">
              <a:buNone/>
            </a:pPr>
            <a:r>
              <a:rPr lang="ro-RO" sz="2400" dirty="0" smtClean="0"/>
              <a:t>În concluzie, colectarea acestor date personale</a:t>
            </a:r>
            <a:r>
              <a:rPr lang="en-US" sz="2400" dirty="0" smtClean="0"/>
              <a:t> (</a:t>
            </a:r>
            <a:r>
              <a:rPr lang="ro-RO" sz="2400" i="1" dirty="0" smtClean="0"/>
              <a:t>și a altor date personale care nu se regăsesc în Acordul Pacientului Informat prev. de OMS 1411/2016</a:t>
            </a:r>
            <a:r>
              <a:rPr lang="en-US" sz="2400" dirty="0" smtClean="0"/>
              <a:t>)</a:t>
            </a:r>
            <a:r>
              <a:rPr lang="ro-RO" sz="2400" dirty="0" smtClean="0"/>
              <a:t> presupune</a:t>
            </a:r>
            <a:r>
              <a:rPr lang="en-US" sz="2400" dirty="0" smtClean="0"/>
              <a:t>:</a:t>
            </a:r>
          </a:p>
          <a:p>
            <a:pPr algn="just">
              <a:buFontTx/>
              <a:buChar char="-"/>
            </a:pPr>
            <a:r>
              <a:rPr lang="ro-RO" sz="2400" b="1" dirty="0" smtClean="0"/>
              <a:t>exprimarea consimțământului</a:t>
            </a:r>
            <a:r>
              <a:rPr lang="en-US" sz="2400" b="1" dirty="0" smtClean="0"/>
              <a:t> (GDPR)</a:t>
            </a:r>
            <a:r>
              <a:rPr lang="ro-RO" sz="2400" b="1" dirty="0" smtClean="0"/>
              <a:t> informat </a:t>
            </a:r>
            <a:r>
              <a:rPr lang="ro-RO" sz="2400" dirty="0" smtClean="0"/>
              <a:t>al pacientului (</a:t>
            </a:r>
            <a:r>
              <a:rPr lang="ro-RO" sz="2400" b="1" u="sng" dirty="0" smtClean="0"/>
              <a:t>semnarea acordului GDPR</a:t>
            </a:r>
            <a:r>
              <a:rPr lang="ro-RO" sz="2400" dirty="0" smtClean="0"/>
              <a:t>, pe baza Notei de informare</a:t>
            </a:r>
            <a:r>
              <a:rPr lang="en-US" sz="2400" dirty="0" smtClean="0"/>
              <a:t> elaborate de </a:t>
            </a:r>
            <a:r>
              <a:rPr lang="ro-RO" sz="2400" dirty="0" smtClean="0"/>
              <a:t>operatorul</a:t>
            </a:r>
            <a:r>
              <a:rPr lang="en-US" sz="2400" dirty="0" smtClean="0"/>
              <a:t> de date. </a:t>
            </a:r>
          </a:p>
          <a:p>
            <a:pPr algn="just">
              <a:buFontTx/>
              <a:buChar char="-"/>
            </a:pPr>
            <a:r>
              <a:rPr lang="ro-RO" sz="2400" dirty="0" smtClean="0"/>
              <a:t>pot fi prelucrate legal doar dacă există un scop legitim (= sunt cu adevărat necesare pentru desfășurarea activității</a:t>
            </a:r>
            <a:r>
              <a:rPr lang="en-US" sz="2400" dirty="0" smtClean="0"/>
              <a:t> </a:t>
            </a:r>
            <a:r>
              <a:rPr lang="ro-RO" sz="2400" dirty="0" smtClean="0"/>
              <a:t>menționată în </a:t>
            </a:r>
            <a:r>
              <a:rPr lang="en-US" sz="2400" dirty="0" smtClean="0"/>
              <a:t>Nota de </a:t>
            </a:r>
            <a:r>
              <a:rPr lang="en-US" sz="2400" dirty="0" err="1" smtClean="0"/>
              <a:t>informare</a:t>
            </a:r>
            <a:r>
              <a:rPr lang="ro-RO" sz="2400" dirty="0" smtClean="0"/>
              <a:t> )</a:t>
            </a:r>
            <a:endParaRPr lang="ro-RO" sz="2400" dirty="0"/>
          </a:p>
        </p:txBody>
      </p:sp>
    </p:spTree>
    <p:extLst>
      <p:ext uri="{BB962C8B-B14F-4D97-AF65-F5344CB8AC3E}">
        <p14:creationId xmlns:p14="http://schemas.microsoft.com/office/powerpoint/2010/main" val="32709262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372725" cy="911225"/>
          </a:xfrm>
        </p:spPr>
        <p:txBody>
          <a:bodyPr>
            <a:normAutofit/>
          </a:bodyPr>
          <a:lstStyle/>
          <a:p>
            <a:pPr algn="ctr"/>
            <a:r>
              <a:rPr lang="ro-RO" sz="2800" dirty="0" smtClean="0"/>
              <a:t>Art. </a:t>
            </a:r>
            <a:r>
              <a:rPr lang="en-US" sz="2800" dirty="0" smtClean="0"/>
              <a:t>6</a:t>
            </a:r>
            <a:r>
              <a:rPr lang="ro-RO" sz="2800" dirty="0" smtClean="0"/>
              <a:t> din GPDR</a:t>
            </a:r>
            <a:r>
              <a:rPr lang="en-US" sz="2800" dirty="0" smtClean="0"/>
              <a:t> </a:t>
            </a:r>
            <a:br>
              <a:rPr lang="en-US" sz="2800" dirty="0" smtClean="0"/>
            </a:br>
            <a:r>
              <a:rPr lang="ro-RO" sz="2800" dirty="0" smtClean="0"/>
              <a:t>” </a:t>
            </a:r>
            <a:r>
              <a:rPr lang="ro-RO" sz="2800" b="1" dirty="0" smtClean="0"/>
              <a:t>Legalitatea prelucrării</a:t>
            </a:r>
            <a:r>
              <a:rPr lang="en-US" sz="2800" dirty="0" smtClean="0"/>
              <a:t>”</a:t>
            </a:r>
            <a:endParaRPr lang="en-US" sz="2800" dirty="0"/>
          </a:p>
        </p:txBody>
      </p:sp>
      <p:sp>
        <p:nvSpPr>
          <p:cNvPr id="3" name="Content Placeholder 2"/>
          <p:cNvSpPr>
            <a:spLocks noGrp="1"/>
          </p:cNvSpPr>
          <p:nvPr>
            <p:ph idx="1"/>
          </p:nvPr>
        </p:nvSpPr>
        <p:spPr>
          <a:xfrm>
            <a:off x="733425" y="1581150"/>
            <a:ext cx="10620375" cy="4895849"/>
          </a:xfrm>
        </p:spPr>
        <p:txBody>
          <a:bodyPr>
            <a:normAutofit lnSpcReduction="10000"/>
          </a:bodyPr>
          <a:lstStyle/>
          <a:p>
            <a:pPr marL="457200" indent="-457200" algn="just">
              <a:buAutoNum type="arabicParenBoth"/>
            </a:pPr>
            <a:r>
              <a:rPr lang="ro-RO" sz="2400" dirty="0" smtClean="0"/>
              <a:t>Prelucrarea este legală numai dacă și în măsura în care se aplică </a:t>
            </a:r>
            <a:r>
              <a:rPr lang="ro-RO" sz="2400" b="1" u="sng" dirty="0" smtClean="0">
                <a:solidFill>
                  <a:srgbClr val="FF0000"/>
                </a:solidFill>
              </a:rPr>
              <a:t>cel puțin una </a:t>
            </a:r>
            <a:r>
              <a:rPr lang="ro-RO" sz="2400" dirty="0" smtClean="0"/>
              <a:t>dintre următoarele condiții:</a:t>
            </a:r>
            <a:endParaRPr lang="en-US" sz="2400" dirty="0"/>
          </a:p>
          <a:p>
            <a:pPr marL="0" indent="0" algn="just">
              <a:buNone/>
            </a:pPr>
            <a:r>
              <a:rPr lang="en-US" sz="2400" dirty="0" smtClean="0"/>
              <a:t>	a) </a:t>
            </a:r>
            <a:r>
              <a:rPr lang="ro-RO" sz="2000" dirty="0" smtClean="0"/>
              <a:t>Persoana vizată </a:t>
            </a:r>
            <a:r>
              <a:rPr lang="ro-RO" sz="2000" b="1" dirty="0" smtClean="0"/>
              <a:t>și-a dat </a:t>
            </a:r>
            <a:r>
              <a:rPr lang="ro-RO" sz="2000" b="1" dirty="0" smtClean="0"/>
              <a:t>consim</a:t>
            </a:r>
            <a:r>
              <a:rPr lang="en-US" sz="2000" b="1" smtClean="0"/>
              <a:t>ț</a:t>
            </a:r>
            <a:r>
              <a:rPr lang="ro-RO" sz="2000" b="1" smtClean="0"/>
              <a:t>ământul </a:t>
            </a:r>
            <a:r>
              <a:rPr lang="ro-RO" sz="2000" dirty="0" smtClean="0"/>
              <a:t>pentru prelucrarea datelor sale cu caracter </a:t>
            </a:r>
            <a:r>
              <a:rPr lang="en-US" sz="2000" dirty="0" smtClean="0"/>
              <a:t>	</a:t>
            </a:r>
            <a:r>
              <a:rPr lang="ro-RO" sz="2000" dirty="0" smtClean="0"/>
              <a:t>personal pentru unul sau mai multe scopuri specifice</a:t>
            </a:r>
            <a:r>
              <a:rPr lang="en-US" sz="2000" dirty="0" smtClean="0"/>
              <a:t>;</a:t>
            </a:r>
          </a:p>
          <a:p>
            <a:pPr marL="0" indent="0">
              <a:buNone/>
            </a:pPr>
            <a:r>
              <a:rPr lang="en-US" sz="2000" dirty="0" smtClean="0"/>
              <a:t>…</a:t>
            </a:r>
          </a:p>
          <a:p>
            <a:pPr marL="0" indent="0">
              <a:buNone/>
            </a:pPr>
            <a:r>
              <a:rPr lang="en-US" sz="2000" dirty="0" smtClean="0"/>
              <a:t>	c) </a:t>
            </a:r>
            <a:r>
              <a:rPr lang="ro-RO" sz="2000" dirty="0" smtClean="0"/>
              <a:t>prelucrarea </a:t>
            </a:r>
            <a:r>
              <a:rPr lang="ro-RO" sz="2000" b="1" u="sng" dirty="0" smtClean="0"/>
              <a:t>este necesară în vederea îndeplinirii unei obligații legale</a:t>
            </a:r>
            <a:r>
              <a:rPr lang="ro-RO" sz="2000" b="1" dirty="0" smtClean="0"/>
              <a:t> </a:t>
            </a:r>
            <a:r>
              <a:rPr lang="ro-RO" sz="2000" dirty="0" smtClean="0"/>
              <a:t>care îi revine </a:t>
            </a:r>
            <a:r>
              <a:rPr lang="en-US" sz="2000" dirty="0" smtClean="0"/>
              <a:t>	</a:t>
            </a:r>
            <a:r>
              <a:rPr lang="ro-RO" sz="2000" dirty="0" smtClean="0"/>
              <a:t>operatorului;</a:t>
            </a:r>
            <a:endParaRPr lang="en-US" sz="2000" dirty="0"/>
          </a:p>
          <a:p>
            <a:pPr marL="0" indent="0" algn="just">
              <a:buNone/>
            </a:pPr>
            <a:endParaRPr lang="en-US" sz="2400" dirty="0" smtClean="0"/>
          </a:p>
          <a:p>
            <a:pPr marL="0" indent="0" algn="just">
              <a:buNone/>
            </a:pPr>
            <a:r>
              <a:rPr lang="en-US" sz="2400" dirty="0" smtClean="0"/>
              <a:t>(3) </a:t>
            </a:r>
            <a:r>
              <a:rPr lang="ro-RO" sz="2400" dirty="0" smtClean="0"/>
              <a:t>Temeiul pentru prelucrarea menționată la alin. (1) lit. c) trebuie să fie prevăzut în:</a:t>
            </a:r>
          </a:p>
          <a:p>
            <a:pPr marL="457200" indent="-457200" algn="just">
              <a:buAutoNum type="alphaLcParenR"/>
            </a:pPr>
            <a:r>
              <a:rPr lang="ro-RO" sz="2400" dirty="0" smtClean="0"/>
              <a:t>Dreptul Uniunii; sau</a:t>
            </a:r>
          </a:p>
          <a:p>
            <a:pPr marL="457200" indent="-457200" algn="just">
              <a:buAutoNum type="alphaLcParenR"/>
            </a:pPr>
            <a:r>
              <a:rPr lang="ro-RO" sz="2400" b="1" u="sng" dirty="0" smtClean="0"/>
              <a:t>Dreptul intern</a:t>
            </a:r>
            <a:r>
              <a:rPr lang="en-US" sz="2400" dirty="0" smtClean="0"/>
              <a:t>*</a:t>
            </a:r>
            <a:r>
              <a:rPr lang="ro-RO" sz="2400" dirty="0" smtClean="0"/>
              <a:t> care se aplică operatorului</a:t>
            </a:r>
            <a:endParaRPr lang="en-US" sz="2400" dirty="0" smtClean="0"/>
          </a:p>
          <a:p>
            <a:pPr marL="0" indent="0" algn="just">
              <a:buNone/>
            </a:pPr>
            <a:endParaRPr lang="en-US" sz="2400" dirty="0" smtClean="0"/>
          </a:p>
          <a:p>
            <a:pPr marL="0" indent="0" algn="just">
              <a:buNone/>
            </a:pPr>
            <a:r>
              <a:rPr lang="en-US" sz="2000" dirty="0" smtClean="0"/>
              <a:t>* </a:t>
            </a:r>
            <a:r>
              <a:rPr lang="ro-RO" sz="2000" i="1" dirty="0" smtClean="0"/>
              <a:t>Legislația internă aplicabilă este enumerată în Slide-urile ”Bibliografie (1) și (2)”</a:t>
            </a:r>
          </a:p>
          <a:p>
            <a:pPr marL="457200" indent="-457200" algn="just">
              <a:buAutoNum type="alphaLcParenR"/>
            </a:pPr>
            <a:endParaRPr lang="en-US" sz="2000" dirty="0" smtClean="0"/>
          </a:p>
          <a:p>
            <a:pPr marL="0" indent="0" algn="just">
              <a:buNone/>
            </a:pPr>
            <a:endParaRPr lang="ro-RO" sz="2400" dirty="0" smtClean="0"/>
          </a:p>
        </p:txBody>
      </p:sp>
    </p:spTree>
    <p:extLst>
      <p:ext uri="{BB962C8B-B14F-4D97-AF65-F5344CB8AC3E}">
        <p14:creationId xmlns:p14="http://schemas.microsoft.com/office/powerpoint/2010/main" val="347542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
            </a:r>
            <a:br>
              <a:rPr lang="en-US" dirty="0" smtClean="0"/>
            </a:br>
            <a:r>
              <a:rPr lang="ro-RO" sz="3100" dirty="0" smtClean="0"/>
              <a:t>Art. 9 din GPDR</a:t>
            </a:r>
            <a:r>
              <a:rPr lang="en-US" sz="3100" dirty="0" smtClean="0"/>
              <a:t> </a:t>
            </a:r>
            <a:br>
              <a:rPr lang="en-US" sz="3100" dirty="0" smtClean="0"/>
            </a:br>
            <a:r>
              <a:rPr lang="ro-RO" sz="3100" dirty="0" smtClean="0"/>
              <a:t>” </a:t>
            </a:r>
            <a:r>
              <a:rPr lang="ro-RO" sz="3100" b="1" dirty="0" smtClean="0"/>
              <a:t>Prelucrarea de </a:t>
            </a:r>
            <a:r>
              <a:rPr lang="ro-RO" sz="3100" b="1" u="sng" dirty="0" smtClean="0"/>
              <a:t>categorii speciale </a:t>
            </a:r>
            <a:r>
              <a:rPr lang="ro-RO" sz="3100" b="1" dirty="0" smtClean="0"/>
              <a:t>de date cu caracte</a:t>
            </a:r>
            <a:r>
              <a:rPr lang="en-US" sz="3100" b="1" dirty="0" smtClean="0"/>
              <a:t>r personal</a:t>
            </a:r>
            <a:r>
              <a:rPr lang="en-US" sz="3100" dirty="0" smtClean="0"/>
              <a:t>”</a:t>
            </a:r>
            <a:endParaRPr lang="ro-RO" sz="3100" dirty="0"/>
          </a:p>
        </p:txBody>
      </p:sp>
      <p:sp>
        <p:nvSpPr>
          <p:cNvPr id="3" name="Content Placeholder 2"/>
          <p:cNvSpPr>
            <a:spLocks noGrp="1"/>
          </p:cNvSpPr>
          <p:nvPr>
            <p:ph idx="1"/>
          </p:nvPr>
        </p:nvSpPr>
        <p:spPr/>
        <p:txBody>
          <a:bodyPr>
            <a:normAutofit/>
          </a:bodyPr>
          <a:lstStyle/>
          <a:p>
            <a:pPr marL="0" indent="0" algn="just">
              <a:buNone/>
            </a:pPr>
            <a:r>
              <a:rPr lang="en-US" sz="1600" b="1" dirty="0" smtClean="0"/>
              <a:t>(1) </a:t>
            </a:r>
            <a:r>
              <a:rPr lang="ro-RO" sz="1600" b="1" dirty="0" smtClean="0"/>
              <a:t>Se interzice prelucrarea de date cu caracter personal </a:t>
            </a:r>
            <a:r>
              <a:rPr lang="ro-RO" sz="1600" dirty="0" smtClean="0"/>
              <a:t>care dezvăluie orignizea rasială sau etnică, opiniile politice, confesiunea religioasă sau convingerie filozofie sau apartenența la sindicate și prelucrarea de date genetice, de date biometrie pentru identificarea unică a unei persoane fizice, </a:t>
            </a:r>
            <a:r>
              <a:rPr lang="ro-RO" sz="1600" b="1" dirty="0" smtClean="0"/>
              <a:t>de date privind sănătatea </a:t>
            </a:r>
            <a:r>
              <a:rPr lang="ro-RO" sz="1600" dirty="0" smtClean="0"/>
              <a:t>sau de date privind viața sexuală sau orientarea sexuală ale unei persoane fizice.</a:t>
            </a:r>
            <a:endParaRPr lang="en-US" sz="1600" dirty="0" smtClean="0"/>
          </a:p>
          <a:p>
            <a:pPr marL="0" indent="0">
              <a:buNone/>
            </a:pPr>
            <a:r>
              <a:rPr lang="en-US" sz="1600" dirty="0" smtClean="0"/>
              <a:t>(2) </a:t>
            </a:r>
            <a:r>
              <a:rPr lang="ro-RO" sz="1600" dirty="0" smtClean="0"/>
              <a:t>Aliniatul (1) </a:t>
            </a:r>
            <a:r>
              <a:rPr lang="ro-RO" sz="1600" b="1" u="sng" dirty="0" smtClean="0"/>
              <a:t>nu se aplică </a:t>
            </a:r>
            <a:r>
              <a:rPr lang="ro-RO" sz="1600" dirty="0" smtClean="0"/>
              <a:t>următoarelor situații</a:t>
            </a:r>
            <a:r>
              <a:rPr lang="en-US" sz="1600" dirty="0" smtClean="0"/>
              <a:t>:</a:t>
            </a:r>
          </a:p>
          <a:p>
            <a:pPr marL="0" indent="0">
              <a:buNone/>
            </a:pPr>
            <a:r>
              <a:rPr lang="en-US" sz="1600" dirty="0" smtClean="0"/>
              <a:t>….</a:t>
            </a:r>
          </a:p>
          <a:p>
            <a:pPr marL="0" indent="0" algn="just">
              <a:buNone/>
            </a:pPr>
            <a:r>
              <a:rPr lang="en-US" sz="1600" dirty="0" smtClean="0"/>
              <a:t>h) </a:t>
            </a:r>
            <a:r>
              <a:rPr lang="ro-RO" sz="1600" dirty="0" smtClean="0"/>
              <a:t>Prelucrarea este necesară în scopuri legate de medicină preventivă sau a muncii, de evaluarea capacității de muncă a angajatului, </a:t>
            </a:r>
            <a:r>
              <a:rPr lang="ro-RO" sz="1600" b="1" dirty="0" smtClean="0"/>
              <a:t>de stabilirea unui diagnostic medical, de furnizarea de asistență medicală sau social sau a unui tratament medical sau de gestionarea sistemelor și serviciilor de sănătate </a:t>
            </a:r>
            <a:r>
              <a:rPr lang="ro-RO" sz="1600" dirty="0" smtClean="0"/>
              <a:t>sau de asistență social, în temeiul dreptului Uniunii sau al dreptului intern sau în temeiul unui contract încheiat cu un cadru medical și </a:t>
            </a:r>
            <a:r>
              <a:rPr lang="ro-RO" sz="1600" b="1" u="sng" dirty="0" smtClean="0"/>
              <a:t>sub rezerva respectării condițiilor și garanțiilor prevăzute la alin. (3).</a:t>
            </a:r>
          </a:p>
          <a:p>
            <a:pPr marL="0" indent="0" algn="just">
              <a:buNone/>
            </a:pPr>
            <a:r>
              <a:rPr lang="ro-RO" sz="1600" dirty="0" smtClean="0"/>
              <a:t>(3) </a:t>
            </a:r>
            <a:r>
              <a:rPr lang="en-US" sz="1600" dirty="0" smtClean="0"/>
              <a:t>   </a:t>
            </a:r>
            <a:r>
              <a:rPr lang="ro-RO" sz="1600" dirty="0" smtClean="0"/>
              <a:t>Datele cu caracter personal menționate la aliniatul (1) pot fi prelucrate în scopurile menționate la alin. (2) lit. h)</a:t>
            </a:r>
            <a:r>
              <a:rPr lang="en-US" sz="1600" dirty="0"/>
              <a:t> </a:t>
            </a:r>
            <a:r>
              <a:rPr lang="ro-RO" sz="1600" dirty="0" smtClean="0"/>
              <a:t>în cazul în care datele respective </a:t>
            </a:r>
            <a:r>
              <a:rPr lang="ro-RO" sz="1600" b="1" dirty="0" smtClean="0"/>
              <a:t>sunt prelucrate de către </a:t>
            </a:r>
            <a:r>
              <a:rPr lang="ro-RO" sz="1600" b="1" u="sng" dirty="0" smtClean="0"/>
              <a:t>un profesionist supus obligației de păstrare a secretului profesional sau sub responsabilitatea acestuia,</a:t>
            </a:r>
            <a:r>
              <a:rPr lang="ro-RO" sz="1600" b="1" dirty="0" smtClean="0"/>
              <a:t> </a:t>
            </a:r>
            <a:r>
              <a:rPr lang="ro-RO" sz="1600" dirty="0" smtClean="0"/>
              <a:t>în temeiul dreptului Uniunii sau al </a:t>
            </a:r>
            <a:r>
              <a:rPr lang="ro-RO" sz="1600" b="1" dirty="0" smtClean="0"/>
              <a:t>dreptului intern sau în temeiul normelor stabilite de organisme naționale competente</a:t>
            </a:r>
            <a:r>
              <a:rPr lang="ro-RO" sz="1600" dirty="0" smtClean="0"/>
              <a:t> sau de o altă persoană supusă, de asemenea, unei </a:t>
            </a:r>
            <a:r>
              <a:rPr lang="ro-RO" sz="1600" b="1" dirty="0" smtClean="0"/>
              <a:t>obligații de confidențialitate </a:t>
            </a:r>
            <a:r>
              <a:rPr lang="ro-RO" sz="1600" dirty="0" smtClean="0"/>
              <a:t>în temeiul dreptului Uniunii sau al </a:t>
            </a:r>
            <a:r>
              <a:rPr lang="ro-RO" sz="1600" b="1" u="sng" dirty="0" smtClean="0"/>
              <a:t>dreptului intern </a:t>
            </a:r>
            <a:r>
              <a:rPr lang="ro-RO" sz="1600" dirty="0" smtClean="0"/>
              <a:t>ori al normelor stabilite de organisme naționale competente”</a:t>
            </a:r>
            <a:r>
              <a:rPr lang="en-US" sz="1600" dirty="0" smtClean="0"/>
              <a:t>.</a:t>
            </a:r>
            <a:endParaRPr lang="ro-RO" sz="1600" dirty="0"/>
          </a:p>
        </p:txBody>
      </p:sp>
    </p:spTree>
    <p:extLst>
      <p:ext uri="{BB962C8B-B14F-4D97-AF65-F5344CB8AC3E}">
        <p14:creationId xmlns:p14="http://schemas.microsoft.com/office/powerpoint/2010/main" val="42007843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Bibliografie</a:t>
            </a:r>
            <a:r>
              <a:rPr lang="en-US" dirty="0" smtClean="0"/>
              <a:t> (1) </a:t>
            </a:r>
            <a:br>
              <a:rPr lang="en-US" dirty="0" smtClean="0"/>
            </a:br>
            <a:endParaRPr lang="ro-RO" sz="2400" dirty="0"/>
          </a:p>
        </p:txBody>
      </p:sp>
      <p:sp>
        <p:nvSpPr>
          <p:cNvPr id="3" name="Content Placeholder 2"/>
          <p:cNvSpPr>
            <a:spLocks noGrp="1"/>
          </p:cNvSpPr>
          <p:nvPr>
            <p:ph idx="1"/>
          </p:nvPr>
        </p:nvSpPr>
        <p:spPr/>
        <p:txBody>
          <a:bodyPr>
            <a:normAutofit fontScale="92500" lnSpcReduction="20000"/>
          </a:bodyPr>
          <a:lstStyle/>
          <a:p>
            <a:r>
              <a:rPr lang="ro-RO" dirty="0" smtClean="0"/>
              <a:t>Titlul XVI din Legea </a:t>
            </a:r>
            <a:r>
              <a:rPr lang="ro-RO" b="1" dirty="0" smtClean="0"/>
              <a:t>nr. 95/2006 </a:t>
            </a:r>
            <a:r>
              <a:rPr lang="ro-RO" dirty="0" smtClean="0"/>
              <a:t>privind reforma în sănătate, republicată, cu modificările și completările ulterioare</a:t>
            </a:r>
            <a:r>
              <a:rPr lang="en-US" dirty="0" smtClean="0"/>
              <a:t>;</a:t>
            </a:r>
          </a:p>
          <a:p>
            <a:r>
              <a:rPr lang="ro-RO" dirty="0" smtClean="0"/>
              <a:t>Legea drepturilor pacientului </a:t>
            </a:r>
            <a:r>
              <a:rPr lang="ro-RO" b="1" dirty="0" smtClean="0"/>
              <a:t>nr. 46/2003 </a:t>
            </a:r>
            <a:r>
              <a:rPr lang="ro-RO" dirty="0" smtClean="0"/>
              <a:t>privind drepturile pacientului, cu modificările și completările ulterioare;</a:t>
            </a:r>
          </a:p>
          <a:p>
            <a:r>
              <a:rPr lang="ro-RO" dirty="0" smtClean="0"/>
              <a:t>Normele metodologice pentru aplicarea Legii nr. 46/2003 privind drepturile pacientului, aprobate prin </a:t>
            </a:r>
            <a:r>
              <a:rPr lang="ro-RO" b="1" dirty="0" smtClean="0"/>
              <a:t>Ordinul Ministerului Sănătății nr. 1410/2016</a:t>
            </a:r>
            <a:r>
              <a:rPr lang="en-US" dirty="0" smtClean="0"/>
              <a:t>, </a:t>
            </a:r>
            <a:r>
              <a:rPr lang="ro-RO" dirty="0" smtClean="0"/>
              <a:t>modificat prin Ordinul Ministerului Sănătății nr. 991/12.02.2024</a:t>
            </a:r>
            <a:r>
              <a:rPr lang="en-US" dirty="0" smtClean="0"/>
              <a:t>;</a:t>
            </a:r>
          </a:p>
          <a:p>
            <a:r>
              <a:rPr lang="ro-RO" b="1" dirty="0" smtClean="0"/>
              <a:t>Ordinul</a:t>
            </a:r>
            <a:r>
              <a:rPr lang="en-US" b="1" dirty="0" smtClean="0"/>
              <a:t> </a:t>
            </a:r>
            <a:r>
              <a:rPr lang="ro-RO" b="1" dirty="0" smtClean="0"/>
              <a:t>Ministrului Sănătății nr. </a:t>
            </a:r>
            <a:r>
              <a:rPr lang="en-US" b="1" dirty="0" smtClean="0"/>
              <a:t>1411/12.12.2016 </a:t>
            </a:r>
            <a:r>
              <a:rPr lang="ro-RO" dirty="0" smtClean="0"/>
              <a:t>privind modificarea și completarea Ordinului ministrului sănătății publice </a:t>
            </a:r>
            <a:r>
              <a:rPr lang="ro-RO" b="1" dirty="0" smtClean="0"/>
              <a:t>nr. 482/2007 </a:t>
            </a:r>
            <a:r>
              <a:rPr lang="ro-RO" dirty="0" smtClean="0"/>
              <a:t>privind aprobarea Normelor metodologice de aplicare</a:t>
            </a:r>
            <a:r>
              <a:rPr lang="en-US" dirty="0" smtClean="0"/>
              <a:t> a </a:t>
            </a:r>
            <a:r>
              <a:rPr lang="ro-RO" dirty="0" smtClean="0"/>
              <a:t>titlului XV ”Răspunderea civilă a personalului medical și a furnizorului de produse și servicii medicale, sanitare și farmaceutice” din Legea nr. 95/2006 privind reforma în domeniul sănătății</a:t>
            </a:r>
            <a:r>
              <a:rPr lang="en-US" dirty="0" smtClean="0"/>
              <a:t>;</a:t>
            </a:r>
            <a:endParaRPr lang="ro-RO" dirty="0" smtClean="0"/>
          </a:p>
          <a:p>
            <a:pPr marL="0" indent="0">
              <a:buNone/>
            </a:pPr>
            <a:endParaRPr lang="ro-RO" dirty="0" smtClean="0"/>
          </a:p>
          <a:p>
            <a:pPr>
              <a:buFont typeface="Wingdings" panose="05000000000000000000" pitchFamily="2" charset="2"/>
              <a:buChar char="q"/>
            </a:pPr>
            <a:endParaRPr lang="en-US" dirty="0"/>
          </a:p>
        </p:txBody>
      </p:sp>
    </p:spTree>
    <p:extLst>
      <p:ext uri="{BB962C8B-B14F-4D97-AF65-F5344CB8AC3E}">
        <p14:creationId xmlns:p14="http://schemas.microsoft.com/office/powerpoint/2010/main" val="10903107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ro-RO" dirty="0" smtClean="0"/>
              <a:t>Bibliografie </a:t>
            </a:r>
            <a:r>
              <a:rPr lang="en-US" dirty="0" smtClean="0"/>
              <a:t>(2)</a:t>
            </a:r>
            <a:br>
              <a:rPr lang="en-US" dirty="0" smtClean="0"/>
            </a:br>
            <a:endParaRPr lang="en-US" dirty="0"/>
          </a:p>
        </p:txBody>
      </p:sp>
      <p:sp>
        <p:nvSpPr>
          <p:cNvPr id="3" name="Content Placeholder 2"/>
          <p:cNvSpPr>
            <a:spLocks noGrp="1"/>
          </p:cNvSpPr>
          <p:nvPr>
            <p:ph idx="1"/>
          </p:nvPr>
        </p:nvSpPr>
        <p:spPr/>
        <p:txBody>
          <a:bodyPr/>
          <a:lstStyle/>
          <a:p>
            <a:pPr algn="just"/>
            <a:r>
              <a:rPr lang="ro-RO" dirty="0" smtClean="0"/>
              <a:t>Codul de deontologie medicală al Colegiului Medicilor din România</a:t>
            </a:r>
            <a:r>
              <a:rPr lang="en-US" dirty="0" smtClean="0"/>
              <a:t> </a:t>
            </a:r>
            <a:r>
              <a:rPr lang="ro-RO" dirty="0" smtClean="0"/>
              <a:t>aprobat prin Hotărârea nr</a:t>
            </a:r>
            <a:r>
              <a:rPr lang="en-US" dirty="0" smtClean="0"/>
              <a:t>. 1/25.03.2022 </a:t>
            </a:r>
            <a:r>
              <a:rPr lang="ro-RO" dirty="0" smtClean="0"/>
              <a:t>publicat în </a:t>
            </a:r>
            <a:r>
              <a:rPr lang="en-US" dirty="0" smtClean="0"/>
              <a:t>M.O. al R</a:t>
            </a:r>
            <a:r>
              <a:rPr lang="ro-RO" dirty="0" smtClean="0"/>
              <a:t>omâniei nr</a:t>
            </a:r>
            <a:r>
              <a:rPr lang="en-US" dirty="0" smtClean="0"/>
              <a:t>. 435/04.05.2022 (a se </a:t>
            </a:r>
            <a:r>
              <a:rPr lang="ro-RO" dirty="0" smtClean="0"/>
              <a:t>vedea </a:t>
            </a:r>
            <a:r>
              <a:rPr lang="en-US" dirty="0" smtClean="0"/>
              <a:t>Cap. II ”</a:t>
            </a:r>
            <a:r>
              <a:rPr lang="ro-RO" dirty="0" smtClean="0"/>
              <a:t>Consimțământul” și </a:t>
            </a:r>
            <a:r>
              <a:rPr lang="en-US" dirty="0" smtClean="0"/>
              <a:t>Cap. III ”</a:t>
            </a:r>
            <a:r>
              <a:rPr lang="ro-RO" dirty="0" smtClean="0"/>
              <a:t>Secretul profesional și accesul la datele referitoare la starea de sănătate</a:t>
            </a:r>
            <a:r>
              <a:rPr lang="en-US" dirty="0" smtClean="0"/>
              <a:t>)</a:t>
            </a:r>
            <a:r>
              <a:rPr lang="ro-RO" dirty="0" smtClean="0"/>
              <a:t>;</a:t>
            </a:r>
            <a:endParaRPr lang="en-US" dirty="0" smtClean="0"/>
          </a:p>
          <a:p>
            <a:pPr algn="just"/>
            <a:r>
              <a:rPr lang="en-US" dirty="0" smtClean="0"/>
              <a:t>Art. 1, art. 2, art. </a:t>
            </a:r>
            <a:r>
              <a:rPr lang="ro-RO" dirty="0" smtClean="0"/>
              <a:t>30 alin. (1) și (</a:t>
            </a:r>
            <a:r>
              <a:rPr lang="en-US" dirty="0" smtClean="0"/>
              <a:t>2), art. 337 </a:t>
            </a:r>
            <a:r>
              <a:rPr lang="ro-RO" dirty="0" smtClean="0"/>
              <a:t>și</a:t>
            </a:r>
            <a:r>
              <a:rPr lang="en-US" dirty="0" smtClean="0"/>
              <a:t> art. 338 </a:t>
            </a:r>
            <a:r>
              <a:rPr lang="ro-RO" dirty="0" smtClean="0"/>
              <a:t>privind Cadrul de sănătate </a:t>
            </a:r>
            <a:r>
              <a:rPr lang="en-US" dirty="0" smtClean="0"/>
              <a:t>din </a:t>
            </a:r>
            <a:r>
              <a:rPr lang="ro-RO" dirty="0" smtClean="0"/>
              <a:t>Legea nr. 95/2006 privind reforma în sănătate, republicată, cu modificările și completările ulterioar</a:t>
            </a:r>
            <a:r>
              <a:rPr lang="en-US" dirty="0" smtClean="0"/>
              <a:t>e.</a:t>
            </a:r>
            <a:endParaRPr lang="ro-RO" dirty="0" smtClean="0"/>
          </a:p>
          <a:p>
            <a:endParaRPr lang="en-US" dirty="0"/>
          </a:p>
        </p:txBody>
      </p:sp>
    </p:spTree>
    <p:extLst>
      <p:ext uri="{BB962C8B-B14F-4D97-AF65-F5344CB8AC3E}">
        <p14:creationId xmlns:p14="http://schemas.microsoft.com/office/powerpoint/2010/main" val="16336834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o-RO" dirty="0" smtClean="0"/>
              <a:t>Bibliografie</a:t>
            </a:r>
            <a:r>
              <a:rPr lang="en-US" dirty="0" smtClean="0"/>
              <a:t> (2)</a:t>
            </a:r>
            <a:endParaRPr lang="ro-RO" dirty="0"/>
          </a:p>
        </p:txBody>
      </p:sp>
      <p:sp>
        <p:nvSpPr>
          <p:cNvPr id="3" name="Content Placeholder 2"/>
          <p:cNvSpPr>
            <a:spLocks noGrp="1"/>
          </p:cNvSpPr>
          <p:nvPr>
            <p:ph idx="1"/>
          </p:nvPr>
        </p:nvSpPr>
        <p:spPr/>
        <p:txBody>
          <a:bodyPr/>
          <a:lstStyle/>
          <a:p>
            <a:pPr marL="0" indent="0">
              <a:buNone/>
            </a:pPr>
            <a:r>
              <a:rPr lang="en-US" sz="2400" dirty="0" smtClean="0"/>
              <a:t>- </a:t>
            </a:r>
            <a:r>
              <a:rPr lang="ro-RO" sz="2400" dirty="0" smtClean="0"/>
              <a:t>Ghidul Medicului – Pentru protecția datelor cu caracter personal</a:t>
            </a:r>
            <a:r>
              <a:rPr lang="en-US" sz="2400" dirty="0" smtClean="0"/>
              <a:t> – </a:t>
            </a:r>
            <a:r>
              <a:rPr lang="ro-RO" sz="2400" dirty="0" smtClean="0"/>
              <a:t>capitolul 4: </a:t>
            </a:r>
            <a:endParaRPr lang="en-US" sz="2400" dirty="0" smtClean="0"/>
          </a:p>
          <a:p>
            <a:pPr marL="0" indent="0">
              <a:buNone/>
            </a:pPr>
            <a:r>
              <a:rPr lang="en-US" sz="2400" dirty="0"/>
              <a:t>”</a:t>
            </a:r>
            <a:r>
              <a:rPr lang="ro-RO" sz="2400" dirty="0" smtClean="0"/>
              <a:t>Prelucrarea și protecția datelor în sănătate</a:t>
            </a:r>
            <a:r>
              <a:rPr lang="en-US" sz="2400" dirty="0" smtClean="0"/>
              <a:t>”</a:t>
            </a:r>
            <a:r>
              <a:rPr lang="ro-RO" sz="2400" dirty="0" smtClean="0"/>
              <a:t> (a se vedea pag. 102 pct.1.2);</a:t>
            </a:r>
          </a:p>
          <a:p>
            <a:pPr marL="0" indent="0">
              <a:buNone/>
            </a:pPr>
            <a:r>
              <a:rPr lang="en-US" sz="2400" dirty="0" smtClean="0"/>
              <a:t>- </a:t>
            </a:r>
            <a:r>
              <a:rPr lang="ro-RO" sz="2400" dirty="0" smtClean="0"/>
              <a:t>Prezentarea video a Ghidului Medicului</a:t>
            </a:r>
            <a:r>
              <a:rPr lang="en-US" sz="2400" dirty="0" smtClean="0"/>
              <a:t> </a:t>
            </a:r>
            <a:r>
              <a:rPr lang="ro-RO" sz="2400" dirty="0" smtClean="0"/>
              <a:t>încărcată pe site-ul </a:t>
            </a:r>
            <a:r>
              <a:rPr lang="en-US" sz="2400" dirty="0" smtClean="0"/>
              <a:t>C</a:t>
            </a:r>
            <a:r>
              <a:rPr lang="ro-RO" sz="2400" dirty="0" smtClean="0"/>
              <a:t>MR</a:t>
            </a:r>
            <a:r>
              <a:rPr lang="en-US" sz="2400" dirty="0" smtClean="0"/>
              <a:t>:</a:t>
            </a:r>
          </a:p>
          <a:p>
            <a:pPr marL="0" indent="0">
              <a:buNone/>
            </a:pPr>
            <a:r>
              <a:rPr lang="en-US" sz="2400" dirty="0" smtClean="0">
                <a:hlinkClick r:id="rId2"/>
              </a:rPr>
              <a:t>https://www.cmr.ro/gdpr-pentru-medici</a:t>
            </a:r>
            <a:r>
              <a:rPr lang="en-US" sz="2400" dirty="0" smtClean="0"/>
              <a:t> (a se </a:t>
            </a:r>
            <a:r>
              <a:rPr lang="ro-RO" sz="2400" dirty="0" smtClean="0"/>
              <a:t>vedea </a:t>
            </a:r>
            <a:r>
              <a:rPr lang="ro-RO" sz="2400" b="1" dirty="0" smtClean="0"/>
              <a:t>min. 4.14 </a:t>
            </a:r>
            <a:r>
              <a:rPr lang="ro-RO" sz="2400" dirty="0" smtClean="0"/>
              <a:t>din primul </a:t>
            </a:r>
            <a:r>
              <a:rPr lang="en-US" sz="2400" dirty="0" smtClean="0"/>
              <a:t>video);</a:t>
            </a:r>
          </a:p>
          <a:p>
            <a:pPr>
              <a:buFontTx/>
              <a:buChar char="-"/>
            </a:pPr>
            <a:r>
              <a:rPr lang="ro-RO" sz="2400" dirty="0" smtClean="0"/>
              <a:t>Campania ”Eliminați consimțământul GDPR în domeniul medical (2018)”</a:t>
            </a:r>
            <a:r>
              <a:rPr lang="en-US" sz="2400" dirty="0" smtClean="0"/>
              <a:t>:</a:t>
            </a:r>
          </a:p>
          <a:p>
            <a:pPr marL="0" indent="0">
              <a:buNone/>
            </a:pPr>
            <a:r>
              <a:rPr lang="ro-RO" sz="2400" dirty="0" smtClean="0">
                <a:hlinkClick r:id="rId3"/>
              </a:rPr>
              <a:t>https://ascpd.ro/campania-eliminati-consimtamantul-gdpr-in-domeniul-medical-2018/</a:t>
            </a:r>
            <a:endParaRPr lang="en-US" sz="2400" dirty="0" smtClean="0"/>
          </a:p>
          <a:p>
            <a:pPr marL="0" indent="0">
              <a:buNone/>
            </a:pPr>
            <a:endParaRPr lang="ro-RO" dirty="0" smtClean="0"/>
          </a:p>
          <a:p>
            <a:pPr marL="0" indent="0">
              <a:buNone/>
            </a:pPr>
            <a:endParaRPr lang="ro-RO" dirty="0" smtClean="0"/>
          </a:p>
          <a:p>
            <a:pPr>
              <a:buFont typeface="Wingdings" panose="05000000000000000000" pitchFamily="2" charset="2"/>
              <a:buChar char="q"/>
            </a:pPr>
            <a:endParaRPr lang="en-US" dirty="0"/>
          </a:p>
        </p:txBody>
      </p:sp>
    </p:spTree>
    <p:extLst>
      <p:ext uri="{BB962C8B-B14F-4D97-AF65-F5344CB8AC3E}">
        <p14:creationId xmlns:p14="http://schemas.microsoft.com/office/powerpoint/2010/main" val="2267260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1600" dirty="0" smtClean="0"/>
              <a:t>ABREVIERI </a:t>
            </a:r>
            <a:br>
              <a:rPr lang="en-US" sz="1600" dirty="0" smtClean="0"/>
            </a:br>
            <a:r>
              <a:rPr lang="ro-RO" sz="1600" dirty="0" smtClean="0"/>
              <a:t>și/sau </a:t>
            </a:r>
            <a:r>
              <a:rPr lang="en-US" sz="1600" dirty="0" smtClean="0"/>
              <a:t/>
            </a:r>
            <a:br>
              <a:rPr lang="en-US" sz="1600" dirty="0" smtClean="0"/>
            </a:br>
            <a:r>
              <a:rPr lang="en-US" sz="1600" dirty="0" smtClean="0"/>
              <a:t>EXPLICAREA SENSULUI ÎN CARE SUNT UTILIZAȚI ANUMIȚI TERMENI</a:t>
            </a:r>
            <a:endParaRPr lang="en-US" sz="1600" dirty="0"/>
          </a:p>
        </p:txBody>
      </p:sp>
      <p:sp>
        <p:nvSpPr>
          <p:cNvPr id="3" name="Content Placeholder 2"/>
          <p:cNvSpPr>
            <a:spLocks noGrp="1"/>
          </p:cNvSpPr>
          <p:nvPr>
            <p:ph idx="1"/>
          </p:nvPr>
        </p:nvSpPr>
        <p:spPr/>
        <p:txBody>
          <a:bodyPr/>
          <a:lstStyle/>
          <a:p>
            <a:r>
              <a:rPr lang="en-US" dirty="0" smtClean="0"/>
              <a:t>GDPR – </a:t>
            </a:r>
            <a:r>
              <a:rPr lang="ro-RO" sz="1400" dirty="0" smtClean="0"/>
              <a:t>Regulamentul nr. 679/27.04.2026 privind protecția persoanelor fizice în ceea ce privește prelucrarea datelor cu caracter personal și privind libera circulație </a:t>
            </a:r>
            <a:r>
              <a:rPr lang="en-US" sz="1400" dirty="0" smtClean="0"/>
              <a:t>a </a:t>
            </a:r>
            <a:r>
              <a:rPr lang="ro-RO" sz="1400" dirty="0" smtClean="0"/>
              <a:t>acestor date și de abrogare a Directivei 95/46/CE (Regulamentul general privind protecția datelor), actualizat în</a:t>
            </a:r>
            <a:r>
              <a:rPr lang="en-US" sz="1400" dirty="0" smtClean="0"/>
              <a:t> 2018;</a:t>
            </a:r>
          </a:p>
          <a:p>
            <a:r>
              <a:rPr lang="en-US" dirty="0" smtClean="0"/>
              <a:t>US – </a:t>
            </a:r>
            <a:r>
              <a:rPr lang="ro-RO" sz="1400" dirty="0" smtClean="0"/>
              <a:t>orice tip de unitate sanitară care furnizează servicii medicale (ex. spitale publice/private, cabinet de ambulatoriu, orice tip de cabinet medical </a:t>
            </a:r>
            <a:r>
              <a:rPr lang="en-US" sz="1400" dirty="0" smtClean="0"/>
              <a:t>care </a:t>
            </a:r>
            <a:r>
              <a:rPr lang="ro-RO" sz="1400" dirty="0" smtClean="0"/>
              <a:t>funcționează </a:t>
            </a:r>
            <a:r>
              <a:rPr lang="en-US" sz="1400" dirty="0" smtClean="0"/>
              <a:t>legal </a:t>
            </a:r>
            <a:r>
              <a:rPr lang="ro-RO" sz="1400" dirty="0" smtClean="0"/>
              <a:t>într-una din formele prev. de Anexa nr. 1 la Ordinul nr. 153/2003 pentru aprobarea Normelor metodologice privind înființarea, organizarea și funcționarea cabinetelor medicale)</a:t>
            </a:r>
            <a:r>
              <a:rPr lang="en-US" sz="1400" dirty="0" smtClean="0"/>
              <a:t>;</a:t>
            </a:r>
          </a:p>
          <a:p>
            <a:pPr algn="just"/>
            <a:r>
              <a:rPr lang="ro-RO" dirty="0" smtClean="0"/>
              <a:t>Pacient – </a:t>
            </a:r>
            <a:r>
              <a:rPr lang="ro-RO" sz="1400" dirty="0" smtClean="0"/>
              <a:t>beneficiarul serviciilor medicale furnizate de US</a:t>
            </a:r>
            <a:r>
              <a:rPr lang="en-US" sz="1400" dirty="0" smtClean="0"/>
              <a:t>;</a:t>
            </a:r>
          </a:p>
          <a:p>
            <a:pPr algn="just"/>
            <a:r>
              <a:rPr lang="ro-RO" dirty="0" smtClean="0"/>
              <a:t>Medic</a:t>
            </a:r>
            <a:r>
              <a:rPr lang="en-US" sz="1400" dirty="0" smtClean="0"/>
              <a:t> – </a:t>
            </a:r>
            <a:r>
              <a:rPr lang="ro-RO" sz="1400" dirty="0" smtClean="0"/>
              <a:t>profesionistul angajat al US sau titular al unui cabinet </a:t>
            </a:r>
            <a:r>
              <a:rPr lang="en-US" sz="1400" dirty="0" smtClean="0"/>
              <a:t>medical </a:t>
            </a:r>
            <a:endParaRPr lang="ro-RO" sz="1400" dirty="0" smtClean="0"/>
          </a:p>
          <a:p>
            <a:pPr algn="just"/>
            <a:endParaRPr lang="en-US" sz="1400" dirty="0" smtClean="0"/>
          </a:p>
          <a:p>
            <a:pPr algn="just"/>
            <a:endParaRPr lang="ro-RO" dirty="0"/>
          </a:p>
        </p:txBody>
      </p:sp>
    </p:spTree>
    <p:extLst>
      <p:ext uri="{BB962C8B-B14F-4D97-AF65-F5344CB8AC3E}">
        <p14:creationId xmlns:p14="http://schemas.microsoft.com/office/powerpoint/2010/main" val="1716597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000" dirty="0" smtClean="0"/>
              <a:t>VARIANTELE DE INTERACȚIUNE CARE IMPLICĂ PRELUCRAREA DE DATE CU CARACTER PERSONAL </a:t>
            </a:r>
            <a:endParaRPr lang="en-US" sz="2000" dirty="0"/>
          </a:p>
        </p:txBody>
      </p:sp>
      <p:sp>
        <p:nvSpPr>
          <p:cNvPr id="3" name="Content Placeholder 2"/>
          <p:cNvSpPr>
            <a:spLocks noGrp="1"/>
          </p:cNvSpPr>
          <p:nvPr>
            <p:ph idx="1"/>
          </p:nvPr>
        </p:nvSpPr>
        <p:spPr/>
        <p:txBody>
          <a:bodyPr>
            <a:normAutofit fontScale="85000" lnSpcReduction="20000"/>
          </a:bodyPr>
          <a:lstStyle/>
          <a:p>
            <a:pPr marL="514350" indent="-514350">
              <a:buFont typeface="+mj-lt"/>
              <a:buAutoNum type="arabicParenR"/>
            </a:pPr>
            <a:endParaRPr lang="en-US" sz="2200" b="1" dirty="0" smtClean="0"/>
          </a:p>
          <a:p>
            <a:pPr marL="514350" indent="-514350">
              <a:buFont typeface="+mj-lt"/>
              <a:buAutoNum type="arabicParenR"/>
            </a:pPr>
            <a:r>
              <a:rPr lang="ro-RO" sz="2200" b="1" dirty="0" smtClean="0"/>
              <a:t>Relația medic – pacient</a:t>
            </a:r>
            <a:r>
              <a:rPr lang="en-US" sz="2200" b="1" dirty="0" smtClean="0"/>
              <a:t> </a:t>
            </a:r>
            <a:r>
              <a:rPr lang="en-US" sz="2200" dirty="0" smtClean="0"/>
              <a:t>( </a:t>
            </a:r>
            <a:r>
              <a:rPr lang="ro-RO" sz="2200" i="1" dirty="0" smtClean="0"/>
              <a:t>în calitatea pe </a:t>
            </a:r>
            <a:r>
              <a:rPr lang="en-US" sz="2200" i="1" dirty="0" smtClean="0"/>
              <a:t>care o are </a:t>
            </a:r>
            <a:r>
              <a:rPr lang="ro-RO" sz="2200" i="1" dirty="0" smtClean="0"/>
              <a:t>medicul - aceea de profesionist </a:t>
            </a:r>
            <a:r>
              <a:rPr lang="en-US" sz="2200" i="1" dirty="0" smtClean="0"/>
              <a:t>care </a:t>
            </a:r>
            <a:r>
              <a:rPr lang="ro-RO" sz="2200" i="1" dirty="0" smtClean="0"/>
              <a:t>își exercită profesia în relația cu pacientul</a:t>
            </a:r>
            <a:r>
              <a:rPr lang="en-US" sz="2200" dirty="0" smtClean="0"/>
              <a:t>)</a:t>
            </a:r>
            <a:r>
              <a:rPr lang="ro-RO" sz="2200" dirty="0" smtClean="0"/>
              <a:t>;</a:t>
            </a:r>
          </a:p>
          <a:p>
            <a:pPr marL="514350" indent="-514350">
              <a:buFont typeface="+mj-lt"/>
              <a:buAutoNum type="arabicParenR"/>
            </a:pPr>
            <a:r>
              <a:rPr lang="ro-RO" sz="2200" dirty="0" smtClean="0"/>
              <a:t>Relația US – pacient</a:t>
            </a:r>
            <a:r>
              <a:rPr lang="en-US" sz="2200" dirty="0" smtClean="0"/>
              <a:t>; </a:t>
            </a:r>
          </a:p>
          <a:p>
            <a:pPr marL="514350" indent="-514350">
              <a:buFont typeface="+mj-lt"/>
              <a:buAutoNum type="arabicParenR"/>
            </a:pPr>
            <a:r>
              <a:rPr lang="ro-RO" sz="2200" dirty="0" smtClean="0"/>
              <a:t>Relația </a:t>
            </a:r>
            <a:r>
              <a:rPr lang="en-US" sz="2200" dirty="0" smtClean="0"/>
              <a:t>medic – </a:t>
            </a:r>
            <a:r>
              <a:rPr lang="ro-RO" sz="2200" dirty="0" smtClean="0"/>
              <a:t>pacient (</a:t>
            </a:r>
            <a:r>
              <a:rPr lang="ro-RO" sz="2200" i="1" dirty="0" smtClean="0"/>
              <a:t>în calitatea medicului de </a:t>
            </a:r>
            <a:r>
              <a:rPr lang="ro-RO" sz="2200" b="1" i="1" dirty="0" smtClean="0"/>
              <a:t>reprezentant </a:t>
            </a:r>
            <a:r>
              <a:rPr lang="en-US" sz="2200" b="1" i="1" dirty="0" smtClean="0"/>
              <a:t>legal </a:t>
            </a:r>
            <a:r>
              <a:rPr lang="en-US" sz="2200" i="1" dirty="0" smtClean="0"/>
              <a:t>al </a:t>
            </a:r>
            <a:r>
              <a:rPr lang="ro-RO" sz="2200" i="1" dirty="0" smtClean="0"/>
              <a:t>cabinetului</a:t>
            </a:r>
            <a:r>
              <a:rPr lang="en-US" sz="2200" i="1" dirty="0" smtClean="0"/>
              <a:t> medical</a:t>
            </a:r>
            <a:r>
              <a:rPr lang="en-US" sz="2200" dirty="0" smtClean="0"/>
              <a:t>);</a:t>
            </a:r>
            <a:endParaRPr lang="ro-RO" sz="2200" dirty="0" smtClean="0"/>
          </a:p>
          <a:p>
            <a:pPr marL="514350" indent="-514350">
              <a:buFont typeface="+mj-lt"/>
              <a:buAutoNum type="arabicParenR"/>
            </a:pPr>
            <a:r>
              <a:rPr lang="ro-RO" sz="2200" dirty="0" smtClean="0"/>
              <a:t>Relația medic – medic în contextul colaborării în vederea tratării unui pacient;</a:t>
            </a:r>
            <a:endParaRPr lang="en-US" sz="2200" dirty="0" smtClean="0"/>
          </a:p>
          <a:p>
            <a:pPr marL="514350" indent="-514350">
              <a:buFont typeface="+mj-lt"/>
              <a:buAutoNum type="arabicParenR"/>
            </a:pPr>
            <a:r>
              <a:rPr lang="ro-RO" sz="2200" dirty="0" smtClean="0"/>
              <a:t>Relația </a:t>
            </a:r>
            <a:r>
              <a:rPr lang="en-US" sz="2200" dirty="0" smtClean="0"/>
              <a:t>medic – </a:t>
            </a:r>
            <a:r>
              <a:rPr lang="ro-RO" sz="2200" dirty="0" smtClean="0"/>
              <a:t>terț: persoane fizice și juridice</a:t>
            </a:r>
            <a:r>
              <a:rPr lang="en-US" sz="2200" dirty="0" smtClean="0"/>
              <a:t>;</a:t>
            </a:r>
          </a:p>
          <a:p>
            <a:pPr marL="514350" indent="-514350">
              <a:buFont typeface="+mj-lt"/>
              <a:buAutoNum type="arabicParenR"/>
            </a:pPr>
            <a:r>
              <a:rPr lang="ro-RO" sz="2200" dirty="0" smtClean="0"/>
              <a:t>Relația</a:t>
            </a:r>
            <a:r>
              <a:rPr lang="en-US" sz="2200" dirty="0" smtClean="0"/>
              <a:t> medic – </a:t>
            </a:r>
            <a:r>
              <a:rPr lang="ro-RO" sz="2200" dirty="0" smtClean="0"/>
              <a:t>terț în contextul cercetărilor științifice</a:t>
            </a:r>
            <a:r>
              <a:rPr lang="en-US" sz="2200" dirty="0" smtClean="0"/>
              <a:t>;</a:t>
            </a:r>
            <a:endParaRPr lang="ro-RO" sz="2200" dirty="0" smtClean="0"/>
          </a:p>
          <a:p>
            <a:pPr marL="514350" indent="-514350">
              <a:buFont typeface="+mj-lt"/>
              <a:buAutoNum type="arabicParenR"/>
            </a:pPr>
            <a:r>
              <a:rPr lang="ro-RO" sz="2200" dirty="0" smtClean="0"/>
              <a:t>Relația US – terți: autorități și instituții publice;</a:t>
            </a:r>
          </a:p>
          <a:p>
            <a:pPr marL="514350" indent="-514350">
              <a:buFont typeface="+mj-lt"/>
              <a:buAutoNum type="arabicParenR"/>
            </a:pPr>
            <a:r>
              <a:rPr lang="ro-RO" sz="2200" dirty="0" smtClean="0"/>
              <a:t>Relația US – terți: persoane fizice și juridice</a:t>
            </a:r>
            <a:r>
              <a:rPr lang="en-US" sz="2200" dirty="0" smtClean="0"/>
              <a:t>.</a:t>
            </a:r>
          </a:p>
          <a:p>
            <a:pPr marL="0" indent="0">
              <a:buNone/>
            </a:pPr>
            <a:endParaRPr lang="en-US" sz="2400" dirty="0" smtClean="0"/>
          </a:p>
          <a:p>
            <a:pPr marL="0" indent="0">
              <a:buNone/>
            </a:pPr>
            <a:r>
              <a:rPr lang="ro-RO" sz="2400" i="1" dirty="0" smtClean="0">
                <a:solidFill>
                  <a:srgbClr val="FF0000"/>
                </a:solidFill>
              </a:rPr>
              <a:t>Notă</a:t>
            </a:r>
            <a:r>
              <a:rPr lang="en-US" sz="2400" i="1" dirty="0" smtClean="0">
                <a:solidFill>
                  <a:srgbClr val="FF0000"/>
                </a:solidFill>
              </a:rPr>
              <a:t>: s</a:t>
            </a:r>
            <a:r>
              <a:rPr lang="ro-RO" sz="2400" i="1" dirty="0" smtClean="0">
                <a:solidFill>
                  <a:srgbClr val="FF0000"/>
                </a:solidFill>
              </a:rPr>
              <a:t>pecificitatea </a:t>
            </a:r>
            <a:r>
              <a:rPr lang="en-US" sz="2400" i="1" dirty="0" smtClean="0">
                <a:solidFill>
                  <a:srgbClr val="FF0000"/>
                </a:solidFill>
              </a:rPr>
              <a:t>f</a:t>
            </a:r>
            <a:r>
              <a:rPr lang="ro-RO" sz="2400" i="1" dirty="0" smtClean="0">
                <a:solidFill>
                  <a:srgbClr val="FF0000"/>
                </a:solidFill>
              </a:rPr>
              <a:t>iecăreia dintre relațiile mai sus </a:t>
            </a:r>
            <a:r>
              <a:rPr lang="en-US" sz="2400" i="1" dirty="0" smtClean="0">
                <a:solidFill>
                  <a:srgbClr val="FF0000"/>
                </a:solidFill>
              </a:rPr>
              <a:t>enumerate </a:t>
            </a:r>
            <a:r>
              <a:rPr lang="ro-RO" sz="2400" i="1" dirty="0" smtClean="0">
                <a:solidFill>
                  <a:srgbClr val="FF0000"/>
                </a:solidFill>
              </a:rPr>
              <a:t>atrage aplicabilitatea unor temeiuri</a:t>
            </a:r>
            <a:r>
              <a:rPr lang="en-US" sz="2400" i="1" dirty="0" smtClean="0">
                <a:solidFill>
                  <a:srgbClr val="FF0000"/>
                </a:solidFill>
              </a:rPr>
              <a:t> </a:t>
            </a:r>
            <a:r>
              <a:rPr lang="ro-RO" sz="2400" i="1" dirty="0" smtClean="0">
                <a:solidFill>
                  <a:srgbClr val="FF0000"/>
                </a:solidFill>
              </a:rPr>
              <a:t>legale diferite pentru conformarea cu rigorile GDPR</a:t>
            </a:r>
            <a:r>
              <a:rPr lang="en-US" sz="2400" i="1" dirty="0" smtClean="0">
                <a:solidFill>
                  <a:srgbClr val="FF0000"/>
                </a:solidFill>
              </a:rPr>
              <a:t>. </a:t>
            </a:r>
            <a:r>
              <a:rPr lang="ro-RO" sz="2400" i="1" dirty="0" smtClean="0"/>
              <a:t>În prezentul material vom prezenta doar relația medic-pacient î</a:t>
            </a:r>
            <a:r>
              <a:rPr lang="en-US" sz="2400" i="1" dirty="0" smtClean="0"/>
              <a:t>n </a:t>
            </a:r>
            <a:r>
              <a:rPr lang="ro-RO" sz="2400" i="1" dirty="0" smtClean="0"/>
              <a:t>acordarea</a:t>
            </a:r>
            <a:r>
              <a:rPr lang="en-US" sz="2400" i="1" dirty="0" smtClean="0"/>
              <a:t> </a:t>
            </a:r>
            <a:r>
              <a:rPr lang="ro-RO" sz="2400" i="1" dirty="0" smtClean="0"/>
              <a:t>serviciilor medical</a:t>
            </a:r>
            <a:r>
              <a:rPr lang="en-US" sz="2400" i="1" dirty="0" smtClean="0"/>
              <a:t>e.</a:t>
            </a:r>
            <a:endParaRPr lang="en-US" sz="2400" i="1" dirty="0" smtClean="0">
              <a:solidFill>
                <a:srgbClr val="FF0000"/>
              </a:solidFill>
            </a:endParaRPr>
          </a:p>
          <a:p>
            <a:pPr marL="0" indent="0">
              <a:buNone/>
            </a:pPr>
            <a:endParaRPr lang="ro-RO" sz="2400" i="1" dirty="0" smtClean="0">
              <a:solidFill>
                <a:srgbClr val="FF0000"/>
              </a:solidFill>
            </a:endParaRPr>
          </a:p>
          <a:p>
            <a:pPr marL="514350" indent="-514350">
              <a:buFont typeface="+mj-lt"/>
              <a:buAutoNum type="arabicParenR"/>
            </a:pPr>
            <a:endParaRPr lang="en-US" dirty="0"/>
          </a:p>
        </p:txBody>
      </p:sp>
    </p:spTree>
    <p:extLst>
      <p:ext uri="{BB962C8B-B14F-4D97-AF65-F5344CB8AC3E}">
        <p14:creationId xmlns:p14="http://schemas.microsoft.com/office/powerpoint/2010/main" val="1896883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ro-RO" sz="2000" dirty="0" smtClean="0"/>
              <a:t>Conceptul de ”prelucrare a datelor cu caracter personal” – definiție conform GDPR</a:t>
            </a:r>
            <a:endParaRPr lang="ro-RO" sz="2000" dirty="0"/>
          </a:p>
        </p:txBody>
      </p:sp>
      <p:sp>
        <p:nvSpPr>
          <p:cNvPr id="3" name="Content Placeholder 2"/>
          <p:cNvSpPr>
            <a:spLocks noGrp="1"/>
          </p:cNvSpPr>
          <p:nvPr>
            <p:ph idx="1"/>
          </p:nvPr>
        </p:nvSpPr>
        <p:spPr/>
        <p:txBody>
          <a:bodyPr/>
          <a:lstStyle/>
          <a:p>
            <a:pPr marL="0" indent="0" algn="ctr">
              <a:lnSpc>
                <a:spcPct val="200000"/>
              </a:lnSpc>
              <a:buNone/>
            </a:pPr>
            <a:r>
              <a:rPr lang="en-US" dirty="0" smtClean="0"/>
              <a:t>”</a:t>
            </a:r>
            <a:r>
              <a:rPr lang="ro-RO" dirty="0" smtClean="0"/>
              <a:t>Prelucrare”</a:t>
            </a:r>
            <a:r>
              <a:rPr lang="en-US" dirty="0" smtClean="0"/>
              <a:t>:</a:t>
            </a:r>
          </a:p>
          <a:p>
            <a:pPr marL="0" indent="0" algn="just">
              <a:lnSpc>
                <a:spcPct val="200000"/>
              </a:lnSpc>
              <a:buNone/>
            </a:pPr>
            <a:r>
              <a:rPr lang="ro-RO" sz="2000" i="1" dirty="0" smtClean="0"/>
              <a:t>– orice operațiune sau set de operațiuni efectuate asupra datelor cu caracter personal sau asupra seturilor de date cu caracter personal, cu sau fără utilizarea de mijloace automatizate, cum ar fi colectarea, înregistrarea, organizarea, structurarea, stocarea, adaptarea sau modificarea, extragerea, consultarea, utilizarea, divulgarea  prin transmitere, diseminarea sau punerea la dispoziție, în orice alt mod, alinierea sau combinarea, restricționarea, ștergerea sau distrugerea”</a:t>
            </a:r>
            <a:r>
              <a:rPr lang="en-US" sz="2000" i="1" dirty="0" smtClean="0"/>
              <a:t>.</a:t>
            </a:r>
            <a:endParaRPr lang="ro-RO" sz="2000" i="1" dirty="0"/>
          </a:p>
        </p:txBody>
      </p:sp>
    </p:spTree>
    <p:extLst>
      <p:ext uri="{BB962C8B-B14F-4D97-AF65-F5344CB8AC3E}">
        <p14:creationId xmlns:p14="http://schemas.microsoft.com/office/powerpoint/2010/main" val="8824946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ro-RO" sz="2000" dirty="0" smtClean="0"/>
              <a:t>Conceptul de ”</a:t>
            </a:r>
            <a:r>
              <a:rPr lang="en-US" sz="2000" dirty="0" smtClean="0"/>
              <a:t>operator</a:t>
            </a:r>
            <a:r>
              <a:rPr lang="ro-RO" sz="2000" dirty="0" smtClean="0"/>
              <a:t> a date</a:t>
            </a:r>
            <a:r>
              <a:rPr lang="en-US" sz="2000" dirty="0" smtClean="0"/>
              <a:t> </a:t>
            </a:r>
            <a:r>
              <a:rPr lang="ro-RO" sz="2000" dirty="0" smtClean="0"/>
              <a:t>cu caracter personal” – definiție conform GDPR</a:t>
            </a:r>
            <a:endParaRPr lang="ro-RO" sz="2000" dirty="0"/>
          </a:p>
        </p:txBody>
      </p:sp>
      <p:sp>
        <p:nvSpPr>
          <p:cNvPr id="3" name="Content Placeholder 2"/>
          <p:cNvSpPr>
            <a:spLocks noGrp="1"/>
          </p:cNvSpPr>
          <p:nvPr>
            <p:ph idx="1"/>
          </p:nvPr>
        </p:nvSpPr>
        <p:spPr/>
        <p:txBody>
          <a:bodyPr>
            <a:normAutofit fontScale="85000" lnSpcReduction="10000"/>
          </a:bodyPr>
          <a:lstStyle/>
          <a:p>
            <a:pPr marL="0" indent="0" algn="ctr">
              <a:lnSpc>
                <a:spcPct val="200000"/>
              </a:lnSpc>
              <a:buNone/>
            </a:pPr>
            <a:r>
              <a:rPr lang="en-US" dirty="0" smtClean="0"/>
              <a:t>”OPERATOR</a:t>
            </a:r>
            <a:r>
              <a:rPr lang="ro-RO" dirty="0" smtClean="0"/>
              <a:t>”</a:t>
            </a:r>
            <a:r>
              <a:rPr lang="en-US" dirty="0" smtClean="0"/>
              <a:t>:</a:t>
            </a:r>
          </a:p>
          <a:p>
            <a:pPr marL="0" indent="0" algn="just">
              <a:lnSpc>
                <a:spcPct val="200000"/>
              </a:lnSpc>
              <a:buNone/>
            </a:pPr>
            <a:r>
              <a:rPr lang="ro-RO" sz="2000" i="1" dirty="0" smtClean="0"/>
              <a:t>– </a:t>
            </a:r>
            <a:r>
              <a:rPr lang="en-US" sz="2000" i="1" dirty="0" smtClean="0"/>
              <a:t>”</a:t>
            </a:r>
            <a:r>
              <a:rPr lang="ro-RO" sz="2000" i="1" dirty="0" smtClean="0"/>
              <a:t>persoană fizică sau juridică, autoritatea publică, agenția sau alt organism care, singur sau împreună cu altele, stabilește scopurile și mijloacele de prelucrare a datelor cu caracter personal”</a:t>
            </a:r>
            <a:r>
              <a:rPr lang="en-US" sz="2000" i="1" dirty="0" smtClean="0"/>
              <a:t>.</a:t>
            </a:r>
          </a:p>
          <a:p>
            <a:pPr marL="0" indent="0" algn="just">
              <a:lnSpc>
                <a:spcPct val="200000"/>
              </a:lnSpc>
              <a:buNone/>
            </a:pPr>
            <a:r>
              <a:rPr lang="ro-RO" sz="2000" i="1" dirty="0" smtClean="0"/>
              <a:t>Notă: </a:t>
            </a:r>
          </a:p>
          <a:p>
            <a:pPr algn="just">
              <a:lnSpc>
                <a:spcPct val="200000"/>
              </a:lnSpc>
              <a:buFont typeface="Wingdings" panose="05000000000000000000" pitchFamily="2" charset="2"/>
              <a:buChar char="Ø"/>
            </a:pPr>
            <a:r>
              <a:rPr lang="ro-RO" sz="2000" i="1" dirty="0" smtClean="0"/>
              <a:t>medicul, în exercitarea actului medical, </a:t>
            </a:r>
            <a:r>
              <a:rPr lang="ro-RO" sz="2000" b="1" i="1" dirty="0" smtClean="0"/>
              <a:t>nu este ”operator</a:t>
            </a:r>
            <a:r>
              <a:rPr lang="ro-RO" sz="2000" i="1" dirty="0" smtClean="0"/>
              <a:t>” în sensul GDPR;</a:t>
            </a:r>
          </a:p>
          <a:p>
            <a:pPr algn="just">
              <a:lnSpc>
                <a:spcPct val="200000"/>
              </a:lnSpc>
              <a:buFont typeface="Wingdings" panose="05000000000000000000" pitchFamily="2" charset="2"/>
              <a:buChar char="Ø"/>
            </a:pPr>
            <a:r>
              <a:rPr lang="ro-RO" sz="2000" i="1" dirty="0" smtClean="0"/>
              <a:t>US, precum și medicul în calitate de reprezentant legal al unui cabinet medical </a:t>
            </a:r>
            <a:r>
              <a:rPr lang="ro-RO" sz="2000" b="1" i="1" dirty="0" smtClean="0"/>
              <a:t>este ”operator</a:t>
            </a:r>
            <a:r>
              <a:rPr lang="ro-RO" sz="2000" i="1" dirty="0" smtClean="0"/>
              <a:t>” în sensul GDPR.</a:t>
            </a:r>
            <a:endParaRPr lang="ro-RO" sz="2000" i="1" dirty="0"/>
          </a:p>
        </p:txBody>
      </p:sp>
    </p:spTree>
    <p:extLst>
      <p:ext uri="{BB962C8B-B14F-4D97-AF65-F5344CB8AC3E}">
        <p14:creationId xmlns:p14="http://schemas.microsoft.com/office/powerpoint/2010/main" val="4089212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336345" y="254153"/>
            <a:ext cx="7253414" cy="1112102"/>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ro-RO" sz="2800" dirty="0"/>
              <a:t>Prelucrare </a:t>
            </a:r>
            <a:r>
              <a:rPr lang="ro-RO" sz="2800" b="1" dirty="0">
                <a:solidFill>
                  <a:srgbClr val="FF0000"/>
                </a:solidFill>
              </a:rPr>
              <a:t>legală</a:t>
            </a:r>
            <a:r>
              <a:rPr lang="ro-RO" sz="2800" dirty="0"/>
              <a:t> a datelor cu caracter personal – în sensul GDPR</a:t>
            </a:r>
            <a:endParaRPr lang="en-US" sz="2800" dirty="0"/>
          </a:p>
        </p:txBody>
      </p:sp>
      <p:sp>
        <p:nvSpPr>
          <p:cNvPr id="3" name="Down Arrow 2"/>
          <p:cNvSpPr/>
          <p:nvPr/>
        </p:nvSpPr>
        <p:spPr>
          <a:xfrm rot="2750123">
            <a:off x="4297814" y="1272326"/>
            <a:ext cx="327285" cy="123845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123210" y="449975"/>
            <a:ext cx="3146855" cy="634314"/>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i="1"/>
              <a:t>pct. (40) din </a:t>
            </a:r>
            <a:r>
              <a:rPr lang="ro-RO" i="1"/>
              <a:t>preambulul</a:t>
            </a:r>
            <a:r>
              <a:rPr lang="en-US" i="1"/>
              <a:t> la GDPR</a:t>
            </a:r>
            <a:endParaRPr lang="en-US"/>
          </a:p>
        </p:txBody>
      </p:sp>
      <p:sp>
        <p:nvSpPr>
          <p:cNvPr id="5" name="Rectangle 4"/>
          <p:cNvSpPr/>
          <p:nvPr/>
        </p:nvSpPr>
        <p:spPr>
          <a:xfrm>
            <a:off x="2707296" y="5247466"/>
            <a:ext cx="3235034" cy="593171"/>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lvl="1"/>
            <a:r>
              <a:rPr lang="ro-RO" sz="1600" b="1" dirty="0" smtClean="0"/>
              <a:t>prevăzut de lege </a:t>
            </a:r>
            <a:r>
              <a:rPr lang="ro-RO" sz="1600" dirty="0" smtClean="0"/>
              <a:t>în dreptul Uniunii sau dreptul intern</a:t>
            </a:r>
            <a:endParaRPr lang="ro-RO" sz="1600" dirty="0"/>
          </a:p>
        </p:txBody>
      </p:sp>
      <p:sp>
        <p:nvSpPr>
          <p:cNvPr id="6" name="Right Arrow 5"/>
          <p:cNvSpPr/>
          <p:nvPr/>
        </p:nvSpPr>
        <p:spPr>
          <a:xfrm>
            <a:off x="3480485" y="767132"/>
            <a:ext cx="650789" cy="10709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Equal 7"/>
          <p:cNvSpPr/>
          <p:nvPr/>
        </p:nvSpPr>
        <p:spPr>
          <a:xfrm>
            <a:off x="3894146" y="4757727"/>
            <a:ext cx="861334" cy="434122"/>
          </a:xfrm>
          <a:prstGeom prst="mathEqua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solidFill>
                <a:schemeClr val="tx1"/>
              </a:solidFill>
            </a:endParaRPr>
          </a:p>
        </p:txBody>
      </p:sp>
      <p:sp>
        <p:nvSpPr>
          <p:cNvPr id="9" name="Down Arrow 8"/>
          <p:cNvSpPr/>
          <p:nvPr/>
        </p:nvSpPr>
        <p:spPr>
          <a:xfrm>
            <a:off x="9057004" y="1579449"/>
            <a:ext cx="296562" cy="766119"/>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395560" y="4114530"/>
            <a:ext cx="2022635" cy="2376886"/>
          </a:xfrm>
          <a:prstGeom prst="rect">
            <a:avLst/>
          </a:prstGeom>
          <a:solidFill>
            <a:srgbClr val="FFC000"/>
          </a:solidFill>
        </p:spPr>
        <p:style>
          <a:lnRef idx="2">
            <a:schemeClr val="accent2"/>
          </a:lnRef>
          <a:fillRef idx="1">
            <a:schemeClr val="lt1"/>
          </a:fillRef>
          <a:effectRef idx="0">
            <a:schemeClr val="accent2"/>
          </a:effectRef>
          <a:fontRef idx="minor">
            <a:schemeClr val="dk1"/>
          </a:fontRef>
        </p:style>
        <p:txBody>
          <a:bodyPr rtlCol="0" anchor="ctr"/>
          <a:lstStyle/>
          <a:p>
            <a:r>
              <a:rPr lang="ro-RO" dirty="0" smtClean="0"/>
              <a:t>Respectarea </a:t>
            </a:r>
            <a:r>
              <a:rPr lang="ro-RO" b="1" u="sng" dirty="0" smtClean="0"/>
              <a:t>obligațiilor legale </a:t>
            </a:r>
            <a:r>
              <a:rPr lang="ro-RO" dirty="0" smtClean="0"/>
              <a:t>la care este supus operatorul</a:t>
            </a:r>
            <a:r>
              <a:rPr lang="en-US" dirty="0" smtClean="0"/>
              <a:t> (US) cu </a:t>
            </a:r>
            <a:r>
              <a:rPr lang="ro-RO" dirty="0" smtClean="0"/>
              <a:t>privire</a:t>
            </a:r>
            <a:r>
              <a:rPr lang="en-US" dirty="0" smtClean="0"/>
              <a:t> la </a:t>
            </a:r>
            <a:r>
              <a:rPr lang="ro-RO" b="1" dirty="0" smtClean="0">
                <a:solidFill>
                  <a:srgbClr val="FF0000"/>
                </a:solidFill>
              </a:rPr>
              <a:t>protecția datelor cu caracter personal prelucrate în cadrul US</a:t>
            </a:r>
            <a:endParaRPr lang="ro-RO" b="1" dirty="0">
              <a:solidFill>
                <a:srgbClr val="FF0000"/>
              </a:solidFill>
            </a:endParaRPr>
          </a:p>
        </p:txBody>
      </p:sp>
      <p:sp>
        <p:nvSpPr>
          <p:cNvPr id="11" name="Rectangle 10"/>
          <p:cNvSpPr/>
          <p:nvPr/>
        </p:nvSpPr>
        <p:spPr>
          <a:xfrm>
            <a:off x="1125587" y="2476851"/>
            <a:ext cx="3822355" cy="799070"/>
          </a:xfrm>
          <a:prstGeom prst="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ro-RO" sz="2800" b="1" dirty="0" smtClean="0"/>
              <a:t>Condiția</a:t>
            </a:r>
            <a:r>
              <a:rPr lang="en-US" sz="2800" b="1" dirty="0" smtClean="0"/>
              <a:t> 1 </a:t>
            </a:r>
          </a:p>
          <a:p>
            <a:pPr algn="ctr"/>
            <a:r>
              <a:rPr lang="en-US" sz="1600" dirty="0" smtClean="0"/>
              <a:t>(are </a:t>
            </a:r>
            <a:r>
              <a:rPr lang="ro-RO" sz="1600" dirty="0" smtClean="0"/>
              <a:t>două variante </a:t>
            </a:r>
            <a:r>
              <a:rPr lang="en-US" sz="1600" dirty="0" smtClean="0"/>
              <a:t>alternative)</a:t>
            </a:r>
            <a:endParaRPr lang="en-US" sz="2800" b="1" dirty="0"/>
          </a:p>
        </p:txBody>
      </p:sp>
      <p:sp>
        <p:nvSpPr>
          <p:cNvPr id="14" name="Rectangle 13"/>
          <p:cNvSpPr/>
          <p:nvPr/>
        </p:nvSpPr>
        <p:spPr>
          <a:xfrm>
            <a:off x="6395560" y="2486720"/>
            <a:ext cx="5582256" cy="777758"/>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ro-RO" sz="2800" b="1" dirty="0" smtClean="0"/>
              <a:t>Condiția</a:t>
            </a:r>
            <a:r>
              <a:rPr lang="en-US" sz="2800" b="1" dirty="0" smtClean="0"/>
              <a:t> 2 </a:t>
            </a:r>
          </a:p>
          <a:p>
            <a:pPr algn="ctr"/>
            <a:r>
              <a:rPr lang="ro-RO" dirty="0" smtClean="0"/>
              <a:t>(</a:t>
            </a:r>
            <a:r>
              <a:rPr lang="en-US" dirty="0" smtClean="0"/>
              <a:t>are </a:t>
            </a:r>
            <a:r>
              <a:rPr lang="ro-RO" dirty="0" smtClean="0"/>
              <a:t>trei variante alternative)</a:t>
            </a:r>
            <a:endParaRPr lang="ro-RO" b="1" dirty="0"/>
          </a:p>
        </p:txBody>
      </p:sp>
      <p:sp>
        <p:nvSpPr>
          <p:cNvPr id="16" name="Down Arrow 15"/>
          <p:cNvSpPr/>
          <p:nvPr/>
        </p:nvSpPr>
        <p:spPr>
          <a:xfrm>
            <a:off x="1326200" y="3382821"/>
            <a:ext cx="290382" cy="4954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33856" y="3922627"/>
            <a:ext cx="1996490" cy="14409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i="1" dirty="0"/>
              <a:t>să fie efectuată pe baza</a:t>
            </a:r>
            <a:r>
              <a:rPr lang="en-US" dirty="0"/>
              <a:t> </a:t>
            </a:r>
            <a:r>
              <a:rPr lang="ro-RO" b="1" dirty="0">
                <a:solidFill>
                  <a:srgbClr val="FF0000"/>
                </a:solidFill>
              </a:rPr>
              <a:t>consimțământului</a:t>
            </a:r>
            <a:r>
              <a:rPr lang="ro-RO" dirty="0">
                <a:solidFill>
                  <a:srgbClr val="FF0000"/>
                </a:solidFill>
              </a:rPr>
              <a:t> </a:t>
            </a:r>
            <a:r>
              <a:rPr lang="ro-RO" dirty="0"/>
              <a:t>persoanei vizate </a:t>
            </a:r>
            <a:endParaRPr lang="en-US" dirty="0"/>
          </a:p>
        </p:txBody>
      </p:sp>
      <p:sp>
        <p:nvSpPr>
          <p:cNvPr id="19" name="Rectangle 18"/>
          <p:cNvSpPr/>
          <p:nvPr/>
        </p:nvSpPr>
        <p:spPr>
          <a:xfrm>
            <a:off x="2513785" y="4155359"/>
            <a:ext cx="601615" cy="679621"/>
          </a:xfrm>
          <a:prstGeom prst="rect">
            <a:avLst/>
          </a:prstGeom>
          <a:ln/>
        </p:spPr>
        <p:style>
          <a:lnRef idx="2">
            <a:schemeClr val="accent5"/>
          </a:lnRef>
          <a:fillRef idx="1">
            <a:schemeClr val="lt1"/>
          </a:fillRef>
          <a:effectRef idx="0">
            <a:schemeClr val="accent5"/>
          </a:effectRef>
          <a:fontRef idx="minor">
            <a:schemeClr val="dk1"/>
          </a:fontRef>
        </p:style>
        <p:txBody>
          <a:bodyPr rtlCol="0" anchor="ctr"/>
          <a:lstStyle/>
          <a:p>
            <a:pPr algn="ctr"/>
            <a:r>
              <a:rPr lang="ro-RO" b="1" dirty="0">
                <a:solidFill>
                  <a:srgbClr val="FF0000"/>
                </a:solidFill>
              </a:rPr>
              <a:t>SAU</a:t>
            </a:r>
            <a:endParaRPr lang="en-US" dirty="0"/>
          </a:p>
        </p:txBody>
      </p:sp>
      <p:sp>
        <p:nvSpPr>
          <p:cNvPr id="20" name="Rectangle 19"/>
          <p:cNvSpPr/>
          <p:nvPr/>
        </p:nvSpPr>
        <p:spPr>
          <a:xfrm>
            <a:off x="3257812" y="3916028"/>
            <a:ext cx="2157065" cy="79952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o-RO" dirty="0"/>
              <a:t>în temeiul unui </a:t>
            </a:r>
            <a:r>
              <a:rPr lang="ro-RO" b="1" dirty="0">
                <a:solidFill>
                  <a:srgbClr val="FF0000"/>
                </a:solidFill>
              </a:rPr>
              <a:t>alt motiv legitim</a:t>
            </a:r>
            <a:endParaRPr lang="en-US" dirty="0"/>
          </a:p>
          <a:p>
            <a:pPr algn="ctr"/>
            <a:endParaRPr lang="en-US" dirty="0"/>
          </a:p>
        </p:txBody>
      </p:sp>
      <p:sp>
        <p:nvSpPr>
          <p:cNvPr id="21" name="Down Arrow 20"/>
          <p:cNvSpPr/>
          <p:nvPr/>
        </p:nvSpPr>
        <p:spPr>
          <a:xfrm>
            <a:off x="4183944" y="3382821"/>
            <a:ext cx="304802" cy="49542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Down Arrow 22"/>
          <p:cNvSpPr/>
          <p:nvPr/>
        </p:nvSpPr>
        <p:spPr>
          <a:xfrm>
            <a:off x="7247232" y="3436152"/>
            <a:ext cx="175060" cy="605987"/>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p:cNvSpPr/>
          <p:nvPr/>
        </p:nvSpPr>
        <p:spPr>
          <a:xfrm>
            <a:off x="8529584" y="4279556"/>
            <a:ext cx="601615" cy="679621"/>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ro-RO" b="1" dirty="0">
                <a:solidFill>
                  <a:srgbClr val="FF0000"/>
                </a:solidFill>
              </a:rPr>
              <a:t>SAU</a:t>
            </a:r>
            <a:endParaRPr lang="en-US" dirty="0"/>
          </a:p>
        </p:txBody>
      </p:sp>
      <p:sp>
        <p:nvSpPr>
          <p:cNvPr id="25" name="Rectangle 24"/>
          <p:cNvSpPr/>
          <p:nvPr/>
        </p:nvSpPr>
        <p:spPr>
          <a:xfrm>
            <a:off x="9667096" y="3814117"/>
            <a:ext cx="2310720" cy="1145060"/>
          </a:xfrm>
          <a:prstGeom prst="rect">
            <a:avLst/>
          </a:prstGeom>
          <a:solidFill>
            <a:srgbClr val="FFC000"/>
          </a:solidFill>
        </p:spPr>
        <p:style>
          <a:lnRef idx="2">
            <a:schemeClr val="accent2"/>
          </a:lnRef>
          <a:fillRef idx="1">
            <a:schemeClr val="lt1"/>
          </a:fillRef>
          <a:effectRef idx="0">
            <a:schemeClr val="accent2"/>
          </a:effectRef>
          <a:fontRef idx="minor">
            <a:schemeClr val="dk1"/>
          </a:fontRef>
        </p:style>
        <p:txBody>
          <a:bodyPr rtlCol="0" anchor="ctr"/>
          <a:lstStyle/>
          <a:p>
            <a:r>
              <a:rPr lang="ro-RO" b="1" dirty="0" smtClean="0">
                <a:solidFill>
                  <a:srgbClr val="FF0000"/>
                </a:solidFill>
              </a:rPr>
              <a:t>Executarea unui contract </a:t>
            </a:r>
            <a:r>
              <a:rPr lang="ro-RO" dirty="0" smtClean="0"/>
              <a:t>la care persoana vizată este parte</a:t>
            </a:r>
            <a:endParaRPr lang="ro-RO" dirty="0"/>
          </a:p>
        </p:txBody>
      </p:sp>
      <p:sp>
        <p:nvSpPr>
          <p:cNvPr id="27" name="Rectangle 26"/>
          <p:cNvSpPr/>
          <p:nvPr/>
        </p:nvSpPr>
        <p:spPr>
          <a:xfrm>
            <a:off x="8585073" y="5555431"/>
            <a:ext cx="601615" cy="679621"/>
          </a:xfrm>
          <a:prstGeom prst="rect">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ro-RO" b="1" dirty="0">
                <a:solidFill>
                  <a:srgbClr val="FF0000"/>
                </a:solidFill>
              </a:rPr>
              <a:t>SAU</a:t>
            </a:r>
            <a:endParaRPr lang="en-US" dirty="0"/>
          </a:p>
        </p:txBody>
      </p:sp>
      <p:sp>
        <p:nvSpPr>
          <p:cNvPr id="28" name="Rectangle 27"/>
          <p:cNvSpPr/>
          <p:nvPr/>
        </p:nvSpPr>
        <p:spPr>
          <a:xfrm>
            <a:off x="9353566" y="5144530"/>
            <a:ext cx="2624250" cy="1501421"/>
          </a:xfrm>
          <a:prstGeom prst="rect">
            <a:avLst/>
          </a:prstGeom>
          <a:solidFill>
            <a:srgbClr val="FFC000"/>
          </a:solidFill>
        </p:spPr>
        <p:style>
          <a:lnRef idx="2">
            <a:schemeClr val="accent2"/>
          </a:lnRef>
          <a:fillRef idx="1">
            <a:schemeClr val="lt1"/>
          </a:fillRef>
          <a:effectRef idx="0">
            <a:schemeClr val="accent2"/>
          </a:effectRef>
          <a:fontRef idx="minor">
            <a:schemeClr val="dk1"/>
          </a:fontRef>
        </p:style>
        <p:txBody>
          <a:bodyPr rtlCol="0" anchor="ctr"/>
          <a:lstStyle/>
          <a:p>
            <a:r>
              <a:rPr lang="ro-RO" b="1" dirty="0" smtClean="0">
                <a:solidFill>
                  <a:srgbClr val="FF0000"/>
                </a:solidFill>
              </a:rPr>
              <a:t>Parcurgerea etapelor premergătoare încheierii unui contract</a:t>
            </a:r>
            <a:r>
              <a:rPr lang="ro-RO" dirty="0" smtClean="0"/>
              <a:t>, la solicitarea persoanei vizate</a:t>
            </a:r>
            <a:endParaRPr lang="ro-RO" dirty="0"/>
          </a:p>
        </p:txBody>
      </p:sp>
      <p:sp>
        <p:nvSpPr>
          <p:cNvPr id="29" name="Down Arrow 28"/>
          <p:cNvSpPr/>
          <p:nvPr/>
        </p:nvSpPr>
        <p:spPr>
          <a:xfrm>
            <a:off x="9353566" y="3436152"/>
            <a:ext cx="188063" cy="1606433"/>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Down Arrow 29"/>
          <p:cNvSpPr/>
          <p:nvPr/>
        </p:nvSpPr>
        <p:spPr>
          <a:xfrm>
            <a:off x="10576616" y="3436152"/>
            <a:ext cx="178149" cy="304850"/>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5066270" y="2224216"/>
            <a:ext cx="1210962" cy="1449860"/>
          </a:xfrm>
          <a:prstGeom prst="rect">
            <a:avLst/>
          </a:prstGeom>
          <a:ln/>
        </p:spPr>
        <p:style>
          <a:lnRef idx="2">
            <a:schemeClr val="accent5"/>
          </a:lnRef>
          <a:fillRef idx="1">
            <a:schemeClr val="lt1"/>
          </a:fillRef>
          <a:effectRef idx="0">
            <a:schemeClr val="accent5"/>
          </a:effectRef>
          <a:fontRef idx="minor">
            <a:schemeClr val="dk1"/>
          </a:fontRef>
        </p:style>
        <p:txBody>
          <a:bodyPr rtlCol="0" anchor="ctr"/>
          <a:lstStyle/>
          <a:p>
            <a:pPr algn="ctr"/>
            <a:r>
              <a:rPr lang="ro-RO" sz="1200" dirty="0" smtClean="0"/>
              <a:t>Condițiile 1 și 2 sunt </a:t>
            </a:r>
            <a:r>
              <a:rPr lang="ro-RO" sz="1200" b="1" dirty="0" smtClean="0">
                <a:solidFill>
                  <a:srgbClr val="FF0000"/>
                </a:solidFill>
              </a:rPr>
              <a:t>cumulative</a:t>
            </a:r>
          </a:p>
          <a:p>
            <a:pPr algn="ctr"/>
            <a:r>
              <a:rPr lang="ro-RO" sz="1200" dirty="0" smtClean="0"/>
              <a:t>= trebuie îndeplinite împreună</a:t>
            </a:r>
            <a:endParaRPr lang="ro-RO" sz="1200" dirty="0"/>
          </a:p>
        </p:txBody>
      </p:sp>
      <p:sp>
        <p:nvSpPr>
          <p:cNvPr id="33" name="Rectangle 32"/>
          <p:cNvSpPr/>
          <p:nvPr/>
        </p:nvSpPr>
        <p:spPr>
          <a:xfrm>
            <a:off x="2707296" y="6186195"/>
            <a:ext cx="3267880" cy="544690"/>
          </a:xfrm>
          <a:prstGeom prst="rect">
            <a:avLst/>
          </a:prstGeom>
        </p:spPr>
        <p:style>
          <a:lnRef idx="2">
            <a:schemeClr val="accent5"/>
          </a:lnRef>
          <a:fillRef idx="1">
            <a:schemeClr val="lt1"/>
          </a:fillRef>
          <a:effectRef idx="0">
            <a:schemeClr val="accent5"/>
          </a:effectRef>
          <a:fontRef idx="minor">
            <a:schemeClr val="dk1"/>
          </a:fontRef>
        </p:style>
        <p:txBody>
          <a:bodyPr rtlCol="0" anchor="ctr"/>
          <a:lstStyle/>
          <a:p>
            <a:pPr lvl="1"/>
            <a:r>
              <a:rPr lang="ro-RO" sz="900" dirty="0" smtClean="0"/>
              <a:t>În domeniul serviciilor medicale </a:t>
            </a:r>
            <a:r>
              <a:rPr lang="en-US" sz="900" dirty="0" smtClean="0"/>
              <a:t>: </a:t>
            </a:r>
            <a:r>
              <a:rPr lang="ro-RO" sz="900" dirty="0" smtClean="0"/>
              <a:t>Legea nr. </a:t>
            </a:r>
            <a:r>
              <a:rPr lang="en-US" sz="900" dirty="0" smtClean="0"/>
              <a:t>95/2006,</a:t>
            </a:r>
          </a:p>
          <a:p>
            <a:pPr lvl="1"/>
            <a:r>
              <a:rPr lang="ro-RO" sz="900" dirty="0" smtClean="0"/>
              <a:t>Legea nr. 46/2003 privind drepturile pacientului, </a:t>
            </a:r>
            <a:r>
              <a:rPr lang="en-US" sz="900" dirty="0" smtClean="0"/>
              <a:t>OMS 482/2007, </a:t>
            </a:r>
            <a:r>
              <a:rPr lang="ro-RO" sz="900" dirty="0" smtClean="0"/>
              <a:t>OMS 1410/2016 și </a:t>
            </a:r>
            <a:endParaRPr lang="en-US" sz="900" dirty="0" smtClean="0"/>
          </a:p>
          <a:p>
            <a:pPr lvl="1"/>
            <a:r>
              <a:rPr lang="ro-RO" sz="900" dirty="0" smtClean="0"/>
              <a:t>OMS 1411/2016</a:t>
            </a:r>
            <a:endParaRPr lang="ro-RO" sz="900" dirty="0"/>
          </a:p>
        </p:txBody>
      </p:sp>
      <p:sp>
        <p:nvSpPr>
          <p:cNvPr id="34" name="Down Arrow 33"/>
          <p:cNvSpPr/>
          <p:nvPr/>
        </p:nvSpPr>
        <p:spPr>
          <a:xfrm>
            <a:off x="4123093" y="5946659"/>
            <a:ext cx="396293" cy="13351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25746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381735" cy="862313"/>
          </a:xfrm>
        </p:spPr>
        <p:txBody>
          <a:bodyPr>
            <a:normAutofit/>
          </a:bodyPr>
          <a:lstStyle/>
          <a:p>
            <a:pPr algn="ctr"/>
            <a:r>
              <a:rPr lang="en-US" sz="2800" b="1" dirty="0" smtClean="0"/>
              <a:t>RELAȚIA MEDIC – PACIENT </a:t>
            </a:r>
            <a:r>
              <a:rPr lang="en-US" sz="2800" dirty="0" smtClean="0"/>
              <a:t/>
            </a:r>
            <a:br>
              <a:rPr lang="en-US" sz="2800" dirty="0" smtClean="0"/>
            </a:br>
            <a:endParaRPr lang="ro-RO" sz="2800" dirty="0"/>
          </a:p>
        </p:txBody>
      </p:sp>
      <p:sp>
        <p:nvSpPr>
          <p:cNvPr id="3" name="Content Placeholder 2"/>
          <p:cNvSpPr>
            <a:spLocks noGrp="1"/>
          </p:cNvSpPr>
          <p:nvPr>
            <p:ph idx="1"/>
          </p:nvPr>
        </p:nvSpPr>
        <p:spPr>
          <a:xfrm>
            <a:off x="774357" y="1556951"/>
            <a:ext cx="11121081" cy="5074508"/>
          </a:xfrm>
        </p:spPr>
        <p:txBody>
          <a:bodyPr>
            <a:normAutofit fontScale="25000" lnSpcReduction="20000"/>
          </a:bodyPr>
          <a:lstStyle/>
          <a:p>
            <a:pPr marL="0" indent="0">
              <a:buNone/>
            </a:pPr>
            <a:endParaRPr lang="en-US" b="1" u="sng" dirty="0" smtClean="0">
              <a:solidFill>
                <a:srgbClr val="FF0000"/>
              </a:solidFill>
            </a:endParaRPr>
          </a:p>
          <a:p>
            <a:pPr marL="0" indent="0">
              <a:buNone/>
            </a:pPr>
            <a:r>
              <a:rPr lang="ro-RO" sz="7400" b="1" u="sng" dirty="0" smtClean="0"/>
              <a:t>În scopul acord</a:t>
            </a:r>
            <a:r>
              <a:rPr lang="en-US" sz="7400" b="1" u="sng" dirty="0" smtClean="0"/>
              <a:t>ă</a:t>
            </a:r>
            <a:r>
              <a:rPr lang="ro-RO" sz="7400" b="1" u="sng" dirty="0" smtClean="0"/>
              <a:t>rii</a:t>
            </a:r>
            <a:r>
              <a:rPr lang="en-US" sz="7400" b="1" u="sng" dirty="0" smtClean="0"/>
              <a:t> </a:t>
            </a:r>
            <a:r>
              <a:rPr lang="ro-RO" sz="7400" b="1" u="sng" dirty="0" smtClean="0"/>
              <a:t>serviciilor medicale</a:t>
            </a:r>
            <a:r>
              <a:rPr lang="en-US" sz="7400" b="1" u="sng" dirty="0" smtClean="0"/>
              <a:t>:</a:t>
            </a:r>
            <a:r>
              <a:rPr lang="en-US" sz="7400" b="1" dirty="0" smtClean="0">
                <a:solidFill>
                  <a:srgbClr val="FF0000"/>
                </a:solidFill>
              </a:rPr>
              <a:t> </a:t>
            </a:r>
          </a:p>
          <a:p>
            <a:pPr marL="0" indent="0">
              <a:buNone/>
            </a:pPr>
            <a:endParaRPr lang="en-US" sz="7400" b="1" dirty="0" smtClean="0">
              <a:solidFill>
                <a:srgbClr val="FF0000"/>
              </a:solidFill>
            </a:endParaRPr>
          </a:p>
          <a:p>
            <a:pPr algn="just">
              <a:lnSpc>
                <a:spcPct val="170000"/>
              </a:lnSpc>
            </a:pPr>
            <a:r>
              <a:rPr lang="ro-RO" sz="5600" dirty="0" smtClean="0"/>
              <a:t>Potrivit </a:t>
            </a:r>
            <a:r>
              <a:rPr lang="ro-RO" sz="5600" b="1" u="sng" dirty="0" smtClean="0"/>
              <a:t>art. 6 alin. (1) lit. c)</a:t>
            </a:r>
            <a:r>
              <a:rPr lang="en-US" sz="5600" b="1" u="sng" dirty="0" smtClean="0"/>
              <a:t> </a:t>
            </a:r>
            <a:r>
              <a:rPr lang="en-US" sz="5600" b="1" u="sng" dirty="0" err="1" smtClean="0"/>
              <a:t>și</a:t>
            </a:r>
            <a:r>
              <a:rPr lang="en-US" sz="5600" b="1" u="sng" dirty="0" smtClean="0"/>
              <a:t> </a:t>
            </a:r>
            <a:r>
              <a:rPr lang="en-US" sz="5600" b="1" u="sng" dirty="0" err="1" smtClean="0"/>
              <a:t>alin</a:t>
            </a:r>
            <a:r>
              <a:rPr lang="en-US" sz="5600" b="1" u="sng" dirty="0" smtClean="0"/>
              <a:t>. 3 lit. b) </a:t>
            </a:r>
            <a:r>
              <a:rPr lang="ro-RO" sz="5600" b="1" u="sng" dirty="0" smtClean="0"/>
              <a:t>din GDPR</a:t>
            </a:r>
            <a:r>
              <a:rPr lang="en-US" sz="5600" b="1" u="sng" dirty="0" smtClean="0"/>
              <a:t> </a:t>
            </a:r>
            <a:r>
              <a:rPr lang="en-US" sz="5600" b="1" dirty="0" smtClean="0">
                <a:solidFill>
                  <a:srgbClr val="FF0000"/>
                </a:solidFill>
              </a:rPr>
              <a:t>NU </a:t>
            </a:r>
            <a:r>
              <a:rPr lang="ro-RO" sz="5600" b="1" dirty="0" smtClean="0">
                <a:solidFill>
                  <a:srgbClr val="FF0000"/>
                </a:solidFill>
              </a:rPr>
              <a:t>este necesar consimțământul GDPR al pacientului în vederea prelucrării datelor</a:t>
            </a:r>
            <a:r>
              <a:rPr lang="en-US" sz="5600" b="1" dirty="0">
                <a:solidFill>
                  <a:srgbClr val="FF0000"/>
                </a:solidFill>
              </a:rPr>
              <a:t> </a:t>
            </a:r>
            <a:r>
              <a:rPr lang="ro-RO" sz="5600" b="1" dirty="0" smtClean="0">
                <a:solidFill>
                  <a:srgbClr val="FF0000"/>
                </a:solidFill>
              </a:rPr>
              <a:t>cu caracter personal</a:t>
            </a:r>
            <a:r>
              <a:rPr lang="en-US" sz="5600" b="1" dirty="0" smtClean="0">
                <a:solidFill>
                  <a:srgbClr val="FF0000"/>
                </a:solidFill>
              </a:rPr>
              <a:t> - </a:t>
            </a:r>
            <a:r>
              <a:rPr lang="ro-RO" sz="5600" b="1" dirty="0" smtClean="0">
                <a:solidFill>
                  <a:srgbClr val="FF0000"/>
                </a:solidFill>
              </a:rPr>
              <a:t>datele solicitate pacientului pentru completarea formularului ”Acordul Pacientului Informat</a:t>
            </a:r>
            <a:r>
              <a:rPr lang="en-US" sz="5600" b="1" dirty="0" smtClean="0">
                <a:solidFill>
                  <a:srgbClr val="FF0000"/>
                </a:solidFill>
              </a:rPr>
              <a:t>” </a:t>
            </a:r>
            <a:r>
              <a:rPr lang="ro-RO" sz="5600" dirty="0" smtClean="0"/>
              <a:t>aprobat prin Ordinul MS nr. 1411/2016</a:t>
            </a:r>
            <a:r>
              <a:rPr lang="en-US" sz="5600" b="1" dirty="0" smtClean="0">
                <a:solidFill>
                  <a:srgbClr val="FF0000"/>
                </a:solidFill>
              </a:rPr>
              <a:t>, </a:t>
            </a:r>
            <a:r>
              <a:rPr lang="ro-RO" sz="5600" dirty="0" smtClean="0"/>
              <a:t>precum și datele solicitate pentru completarea formularelor Anexe la Ordinul MS nr. 1410/2016 cu modificările și completările ulterioare</a:t>
            </a:r>
            <a:r>
              <a:rPr lang="en-US" sz="5600" b="1" dirty="0" smtClean="0"/>
              <a:t>,</a:t>
            </a:r>
            <a:r>
              <a:rPr lang="en-US" sz="5600" b="1" dirty="0" smtClean="0">
                <a:solidFill>
                  <a:srgbClr val="FF0000"/>
                </a:solidFill>
              </a:rPr>
              <a:t> </a:t>
            </a:r>
            <a:r>
              <a:rPr lang="ro-RO" sz="5600" dirty="0" smtClean="0"/>
              <a:t>întrucât prelucrarea acestor date se efectuează în vederea îndeplinirii unei </a:t>
            </a:r>
            <a:r>
              <a:rPr lang="ro-RO" sz="5600" b="1" dirty="0" smtClean="0"/>
              <a:t>obligații legale </a:t>
            </a:r>
            <a:r>
              <a:rPr lang="ro-RO" sz="5600" dirty="0" smtClean="0"/>
              <a:t>care îi revine operatorului</a:t>
            </a:r>
            <a:r>
              <a:rPr lang="en-US" sz="5600" dirty="0"/>
              <a:t> </a:t>
            </a:r>
            <a:r>
              <a:rPr lang="en-US" sz="5600" dirty="0" smtClean="0"/>
              <a:t>– US);</a:t>
            </a:r>
          </a:p>
          <a:p>
            <a:pPr algn="just">
              <a:lnSpc>
                <a:spcPct val="170000"/>
              </a:lnSpc>
            </a:pPr>
            <a:r>
              <a:rPr lang="ro-RO" sz="5600" dirty="0" smtClean="0"/>
              <a:t>Potrivit </a:t>
            </a:r>
            <a:r>
              <a:rPr lang="ro-RO" sz="5600" b="1" u="sng" dirty="0" smtClean="0"/>
              <a:t>art. 9</a:t>
            </a:r>
            <a:r>
              <a:rPr lang="en-US" sz="5600" b="1" u="sng" dirty="0" smtClean="0"/>
              <a:t> </a:t>
            </a:r>
            <a:r>
              <a:rPr lang="ro-RO" sz="5600" b="1" u="sng" dirty="0" smtClean="0"/>
              <a:t>alin.</a:t>
            </a:r>
            <a:r>
              <a:rPr lang="en-US" sz="5600" b="1" u="sng" dirty="0" smtClean="0"/>
              <a:t> (2)</a:t>
            </a:r>
            <a:r>
              <a:rPr lang="ro-RO" sz="5600" b="1" u="sng" dirty="0" smtClean="0"/>
              <a:t> lit. h) din GDPR</a:t>
            </a:r>
            <a:r>
              <a:rPr lang="en-US" sz="5600" b="1" u="sng" dirty="0" smtClean="0"/>
              <a:t> </a:t>
            </a:r>
            <a:r>
              <a:rPr lang="en-US" sz="5600" b="1" dirty="0" smtClean="0">
                <a:solidFill>
                  <a:srgbClr val="FF0000"/>
                </a:solidFill>
              </a:rPr>
              <a:t>NU </a:t>
            </a:r>
            <a:r>
              <a:rPr lang="ro-RO" sz="5600" b="1" dirty="0" smtClean="0">
                <a:solidFill>
                  <a:srgbClr val="FF0000"/>
                </a:solidFill>
              </a:rPr>
              <a:t>este necesar consimțământul GDPR al pacientului în vederea prelucrării datelor </a:t>
            </a:r>
            <a:r>
              <a:rPr lang="en-US" sz="5600" b="1" dirty="0" smtClean="0">
                <a:solidFill>
                  <a:srgbClr val="FF0000"/>
                </a:solidFill>
              </a:rPr>
              <a:t>cu </a:t>
            </a:r>
            <a:r>
              <a:rPr lang="ro-RO" sz="5600" b="1" dirty="0" smtClean="0">
                <a:solidFill>
                  <a:srgbClr val="FF0000"/>
                </a:solidFill>
              </a:rPr>
              <a:t>caracter </a:t>
            </a:r>
            <a:r>
              <a:rPr lang="en-US" sz="5600" b="1" dirty="0" smtClean="0">
                <a:solidFill>
                  <a:srgbClr val="FF0000"/>
                </a:solidFill>
              </a:rPr>
              <a:t>personal </a:t>
            </a:r>
            <a:r>
              <a:rPr lang="ro-RO" sz="5600" b="1" dirty="0" smtClean="0">
                <a:solidFill>
                  <a:srgbClr val="FF0000"/>
                </a:solidFill>
              </a:rPr>
              <a:t>privind starea</a:t>
            </a:r>
            <a:r>
              <a:rPr lang="en-US" sz="5600" b="1" dirty="0" smtClean="0">
                <a:solidFill>
                  <a:srgbClr val="FF0000"/>
                </a:solidFill>
              </a:rPr>
              <a:t> de </a:t>
            </a:r>
            <a:r>
              <a:rPr lang="ro-RO" sz="5600" b="1" dirty="0" smtClean="0">
                <a:solidFill>
                  <a:srgbClr val="FF0000"/>
                </a:solidFill>
              </a:rPr>
              <a:t>sănătate</a:t>
            </a:r>
            <a:r>
              <a:rPr lang="en-US" sz="5600" dirty="0" smtClean="0">
                <a:solidFill>
                  <a:srgbClr val="FF0000"/>
                </a:solidFill>
              </a:rPr>
              <a:t>.</a:t>
            </a:r>
          </a:p>
          <a:p>
            <a:pPr algn="just">
              <a:lnSpc>
                <a:spcPct val="170000"/>
              </a:lnSpc>
            </a:pPr>
            <a:r>
              <a:rPr lang="en-US" sz="5600" dirty="0" smtClean="0"/>
              <a:t> </a:t>
            </a:r>
            <a:r>
              <a:rPr lang="ro-RO" sz="5600" dirty="0" smtClean="0"/>
              <a:t>Potrivit </a:t>
            </a:r>
            <a:r>
              <a:rPr lang="en-US" sz="5600" b="1" u="sng" dirty="0" smtClean="0"/>
              <a:t>art. 13 </a:t>
            </a:r>
            <a:r>
              <a:rPr lang="ro-RO" sz="5600" b="1" u="sng" dirty="0" smtClean="0"/>
              <a:t>alin. (</a:t>
            </a:r>
            <a:r>
              <a:rPr lang="en-US" sz="5600" b="1" u="sng" dirty="0" smtClean="0"/>
              <a:t>1) </a:t>
            </a:r>
            <a:r>
              <a:rPr lang="en-US" sz="5600" b="1" u="sng" dirty="0"/>
              <a:t> </a:t>
            </a:r>
            <a:r>
              <a:rPr lang="en-US" sz="5600" b="1" u="sng" dirty="0" err="1" smtClean="0"/>
              <a:t>și</a:t>
            </a:r>
            <a:r>
              <a:rPr lang="en-US" sz="5600" b="1" u="sng" dirty="0" smtClean="0"/>
              <a:t> art. 14 </a:t>
            </a:r>
            <a:r>
              <a:rPr lang="en-US" sz="5600" b="1" u="sng" dirty="0" err="1" smtClean="0"/>
              <a:t>alin</a:t>
            </a:r>
            <a:r>
              <a:rPr lang="en-US" sz="5600" b="1" u="sng" dirty="0" smtClean="0"/>
              <a:t>. (1) din GDPR </a:t>
            </a:r>
            <a:r>
              <a:rPr lang="ro-RO" sz="5600" dirty="0" smtClean="0"/>
              <a:t>În aplicarea prev. art. 6 și art. 9 din </a:t>
            </a:r>
            <a:r>
              <a:rPr lang="en-US" sz="5600" dirty="0" smtClean="0"/>
              <a:t>GDPR US </a:t>
            </a:r>
            <a:r>
              <a:rPr lang="ro-RO" sz="5600" dirty="0" smtClean="0"/>
              <a:t>trebuie să elaboreze și </a:t>
            </a:r>
            <a:r>
              <a:rPr lang="en-US" sz="5600" dirty="0" smtClean="0"/>
              <a:t> s</a:t>
            </a:r>
            <a:r>
              <a:rPr lang="ro-RO" sz="5600" dirty="0" smtClean="0"/>
              <a:t>ă afișeze la loc vizibil în</a:t>
            </a:r>
            <a:r>
              <a:rPr lang="en-US" sz="5600" dirty="0" smtClean="0"/>
              <a:t> </a:t>
            </a:r>
            <a:r>
              <a:rPr lang="ro-RO" sz="5600" dirty="0" smtClean="0"/>
              <a:t>incinta</a:t>
            </a:r>
            <a:r>
              <a:rPr lang="en-US" sz="5600" dirty="0"/>
              <a:t> </a:t>
            </a:r>
            <a:r>
              <a:rPr lang="ro-RO" sz="5600" dirty="0" smtClean="0"/>
              <a:t>sa</a:t>
            </a:r>
            <a:r>
              <a:rPr lang="en-US" sz="5600" dirty="0" smtClean="0"/>
              <a:t> o </a:t>
            </a:r>
            <a:r>
              <a:rPr lang="ro-RO" sz="5600" b="1" dirty="0" smtClean="0">
                <a:solidFill>
                  <a:srgbClr val="FF0000"/>
                </a:solidFill>
              </a:rPr>
              <a:t>Notă de informare (generală) privind prelucrarea datelor cu caracter personal a persoanei vizate </a:t>
            </a:r>
            <a:r>
              <a:rPr lang="ro-RO" sz="5600" dirty="0" smtClean="0"/>
              <a:t>în care să </a:t>
            </a:r>
            <a:r>
              <a:rPr lang="en-US" sz="5600" dirty="0" smtClean="0"/>
              <a:t>fie </a:t>
            </a:r>
            <a:r>
              <a:rPr lang="ro-RO" sz="5600" dirty="0" smtClean="0"/>
              <a:t>prezentat</a:t>
            </a:r>
            <a:r>
              <a:rPr lang="en-US" sz="5600" dirty="0" smtClean="0"/>
              <a:t>e: (1)</a:t>
            </a:r>
            <a:r>
              <a:rPr lang="en-US" sz="5600" dirty="0"/>
              <a:t> </a:t>
            </a:r>
            <a:r>
              <a:rPr lang="ro-RO" sz="5600" dirty="0" smtClean="0"/>
              <a:t>scopul</a:t>
            </a:r>
            <a:r>
              <a:rPr lang="en-US" sz="5600" dirty="0" smtClean="0"/>
              <a:t> </a:t>
            </a:r>
            <a:r>
              <a:rPr lang="ro-RO" sz="5600" dirty="0" smtClean="0"/>
              <a:t>pentru</a:t>
            </a:r>
            <a:r>
              <a:rPr lang="en-US" sz="5600" dirty="0" smtClean="0"/>
              <a:t> care </a:t>
            </a:r>
            <a:r>
              <a:rPr lang="ro-RO" sz="5600" dirty="0" smtClean="0"/>
              <a:t>sunt prelucrate aceste </a:t>
            </a:r>
            <a:r>
              <a:rPr lang="en-US" sz="5600" dirty="0" smtClean="0"/>
              <a:t>date –  </a:t>
            </a:r>
            <a:r>
              <a:rPr lang="ro-RO" sz="5600" b="1" dirty="0" smtClean="0"/>
              <a:t>acordarea serviciilor medicale</a:t>
            </a:r>
            <a:r>
              <a:rPr lang="en-US" sz="5600" dirty="0" smtClean="0"/>
              <a:t>; (2) </a:t>
            </a:r>
            <a:r>
              <a:rPr lang="ro-RO" sz="5600" dirty="0" smtClean="0"/>
              <a:t>ce date sunt prelucrate</a:t>
            </a:r>
            <a:r>
              <a:rPr lang="en-US" sz="5600" dirty="0" smtClean="0"/>
              <a:t>; (3) </a:t>
            </a:r>
            <a:r>
              <a:rPr lang="ro-RO" sz="5600" dirty="0" smtClean="0"/>
              <a:t>temeiul juridic al prelucrării</a:t>
            </a:r>
            <a:r>
              <a:rPr lang="en-US" sz="5600" dirty="0" smtClean="0"/>
              <a:t> – </a:t>
            </a:r>
            <a:r>
              <a:rPr lang="ro-RO" sz="5600" b="1" dirty="0" smtClean="0"/>
              <a:t>art. 6 alin. (1) lit. c), alin. (3) lit. b) și art. 9 alin. (2) lit. h) </a:t>
            </a:r>
            <a:r>
              <a:rPr lang="ro-RO" sz="5600" dirty="0" smtClean="0"/>
              <a:t>din </a:t>
            </a:r>
            <a:r>
              <a:rPr lang="en-US" sz="5600" dirty="0" smtClean="0"/>
              <a:t>GDRP; (4) </a:t>
            </a:r>
            <a:r>
              <a:rPr lang="ro-RO" sz="5600" dirty="0" smtClean="0"/>
              <a:t>durata stocării datelor personale; (</a:t>
            </a:r>
            <a:r>
              <a:rPr lang="en-US" sz="5600" dirty="0" smtClean="0"/>
              <a:t>5</a:t>
            </a:r>
            <a:r>
              <a:rPr lang="ro-RO" sz="5600" dirty="0" smtClean="0"/>
              <a:t>) drepturile pacientului cu privire la datele personale prelucrate </a:t>
            </a:r>
            <a:r>
              <a:rPr lang="en-US" sz="5600" dirty="0" smtClean="0"/>
              <a:t>de US (</a:t>
            </a:r>
            <a:r>
              <a:rPr lang="ro-RO" sz="5600" i="1" dirty="0" smtClean="0"/>
              <a:t>recomandăm ca această Notă să fie elaborată de persoane cu studii juridice</a:t>
            </a:r>
            <a:r>
              <a:rPr lang="en-US" sz="5600" dirty="0" smtClean="0"/>
              <a:t>).</a:t>
            </a:r>
            <a:endParaRPr lang="ro-RO" sz="5600" dirty="0"/>
          </a:p>
        </p:txBody>
      </p:sp>
    </p:spTree>
    <p:extLst>
      <p:ext uri="{BB962C8B-B14F-4D97-AF65-F5344CB8AC3E}">
        <p14:creationId xmlns:p14="http://schemas.microsoft.com/office/powerpoint/2010/main" val="38961204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b="1" dirty="0" smtClean="0"/>
              <a:t>RELAȚIA MEDIC – PACIENT </a:t>
            </a:r>
            <a:r>
              <a:rPr lang="en-US" sz="2800" dirty="0" smtClean="0"/>
              <a:t/>
            </a:r>
            <a:br>
              <a:rPr lang="en-US" sz="2800" dirty="0" smtClean="0"/>
            </a:br>
            <a:r>
              <a:rPr lang="ro-RO" sz="2800" dirty="0" smtClean="0"/>
              <a:t>în exercitarea actului medical</a:t>
            </a:r>
            <a:endParaRPr lang="ro-RO" sz="2800" dirty="0"/>
          </a:p>
        </p:txBody>
      </p:sp>
      <p:sp>
        <p:nvSpPr>
          <p:cNvPr id="3" name="Content Placeholder 2"/>
          <p:cNvSpPr>
            <a:spLocks noGrp="1"/>
          </p:cNvSpPr>
          <p:nvPr>
            <p:ph idx="1"/>
          </p:nvPr>
        </p:nvSpPr>
        <p:spPr/>
        <p:txBody>
          <a:bodyPr>
            <a:normAutofit/>
          </a:bodyPr>
          <a:lstStyle/>
          <a:p>
            <a:pPr marL="0" indent="0">
              <a:buNone/>
            </a:pPr>
            <a:endParaRPr lang="en-US" b="1" u="sng" dirty="0" smtClean="0">
              <a:solidFill>
                <a:srgbClr val="FF0000"/>
              </a:solidFill>
            </a:endParaRPr>
          </a:p>
          <a:p>
            <a:pPr marL="0" indent="0">
              <a:buNone/>
            </a:pPr>
            <a:r>
              <a:rPr lang="ro-RO" sz="2400" b="1" u="sng" dirty="0" smtClean="0"/>
              <a:t>În</a:t>
            </a:r>
            <a:r>
              <a:rPr lang="en-US" sz="2400" b="1" u="sng" dirty="0" smtClean="0"/>
              <a:t> s</a:t>
            </a:r>
            <a:r>
              <a:rPr lang="ro-RO" sz="2400" b="1" u="sng" dirty="0" smtClean="0"/>
              <a:t>copu</a:t>
            </a:r>
            <a:r>
              <a:rPr lang="en-US" sz="2400" b="1" u="sng" dirty="0" smtClean="0"/>
              <a:t>l</a:t>
            </a:r>
            <a:r>
              <a:rPr lang="ro-RO" sz="2400" b="1" u="sng" dirty="0" smtClean="0"/>
              <a:t> acordări</a:t>
            </a:r>
            <a:r>
              <a:rPr lang="en-US" sz="2400" b="1" u="sng" dirty="0" err="1" smtClean="0"/>
              <a:t>i</a:t>
            </a:r>
            <a:r>
              <a:rPr lang="ro-RO" sz="2400" b="1" u="sng" dirty="0" smtClean="0"/>
              <a:t> serviciilor medicale</a:t>
            </a:r>
            <a:r>
              <a:rPr lang="en-US" sz="2400" b="1" u="sng" dirty="0" smtClean="0"/>
              <a:t>:</a:t>
            </a:r>
            <a:r>
              <a:rPr lang="en-US" sz="2400" b="1" dirty="0" smtClean="0">
                <a:solidFill>
                  <a:srgbClr val="FF0000"/>
                </a:solidFill>
              </a:rPr>
              <a:t> </a:t>
            </a:r>
          </a:p>
          <a:p>
            <a:pPr marL="0" indent="0" algn="just">
              <a:buNone/>
            </a:pPr>
            <a:r>
              <a:rPr lang="ro-RO" dirty="0" smtClean="0">
                <a:solidFill>
                  <a:srgbClr val="00B0F0"/>
                </a:solidFill>
              </a:rPr>
              <a:t>Medicul </a:t>
            </a:r>
            <a:r>
              <a:rPr lang="en-US" dirty="0" smtClean="0">
                <a:solidFill>
                  <a:srgbClr val="00B0F0"/>
                </a:solidFill>
              </a:rPr>
              <a:t>are </a:t>
            </a:r>
            <a:r>
              <a:rPr lang="ro-RO" dirty="0" smtClean="0">
                <a:solidFill>
                  <a:srgbClr val="00B0F0"/>
                </a:solidFill>
              </a:rPr>
              <a:t>obligația legală să obțină </a:t>
            </a:r>
            <a:r>
              <a:rPr lang="ro-RO" b="1" u="sng" dirty="0" smtClean="0">
                <a:solidFill>
                  <a:srgbClr val="00B0F0"/>
                </a:solidFill>
              </a:rPr>
              <a:t>în</a:t>
            </a:r>
            <a:r>
              <a:rPr lang="en-US" b="1" u="sng" dirty="0" smtClean="0">
                <a:solidFill>
                  <a:srgbClr val="00B0F0"/>
                </a:solidFill>
              </a:rPr>
              <a:t> </a:t>
            </a:r>
            <a:r>
              <a:rPr lang="ro-RO" b="1" u="sng" dirty="0" smtClean="0">
                <a:solidFill>
                  <a:srgbClr val="00B0F0"/>
                </a:solidFill>
              </a:rPr>
              <a:t>prealabil </a:t>
            </a:r>
            <a:r>
              <a:rPr lang="ro-RO" dirty="0" smtClean="0">
                <a:solidFill>
                  <a:srgbClr val="00B0F0"/>
                </a:solidFill>
              </a:rPr>
              <a:t>exercitării oricărui </a:t>
            </a:r>
            <a:r>
              <a:rPr lang="en-US" dirty="0" smtClean="0">
                <a:solidFill>
                  <a:srgbClr val="00B0F0"/>
                </a:solidFill>
              </a:rPr>
              <a:t>act medical, </a:t>
            </a:r>
            <a:r>
              <a:rPr lang="ro-RO" b="1" u="sng" dirty="0" smtClean="0">
                <a:solidFill>
                  <a:srgbClr val="00B0F0"/>
                </a:solidFill>
              </a:rPr>
              <a:t>consimțământul (medical) informat al pacientului</a:t>
            </a:r>
            <a:r>
              <a:rPr lang="ro-RO" dirty="0" smtClean="0">
                <a:solidFill>
                  <a:srgbClr val="00B0F0"/>
                </a:solidFill>
              </a:rPr>
              <a:t> reglementat de </a:t>
            </a:r>
            <a:r>
              <a:rPr lang="ro-RO" b="1" u="sng" dirty="0" smtClean="0">
                <a:solidFill>
                  <a:srgbClr val="00B0F0"/>
                </a:solidFill>
              </a:rPr>
              <a:t>Legea nr. 46/2003 </a:t>
            </a:r>
            <a:r>
              <a:rPr lang="ro-RO" dirty="0" smtClean="0">
                <a:solidFill>
                  <a:srgbClr val="00B0F0"/>
                </a:solidFill>
              </a:rPr>
              <a:t>cu modificările și completările ulterioar</a:t>
            </a:r>
            <a:r>
              <a:rPr lang="en-US" dirty="0" smtClean="0">
                <a:solidFill>
                  <a:srgbClr val="00B0F0"/>
                </a:solidFill>
              </a:rPr>
              <a:t>e al </a:t>
            </a:r>
            <a:r>
              <a:rPr lang="ro-RO" dirty="0" smtClean="0">
                <a:solidFill>
                  <a:srgbClr val="00B0F0"/>
                </a:solidFill>
              </a:rPr>
              <a:t>cărui formular este aprobat prin Ordinul Ministerului Sănătății nr. 1411/2016</a:t>
            </a:r>
            <a:r>
              <a:rPr lang="en-US" dirty="0" smtClean="0">
                <a:solidFill>
                  <a:srgbClr val="00B0F0"/>
                </a:solidFill>
              </a:rPr>
              <a:t>, </a:t>
            </a:r>
            <a:r>
              <a:rPr lang="ro-RO" dirty="0" smtClean="0">
                <a:solidFill>
                  <a:srgbClr val="00B0F0"/>
                </a:solidFill>
              </a:rPr>
              <a:t>precum și acordurile pentru alte activități medicale, conform formularelor aprobate prin Ordinul Ministerului Sănătății nr. 1410</a:t>
            </a:r>
            <a:r>
              <a:rPr lang="en-US" dirty="0" smtClean="0">
                <a:solidFill>
                  <a:srgbClr val="00B0F0"/>
                </a:solidFill>
              </a:rPr>
              <a:t>/</a:t>
            </a:r>
            <a:r>
              <a:rPr lang="ro-RO" dirty="0" smtClean="0">
                <a:solidFill>
                  <a:srgbClr val="00B0F0"/>
                </a:solidFill>
              </a:rPr>
              <a:t>2016.</a:t>
            </a:r>
            <a:endParaRPr lang="ro-RO" dirty="0" smtClean="0">
              <a:solidFill>
                <a:srgbClr val="FF0000"/>
              </a:solidFill>
            </a:endParaRPr>
          </a:p>
          <a:p>
            <a:pPr marL="0" indent="0">
              <a:buNone/>
            </a:pPr>
            <a:endParaRPr lang="en-US" dirty="0">
              <a:solidFill>
                <a:srgbClr val="FF0000"/>
              </a:solidFill>
            </a:endParaRPr>
          </a:p>
          <a:p>
            <a:pPr marL="0" indent="0">
              <a:buNone/>
            </a:pPr>
            <a:endParaRPr lang="ro-RO" dirty="0"/>
          </a:p>
        </p:txBody>
      </p:sp>
    </p:spTree>
    <p:extLst>
      <p:ext uri="{BB962C8B-B14F-4D97-AF65-F5344CB8AC3E}">
        <p14:creationId xmlns:p14="http://schemas.microsoft.com/office/powerpoint/2010/main" val="42833367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2800" dirty="0" smtClean="0"/>
              <a:t>OBLIGAȚIA DE PROTECȚIE A DATELOR CU CARACTER PERSONAL </a:t>
            </a:r>
            <a:endParaRPr lang="en-US" sz="2800" dirty="0"/>
          </a:p>
        </p:txBody>
      </p:sp>
      <p:sp>
        <p:nvSpPr>
          <p:cNvPr id="3" name="Content Placeholder 2"/>
          <p:cNvSpPr>
            <a:spLocks noGrp="1"/>
          </p:cNvSpPr>
          <p:nvPr>
            <p:ph idx="1"/>
          </p:nvPr>
        </p:nvSpPr>
        <p:spPr/>
        <p:txBody>
          <a:bodyPr/>
          <a:lstStyle/>
          <a:p>
            <a:pPr marL="0" indent="0" algn="just">
              <a:buNone/>
            </a:pPr>
            <a:endParaRPr lang="en-US" dirty="0" smtClean="0"/>
          </a:p>
          <a:p>
            <a:pPr marL="0" indent="0" algn="just">
              <a:buNone/>
            </a:pPr>
            <a:endParaRPr lang="en-US" dirty="0"/>
          </a:p>
          <a:p>
            <a:pPr marL="0" indent="0" algn="just">
              <a:buNone/>
            </a:pPr>
            <a:r>
              <a:rPr lang="ro-RO" dirty="0" smtClean="0"/>
              <a:t>Colectarea </a:t>
            </a:r>
            <a:r>
              <a:rPr lang="ro-RO" b="1" dirty="0" smtClean="0"/>
              <a:t>datelor cu caracter personal ale pacienților </a:t>
            </a:r>
            <a:r>
              <a:rPr lang="ro-RO" dirty="0" smtClean="0"/>
              <a:t>prin formularele reglementate prin Ordinul MS nr. 1410/2016 și Ordinul MS nr.</a:t>
            </a:r>
            <a:r>
              <a:rPr lang="en-US" dirty="0" smtClean="0"/>
              <a:t> 1411/2016</a:t>
            </a:r>
            <a:r>
              <a:rPr lang="ro-RO" dirty="0" smtClean="0"/>
              <a:t> </a:t>
            </a:r>
            <a:r>
              <a:rPr lang="en-US" b="1" u="sng" dirty="0" smtClean="0"/>
              <a:t>nu </a:t>
            </a:r>
            <a:r>
              <a:rPr lang="ro-RO" b="1" u="sng" dirty="0" smtClean="0"/>
              <a:t>elimină/nu anulează obligația </a:t>
            </a:r>
            <a:r>
              <a:rPr lang="en-US" b="1" u="sng" dirty="0" smtClean="0"/>
              <a:t>US </a:t>
            </a:r>
            <a:r>
              <a:rPr lang="en-US" dirty="0" smtClean="0"/>
              <a:t>– </a:t>
            </a:r>
            <a:r>
              <a:rPr lang="ro-RO" dirty="0" smtClean="0"/>
              <a:t>în calitate </a:t>
            </a:r>
            <a:r>
              <a:rPr lang="en-US" dirty="0" smtClean="0"/>
              <a:t>de operator de date cu </a:t>
            </a:r>
            <a:r>
              <a:rPr lang="ro-RO" dirty="0" smtClean="0"/>
              <a:t>caracter </a:t>
            </a:r>
            <a:r>
              <a:rPr lang="en-US" dirty="0" smtClean="0"/>
              <a:t>personal </a:t>
            </a:r>
            <a:r>
              <a:rPr lang="ro-RO" b="1" dirty="0" smtClean="0"/>
              <a:t>să asigure protecția acestor date</a:t>
            </a:r>
            <a:r>
              <a:rPr lang="en-US" b="1" dirty="0" smtClean="0"/>
              <a:t> </a:t>
            </a:r>
            <a:r>
              <a:rPr lang="ro-RO" dirty="0" smtClean="0"/>
              <a:t>prin măsuri specifice</a:t>
            </a:r>
            <a:r>
              <a:rPr lang="en-US" dirty="0" smtClean="0"/>
              <a:t>.</a:t>
            </a:r>
            <a:endParaRPr lang="ro-RO" dirty="0"/>
          </a:p>
        </p:txBody>
      </p:sp>
    </p:spTree>
    <p:extLst>
      <p:ext uri="{BB962C8B-B14F-4D97-AF65-F5344CB8AC3E}">
        <p14:creationId xmlns:p14="http://schemas.microsoft.com/office/powerpoint/2010/main" val="174589497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714</TotalTime>
  <Words>1841</Words>
  <Application>Microsoft Office PowerPoint</Application>
  <PresentationFormat>Widescreen</PresentationFormat>
  <Paragraphs>105</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Wingdings</vt:lpstr>
      <vt:lpstr>Office Theme</vt:lpstr>
      <vt:lpstr>PRELUCRAREA DATELOR CU CARACTER PERSONAL ÎN SCOPUL FURNIZĂRII SERVICIILOR MEDICALE Sinteză elaborată cu scopul facilitării aplicării prevederilor GDPR de către personalul medical </vt:lpstr>
      <vt:lpstr>ABREVIERI  și/sau  EXPLICAREA SENSULUI ÎN CARE SUNT UTILIZAȚI ANUMIȚI TERMENI</vt:lpstr>
      <vt:lpstr>VARIANTELE DE INTERACȚIUNE CARE IMPLICĂ PRELUCRAREA DE DATE CU CARACTER PERSONAL </vt:lpstr>
      <vt:lpstr>Conceptul de ”prelucrare a datelor cu caracter personal” – definiție conform GDPR</vt:lpstr>
      <vt:lpstr>Conceptul de ”operator a date cu caracter personal” – definiție conform GDPR</vt:lpstr>
      <vt:lpstr>PowerPoint Presentation</vt:lpstr>
      <vt:lpstr>RELAȚIA MEDIC – PACIENT  </vt:lpstr>
      <vt:lpstr>RELAȚIA MEDIC – PACIENT  în exercitarea actului medical</vt:lpstr>
      <vt:lpstr>OBLIGAȚIA DE PROTECȚIE A DATELOR CU CARACTER PERSONAL </vt:lpstr>
      <vt:lpstr>ADRESA DE EMAIL ȘI NR. DE TELEFON</vt:lpstr>
      <vt:lpstr>Art. 6 din GPDR  ” Legalitatea prelucrării”</vt:lpstr>
      <vt:lpstr> Art. 9 din GPDR  ” Prelucrarea de categorii speciale de date cu caracter personal”</vt:lpstr>
      <vt:lpstr>Bibliografie (1)  </vt:lpstr>
      <vt:lpstr>Bibliografie (2) </vt:lpstr>
      <vt:lpstr>Bibliografie (2)</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Drepturi și obligații rezultate din Regulamentul GDPR</dc:title>
  <dc:creator>Stefan Ionescu</dc:creator>
  <cp:lastModifiedBy>Stefan Ionescu</cp:lastModifiedBy>
  <cp:revision>150</cp:revision>
  <cp:lastPrinted>2024-07-23T11:14:43Z</cp:lastPrinted>
  <dcterms:created xsi:type="dcterms:W3CDTF">2024-07-22T05:47:36Z</dcterms:created>
  <dcterms:modified xsi:type="dcterms:W3CDTF">2024-07-24T11:48:43Z</dcterms:modified>
</cp:coreProperties>
</file>