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3"/>
  </p:notesMasterIdLst>
  <p:sldIdLst>
    <p:sldId id="257" r:id="rId2"/>
    <p:sldId id="310" r:id="rId3"/>
    <p:sldId id="327" r:id="rId4"/>
    <p:sldId id="328" r:id="rId5"/>
    <p:sldId id="329" r:id="rId6"/>
    <p:sldId id="330" r:id="rId7"/>
    <p:sldId id="331" r:id="rId8"/>
    <p:sldId id="332" r:id="rId9"/>
    <p:sldId id="333" r:id="rId10"/>
    <p:sldId id="334" r:id="rId11"/>
    <p:sldId id="335" r:id="rId12"/>
    <p:sldId id="337" r:id="rId13"/>
    <p:sldId id="338" r:id="rId14"/>
    <p:sldId id="339" r:id="rId15"/>
    <p:sldId id="340" r:id="rId16"/>
    <p:sldId id="341" r:id="rId17"/>
    <p:sldId id="342" r:id="rId18"/>
    <p:sldId id="348" r:id="rId19"/>
    <p:sldId id="343" r:id="rId20"/>
    <p:sldId id="344" r:id="rId21"/>
    <p:sldId id="345" r:id="rId22"/>
  </p:sldIdLst>
  <p:sldSz cx="9144000" cy="6858000" type="screen4x3"/>
  <p:notesSz cx="6783388" cy="99266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3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66FF"/>
    <a:srgbClr val="005426"/>
    <a:srgbClr val="0000FF"/>
    <a:srgbClr val="008000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5995" autoAdjust="0"/>
  </p:normalViewPr>
  <p:slideViewPr>
    <p:cSldViewPr snapToGrid="0">
      <p:cViewPr varScale="1">
        <p:scale>
          <a:sx n="104" d="100"/>
          <a:sy n="104" d="100"/>
        </p:scale>
        <p:origin x="138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53" d="100"/>
          <a:sy n="53" d="100"/>
        </p:scale>
        <p:origin x="2078" y="48"/>
      </p:cViewPr>
      <p:guideLst>
        <p:guide orient="horz" pos="3127"/>
        <p:guide pos="21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77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0050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/>
            </a:lvl1pPr>
          </a:lstStyle>
          <a:p>
            <a:endParaRPr lang="ro-RO" altLang="en-US"/>
          </a:p>
        </p:txBody>
      </p:sp>
      <p:sp>
        <p:nvSpPr>
          <p:cNvPr id="1048878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1750" y="0"/>
            <a:ext cx="2940050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/>
            </a:lvl1pPr>
          </a:lstStyle>
          <a:p>
            <a:endParaRPr lang="ro-RO" altLang="en-US"/>
          </a:p>
        </p:txBody>
      </p:sp>
      <p:sp>
        <p:nvSpPr>
          <p:cNvPr id="1048879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1225" y="744538"/>
            <a:ext cx="4960938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ffectLst/>
        </p:spPr>
      </p:sp>
      <p:sp>
        <p:nvSpPr>
          <p:cNvPr id="1048880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7863" y="4714875"/>
            <a:ext cx="5427662" cy="44672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ro-RO" altLang="en-US" noProof="0"/>
              <a:t>Click to edit Master text styles</a:t>
            </a:r>
          </a:p>
          <a:p>
            <a:pPr lvl="1"/>
            <a:r>
              <a:rPr lang="ro-RO" altLang="en-US" noProof="0"/>
              <a:t>Second level</a:t>
            </a:r>
          </a:p>
          <a:p>
            <a:pPr lvl="2"/>
            <a:r>
              <a:rPr lang="ro-RO" altLang="en-US" noProof="0"/>
              <a:t>Third level</a:t>
            </a:r>
          </a:p>
          <a:p>
            <a:pPr lvl="3"/>
            <a:r>
              <a:rPr lang="ro-RO" altLang="en-US" noProof="0"/>
              <a:t>Fourth level</a:t>
            </a:r>
          </a:p>
          <a:p>
            <a:pPr lvl="4"/>
            <a:r>
              <a:rPr lang="ro-RO" altLang="en-US" noProof="0"/>
              <a:t>Fifth level</a:t>
            </a:r>
          </a:p>
        </p:txBody>
      </p:sp>
      <p:sp>
        <p:nvSpPr>
          <p:cNvPr id="1048881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0050" cy="4968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/>
            </a:lvl1pPr>
          </a:lstStyle>
          <a:p>
            <a:endParaRPr lang="ro-RO" altLang="en-US"/>
          </a:p>
        </p:txBody>
      </p:sp>
      <p:sp>
        <p:nvSpPr>
          <p:cNvPr id="104888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1750" y="9428163"/>
            <a:ext cx="2940050" cy="4968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/>
            </a:lvl1pPr>
          </a:lstStyle>
          <a:p>
            <a:fld id="{1FB6AF9A-1D02-4146-B52E-878AA2581B1D}" type="slidenum">
              <a:rPr lang="ro-RO" altLang="en-US"/>
              <a:pPr/>
              <a:t>‹#›</a:t>
            </a:fld>
            <a:endParaRPr lang="ro-RO" altLang="en-US"/>
          </a:p>
        </p:txBody>
      </p:sp>
    </p:spTree>
    <p:extLst>
      <p:ext uri="{BB962C8B-B14F-4D97-AF65-F5344CB8AC3E}">
        <p14:creationId xmlns:p14="http://schemas.microsoft.com/office/powerpoint/2010/main" val="42028817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5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048586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>
              <a:latin typeface="Trebuchet MS" panose="020B0603020202020204" pitchFamily="34" charset="0"/>
            </a:endParaRPr>
          </a:p>
        </p:txBody>
      </p:sp>
      <p:sp>
        <p:nvSpPr>
          <p:cNvPr id="104858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1BE705E-90F1-4457-98E7-C3A7ABDB3740}" type="slidenum">
              <a:rPr lang="ro-RO" altLang="en-US" smtClean="0"/>
              <a:pPr/>
              <a:t>1</a:t>
            </a:fld>
            <a:endParaRPr lang="ro-RO" altLang="en-US"/>
          </a:p>
        </p:txBody>
      </p:sp>
    </p:spTree>
    <p:extLst>
      <p:ext uri="{BB962C8B-B14F-4D97-AF65-F5344CB8AC3E}">
        <p14:creationId xmlns:p14="http://schemas.microsoft.com/office/powerpoint/2010/main" val="26039988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3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048594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0" indent="0">
              <a:buFontTx/>
              <a:buNone/>
            </a:pPr>
            <a:endParaRPr lang="en-US" altLang="en-US" noProof="1"/>
          </a:p>
        </p:txBody>
      </p:sp>
      <p:sp>
        <p:nvSpPr>
          <p:cNvPr id="104859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28FE95C-7FDC-4687-8810-5755C94DC3C1}" type="slidenum">
              <a:rPr lang="ro-RO" altLang="en-US" smtClean="0"/>
              <a:pPr/>
              <a:t>10</a:t>
            </a:fld>
            <a:endParaRPr lang="ro-RO" altLang="en-US"/>
          </a:p>
        </p:txBody>
      </p:sp>
    </p:spTree>
    <p:extLst>
      <p:ext uri="{BB962C8B-B14F-4D97-AF65-F5344CB8AC3E}">
        <p14:creationId xmlns:p14="http://schemas.microsoft.com/office/powerpoint/2010/main" val="409264181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3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048594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u="none" strike="noStrike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Sistemul</a:t>
            </a:r>
            <a:r>
              <a:rPr lang="en-US" sz="1200" b="0" i="0" u="none" strike="noStrike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de </a:t>
            </a:r>
            <a:r>
              <a:rPr lang="en-US" sz="1200" b="0" i="0" u="none" strike="noStrike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supraveghere</a:t>
            </a:r>
            <a:r>
              <a:rPr lang="en-US" sz="1200" b="0" i="0" u="none" strike="noStrike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1200" b="0" i="0" u="none" strike="noStrike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poate</a:t>
            </a:r>
            <a:r>
              <a:rPr lang="en-US" sz="1200" b="0" i="0" u="none" strike="noStrike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1200" b="0" i="0" u="none" strike="noStrike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varia</a:t>
            </a:r>
            <a:r>
              <a:rPr lang="en-US" sz="1200" b="0" i="0" u="none" strike="noStrike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de la </a:t>
            </a:r>
            <a:r>
              <a:rPr lang="en-US" sz="1200" b="0" i="0" u="none" strike="noStrike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aplicarea</a:t>
            </a:r>
            <a:r>
              <a:rPr lang="en-US" sz="1200" b="0" i="0" u="none" strike="noStrike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1200" b="0" i="0" u="none" strike="noStrike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unei</a:t>
            </a:r>
            <a:r>
              <a:rPr lang="en-US" sz="1200" b="0" i="0" u="none" strike="noStrike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1200" b="0" i="0" u="none" strike="noStrike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proceduri</a:t>
            </a:r>
            <a:r>
              <a:rPr lang="en-US" sz="1200" b="0" i="0" u="none" strike="noStrike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de </a:t>
            </a:r>
            <a:r>
              <a:rPr lang="en-US" sz="1200" b="0" i="0" u="none" strike="noStrike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supraveghere</a:t>
            </a:r>
            <a:r>
              <a:rPr lang="en-US" sz="1200" b="0" i="0" u="none" strike="noStrike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1200" b="0" i="0" u="none" strike="noStrike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prin</a:t>
            </a:r>
            <a:r>
              <a:rPr lang="en-US" sz="1200" b="0" i="0" u="none" strike="noStrike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1200" b="0" i="0" u="none" strike="noStrike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vizitarea</a:t>
            </a:r>
            <a:r>
              <a:rPr lang="en-US" sz="1200" b="0" i="0" u="none" strike="noStrike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1200" b="0" i="0" u="none" strike="noStrike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mamei</a:t>
            </a:r>
            <a:r>
              <a:rPr lang="en-US" sz="1200" b="0" i="0" u="none" strike="noStrike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1200" b="0" i="0" u="none" strike="noStrike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și</a:t>
            </a:r>
            <a:r>
              <a:rPr lang="en-US" sz="1200" b="0" i="0" u="none" strike="noStrike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1200" b="0" i="0" u="none" strike="noStrike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copilului</a:t>
            </a:r>
            <a:r>
              <a:rPr lang="en-US" sz="1200" b="0" i="0" u="none" strike="noStrike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la </a:t>
            </a:r>
            <a:r>
              <a:rPr lang="en-US" sz="1200" b="0" i="0" u="none" strike="noStrike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intervale</a:t>
            </a:r>
            <a:r>
              <a:rPr lang="en-US" sz="1200" b="0" i="0" u="none" strike="noStrike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determinate de </a:t>
            </a:r>
            <a:r>
              <a:rPr lang="en-US" sz="1200" b="0" i="0" u="none" strike="noStrike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timp</a:t>
            </a:r>
            <a:r>
              <a:rPr lang="en-US" sz="1200" b="0" i="0" u="none" strike="noStrike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en-US" sz="1200" b="0" i="0" u="none" strike="noStrike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stabilite</a:t>
            </a:r>
            <a:r>
              <a:rPr lang="en-US" sz="1200" b="0" i="0" u="none" strike="noStrike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de </a:t>
            </a:r>
            <a:r>
              <a:rPr lang="en-US" sz="1200" b="0" i="0" u="none" strike="noStrike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profesioniști</a:t>
            </a:r>
            <a:r>
              <a:rPr lang="en-US" sz="1200" b="0" i="0" u="none" strike="noStrike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), </a:t>
            </a:r>
            <a:r>
              <a:rPr lang="en-US" sz="1200" b="0" i="0" u="none" strike="noStrike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până</a:t>
            </a:r>
            <a:r>
              <a:rPr lang="en-US" sz="1200" b="0" i="0" u="none" strike="noStrike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la </a:t>
            </a:r>
            <a:r>
              <a:rPr lang="en-US" sz="1200" b="0" i="0" u="none" strike="noStrike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supraveghere</a:t>
            </a:r>
            <a:r>
              <a:rPr lang="en-US" sz="1200" b="0" i="0" u="none" strike="noStrike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audio-video (evident, cu </a:t>
            </a:r>
            <a:r>
              <a:rPr lang="en-US" sz="1200" b="0" i="0" u="none" strike="noStrike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acceptul</a:t>
            </a:r>
            <a:r>
              <a:rPr lang="en-US" sz="1200" b="0" i="0" u="none" strike="noStrike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1200" b="0" i="0" u="none" strike="noStrike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mamei</a:t>
            </a:r>
            <a:r>
              <a:rPr lang="en-US" sz="1200" b="0" i="0" u="none" strike="noStrike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/ cu </a:t>
            </a:r>
            <a:r>
              <a:rPr lang="en-US" sz="1200" b="0" i="0" u="none" strike="noStrike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respectarea</a:t>
            </a:r>
            <a:r>
              <a:rPr lang="en-US" sz="1200" b="0" i="0" u="none" strike="noStrike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1200" b="0" i="0" u="none" strike="noStrike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măsurilor</a:t>
            </a:r>
            <a:r>
              <a:rPr lang="en-US" sz="1200" b="0" i="0" u="none" strike="noStrike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GDPR). </a:t>
            </a:r>
            <a:r>
              <a:rPr lang="en-US" sz="1200" b="0" i="0" u="none" strike="noStrike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Modul</a:t>
            </a:r>
            <a:r>
              <a:rPr lang="en-US" sz="1200" b="0" i="0" u="none" strike="noStrike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cum se face, de </a:t>
            </a:r>
            <a:r>
              <a:rPr lang="en-US" sz="1200" b="0" i="0" u="none" strike="noStrike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către</a:t>
            </a:r>
            <a:r>
              <a:rPr lang="en-US" sz="1200" b="0" i="0" u="none" strike="noStrike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cine, cu </a:t>
            </a:r>
            <a:r>
              <a:rPr lang="en-US" sz="1200" b="0" i="0" u="none" strike="noStrike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ce</a:t>
            </a:r>
            <a:r>
              <a:rPr lang="en-US" sz="1200" b="0" i="0" u="none" strike="noStrike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1200" b="0" i="0" u="none" strike="noStrike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ritmicitate</a:t>
            </a:r>
            <a:r>
              <a:rPr lang="en-US" sz="1200" b="0" i="0" u="none" strike="noStrike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se </a:t>
            </a:r>
            <a:r>
              <a:rPr lang="en-US" sz="1200" b="0" i="0" u="none" strike="noStrike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stabilește</a:t>
            </a:r>
            <a:r>
              <a:rPr lang="en-US" sz="1200" b="0" i="0" u="none" strike="noStrike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1200" b="0" i="0" u="none" strike="noStrike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și</a:t>
            </a:r>
            <a:r>
              <a:rPr lang="en-US" sz="1200" b="0" i="0" u="none" strike="noStrike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se </a:t>
            </a:r>
            <a:r>
              <a:rPr lang="en-US" sz="1200" b="0" i="0" u="none" strike="noStrike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înscrie</a:t>
            </a:r>
            <a:r>
              <a:rPr lang="en-US" sz="1200" b="0" i="0" u="none" strike="noStrike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1200" b="0" i="0" u="none" strike="noStrike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în</a:t>
            </a:r>
            <a:r>
              <a:rPr lang="en-US" sz="1200" b="0" i="0" u="none" strike="noStrike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1200" b="0" i="0" u="none" strike="noStrike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procedură</a:t>
            </a:r>
            <a:r>
              <a:rPr lang="en-US" sz="1200" b="0" i="0" u="none" strike="noStrike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ANMCS </a:t>
            </a:r>
            <a:r>
              <a:rPr lang="en-US" sz="1200" b="0" i="0" u="none" strike="noStrike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recomandă</a:t>
            </a:r>
            <a:r>
              <a:rPr lang="en-US" sz="1200" b="0" i="0" u="none" strike="noStrike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1200" b="0" i="0" u="none" strike="noStrike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consemnarea</a:t>
            </a:r>
            <a:r>
              <a:rPr lang="en-US" sz="1200" b="0" i="0" u="none" strike="noStrike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1200" b="0" i="0" u="none" strike="noStrike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supravegherii</a:t>
            </a:r>
            <a:r>
              <a:rPr lang="en-US" sz="1200" b="0" i="0" u="none" strike="noStrike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1200" b="0" i="0" u="none" strike="noStrike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în</a:t>
            </a:r>
            <a:r>
              <a:rPr lang="en-US" sz="1200" b="0" i="0" u="none" strike="noStrike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1200" b="0" i="0" u="none" strike="noStrike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documentele</a:t>
            </a:r>
            <a:r>
              <a:rPr lang="en-US" sz="1200" b="0" i="0" u="none" strike="noStrike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1200" b="0" i="0" u="none" strike="noStrike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medicale</a:t>
            </a:r>
            <a:r>
              <a:rPr lang="en-US" sz="1200" b="0" i="0" u="none" strike="noStrike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1200" b="0" i="0" u="none" strike="noStrike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aferente</a:t>
            </a:r>
            <a:r>
              <a:rPr lang="en-US" sz="1200" b="0" i="0" u="none" strike="noStrike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1200" b="0" i="0" u="none" strike="noStrike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mamei</a:t>
            </a:r>
            <a:r>
              <a:rPr lang="en-US" sz="1200" b="0" i="0" u="none" strike="noStrike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1200" b="0" i="0" u="none" strike="noStrike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și</a:t>
            </a:r>
            <a:r>
              <a:rPr lang="en-US" sz="1200" b="0" i="0" u="none" strike="noStrike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1200" b="0" i="0" u="none" strike="noStrike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copilului</a:t>
            </a:r>
            <a:r>
              <a:rPr lang="en-US" sz="1200" b="0" i="0" u="none" strike="noStrike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(FO). </a:t>
            </a:r>
            <a:r>
              <a:rPr lang="en-US" sz="1200" b="0" i="0" u="none" strike="noStrike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Existența</a:t>
            </a:r>
            <a:r>
              <a:rPr lang="en-US" sz="1200" b="0" i="0" u="none" strike="noStrike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1200" b="0" i="0" u="none" strike="noStrike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și</a:t>
            </a:r>
            <a:r>
              <a:rPr lang="en-US" sz="1200" b="0" i="0" u="none" strike="noStrike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1200" b="0" i="0" u="none" strike="noStrike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funcționalitatea</a:t>
            </a:r>
            <a:r>
              <a:rPr lang="en-US" sz="1200" b="0" i="0" u="none" strike="noStrike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1200" b="0" i="0" u="none" strike="noStrike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sistemului</a:t>
            </a:r>
            <a:r>
              <a:rPr lang="en-US" sz="1200" b="0" i="0" u="none" strike="noStrike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de </a:t>
            </a:r>
            <a:r>
              <a:rPr lang="en-US" sz="1200" b="0" i="0" u="none" strike="noStrike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alarmă</a:t>
            </a:r>
            <a:r>
              <a:rPr lang="en-US" sz="1200" b="0" i="0" u="none" strike="noStrike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1200" b="0" i="0" u="none" strike="noStrike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individuală</a:t>
            </a:r>
            <a:r>
              <a:rPr lang="en-US" sz="1200" b="0" i="0" u="none" strike="noStrike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1200" b="0" i="0" u="none" strike="noStrike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pentru</a:t>
            </a:r>
            <a:r>
              <a:rPr lang="en-US" sz="1200" b="0" i="0" u="none" strike="noStrike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1200" b="0" i="0" u="none" strike="noStrike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fiecare</a:t>
            </a:r>
            <a:r>
              <a:rPr lang="en-US" sz="1200" b="0" i="0" u="none" strike="noStrike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pat ”rooming in” </a:t>
            </a:r>
            <a:r>
              <a:rPr lang="en-US" sz="1200" b="0" i="0" u="none" strike="noStrike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este</a:t>
            </a:r>
            <a:r>
              <a:rPr lang="en-US" sz="1200" b="0" i="0" u="none" strike="noStrike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o </a:t>
            </a:r>
            <a:r>
              <a:rPr lang="en-US" sz="1200" b="0" i="0" u="none" strike="noStrike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măsură</a:t>
            </a:r>
            <a:r>
              <a:rPr lang="en-US" sz="1200" b="0" i="0" u="none" strike="noStrike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1200" b="0" i="0" u="none" strike="noStrike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recomandată</a:t>
            </a:r>
            <a:r>
              <a:rPr lang="en-US" sz="1200" b="0" i="0" u="none" strike="noStrike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1200" b="0" i="0" u="none" strike="noStrike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pentru</a:t>
            </a:r>
            <a:r>
              <a:rPr lang="en-US" sz="1200" b="0" i="0" u="none" strike="noStrike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1200" b="0" i="0" u="none" strike="noStrike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fiecare</a:t>
            </a:r>
            <a:r>
              <a:rPr lang="en-US" sz="1200" b="0" i="0" u="none" strike="noStrike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pat de </a:t>
            </a:r>
            <a:r>
              <a:rPr lang="en-US" sz="1200" b="0" i="0" u="none" strike="noStrike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pacient</a:t>
            </a:r>
            <a:r>
              <a:rPr lang="en-US" sz="1200" b="0" i="0" u="none" strike="noStrike" baseline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din</a:t>
            </a:r>
            <a:r>
              <a:rPr lang="en-US" sz="1200" b="0" i="0" u="none" strike="noStrike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1200" b="0" i="0" u="none" strike="noStrike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unitatea</a:t>
            </a:r>
            <a:r>
              <a:rPr lang="en-US" sz="1200" b="0" i="0" u="none" strike="noStrike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1200" b="0" i="0" u="none" strike="noStrike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sanitară</a:t>
            </a:r>
            <a:r>
              <a:rPr lang="en-US" sz="1200" b="0" i="0" u="none" strike="noStrike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marL="0" indent="0">
              <a:buFontTx/>
              <a:buNone/>
            </a:pPr>
            <a:endParaRPr lang="en-US" altLang="en-US" noProof="1"/>
          </a:p>
        </p:txBody>
      </p:sp>
      <p:sp>
        <p:nvSpPr>
          <p:cNvPr id="104859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28FE95C-7FDC-4687-8810-5755C94DC3C1}" type="slidenum">
              <a:rPr lang="ro-RO" altLang="en-US" smtClean="0"/>
              <a:pPr/>
              <a:t>11</a:t>
            </a:fld>
            <a:endParaRPr lang="ro-RO" altLang="en-US"/>
          </a:p>
        </p:txBody>
      </p:sp>
    </p:spTree>
    <p:extLst>
      <p:ext uri="{BB962C8B-B14F-4D97-AF65-F5344CB8AC3E}">
        <p14:creationId xmlns:p14="http://schemas.microsoft.com/office/powerpoint/2010/main" val="113885698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3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048594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0" indent="0">
              <a:buFontTx/>
              <a:buNone/>
            </a:pPr>
            <a:endParaRPr lang="en-US" altLang="en-US" noProof="1"/>
          </a:p>
        </p:txBody>
      </p:sp>
      <p:sp>
        <p:nvSpPr>
          <p:cNvPr id="104859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28FE95C-7FDC-4687-8810-5755C94DC3C1}" type="slidenum">
              <a:rPr lang="ro-RO" altLang="en-US" smtClean="0"/>
              <a:pPr/>
              <a:t>12</a:t>
            </a:fld>
            <a:endParaRPr lang="ro-RO" altLang="en-US"/>
          </a:p>
        </p:txBody>
      </p:sp>
    </p:spTree>
    <p:extLst>
      <p:ext uri="{BB962C8B-B14F-4D97-AF65-F5344CB8AC3E}">
        <p14:creationId xmlns:p14="http://schemas.microsoft.com/office/powerpoint/2010/main" val="263626761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3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048594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0" indent="0">
              <a:buFontTx/>
              <a:buNone/>
            </a:pPr>
            <a:endParaRPr lang="en-US" altLang="en-US" noProof="1"/>
          </a:p>
        </p:txBody>
      </p:sp>
      <p:sp>
        <p:nvSpPr>
          <p:cNvPr id="104859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28FE95C-7FDC-4687-8810-5755C94DC3C1}" type="slidenum">
              <a:rPr lang="ro-RO" altLang="en-US" smtClean="0"/>
              <a:pPr/>
              <a:t>13</a:t>
            </a:fld>
            <a:endParaRPr lang="ro-RO" altLang="en-US"/>
          </a:p>
        </p:txBody>
      </p:sp>
    </p:spTree>
    <p:extLst>
      <p:ext uri="{BB962C8B-B14F-4D97-AF65-F5344CB8AC3E}">
        <p14:creationId xmlns:p14="http://schemas.microsoft.com/office/powerpoint/2010/main" val="156414139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3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048594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0" indent="0">
              <a:buFontTx/>
              <a:buNone/>
            </a:pPr>
            <a:endParaRPr lang="en-US" altLang="en-US" noProof="1"/>
          </a:p>
        </p:txBody>
      </p:sp>
      <p:sp>
        <p:nvSpPr>
          <p:cNvPr id="104859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28FE95C-7FDC-4687-8810-5755C94DC3C1}" type="slidenum">
              <a:rPr lang="ro-RO" altLang="en-US" smtClean="0"/>
              <a:pPr/>
              <a:t>14</a:t>
            </a:fld>
            <a:endParaRPr lang="ro-RO" altLang="en-US"/>
          </a:p>
        </p:txBody>
      </p:sp>
    </p:spTree>
    <p:extLst>
      <p:ext uri="{BB962C8B-B14F-4D97-AF65-F5344CB8AC3E}">
        <p14:creationId xmlns:p14="http://schemas.microsoft.com/office/powerpoint/2010/main" val="385613617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3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048594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0" indent="0">
              <a:buFontTx/>
              <a:buNone/>
            </a:pPr>
            <a:endParaRPr lang="en-US" altLang="en-US" noProof="1"/>
          </a:p>
        </p:txBody>
      </p:sp>
      <p:sp>
        <p:nvSpPr>
          <p:cNvPr id="104859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28FE95C-7FDC-4687-8810-5755C94DC3C1}" type="slidenum">
              <a:rPr lang="ro-RO" altLang="en-US" smtClean="0"/>
              <a:pPr/>
              <a:t>15</a:t>
            </a:fld>
            <a:endParaRPr lang="ro-RO" altLang="en-US"/>
          </a:p>
        </p:txBody>
      </p:sp>
    </p:spTree>
    <p:extLst>
      <p:ext uri="{BB962C8B-B14F-4D97-AF65-F5344CB8AC3E}">
        <p14:creationId xmlns:p14="http://schemas.microsoft.com/office/powerpoint/2010/main" val="154536966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3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048594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0" indent="0">
              <a:buFontTx/>
              <a:buNone/>
            </a:pPr>
            <a:endParaRPr lang="en-US" altLang="en-US" noProof="1"/>
          </a:p>
        </p:txBody>
      </p:sp>
      <p:sp>
        <p:nvSpPr>
          <p:cNvPr id="104859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28FE95C-7FDC-4687-8810-5755C94DC3C1}" type="slidenum">
              <a:rPr lang="ro-RO" altLang="en-US" smtClean="0"/>
              <a:pPr/>
              <a:t>16</a:t>
            </a:fld>
            <a:endParaRPr lang="ro-RO" altLang="en-US"/>
          </a:p>
        </p:txBody>
      </p:sp>
    </p:spTree>
    <p:extLst>
      <p:ext uri="{BB962C8B-B14F-4D97-AF65-F5344CB8AC3E}">
        <p14:creationId xmlns:p14="http://schemas.microsoft.com/office/powerpoint/2010/main" val="410763520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3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048594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0" indent="0">
              <a:buFontTx/>
              <a:buNone/>
            </a:pPr>
            <a:endParaRPr lang="en-US" altLang="en-US" noProof="1"/>
          </a:p>
        </p:txBody>
      </p:sp>
      <p:sp>
        <p:nvSpPr>
          <p:cNvPr id="104859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28FE95C-7FDC-4687-8810-5755C94DC3C1}" type="slidenum">
              <a:rPr lang="ro-RO" altLang="en-US" smtClean="0"/>
              <a:pPr/>
              <a:t>17</a:t>
            </a:fld>
            <a:endParaRPr lang="ro-RO" altLang="en-US"/>
          </a:p>
        </p:txBody>
      </p:sp>
    </p:spTree>
    <p:extLst>
      <p:ext uri="{BB962C8B-B14F-4D97-AF65-F5344CB8AC3E}">
        <p14:creationId xmlns:p14="http://schemas.microsoft.com/office/powerpoint/2010/main" val="404570861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3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048594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0" indent="0">
              <a:buFontTx/>
              <a:buNone/>
            </a:pPr>
            <a:endParaRPr lang="en-US" altLang="en-US" noProof="1"/>
          </a:p>
        </p:txBody>
      </p:sp>
      <p:sp>
        <p:nvSpPr>
          <p:cNvPr id="104859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28FE95C-7FDC-4687-8810-5755C94DC3C1}" type="slidenum">
              <a:rPr lang="ro-RO" altLang="en-US" smtClean="0"/>
              <a:pPr/>
              <a:t>18</a:t>
            </a:fld>
            <a:endParaRPr lang="ro-RO" altLang="en-US"/>
          </a:p>
        </p:txBody>
      </p:sp>
    </p:spTree>
    <p:extLst>
      <p:ext uri="{BB962C8B-B14F-4D97-AF65-F5344CB8AC3E}">
        <p14:creationId xmlns:p14="http://schemas.microsoft.com/office/powerpoint/2010/main" val="127997176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3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048594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0" indent="0">
              <a:buFontTx/>
              <a:buNone/>
            </a:pPr>
            <a:endParaRPr lang="en-US" altLang="en-US" noProof="1"/>
          </a:p>
        </p:txBody>
      </p:sp>
      <p:sp>
        <p:nvSpPr>
          <p:cNvPr id="104859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28FE95C-7FDC-4687-8810-5755C94DC3C1}" type="slidenum">
              <a:rPr lang="ro-RO" altLang="en-US" smtClean="0"/>
              <a:pPr/>
              <a:t>19</a:t>
            </a:fld>
            <a:endParaRPr lang="ro-RO" altLang="en-US"/>
          </a:p>
        </p:txBody>
      </p:sp>
    </p:spTree>
    <p:extLst>
      <p:ext uri="{BB962C8B-B14F-4D97-AF65-F5344CB8AC3E}">
        <p14:creationId xmlns:p14="http://schemas.microsoft.com/office/powerpoint/2010/main" val="14149273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3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048594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0" indent="0">
              <a:buFontTx/>
              <a:buNone/>
            </a:pPr>
            <a:endParaRPr lang="en-US" altLang="en-US" noProof="1"/>
          </a:p>
        </p:txBody>
      </p:sp>
      <p:sp>
        <p:nvSpPr>
          <p:cNvPr id="104859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28FE95C-7FDC-4687-8810-5755C94DC3C1}" type="slidenum">
              <a:rPr lang="ro-RO" altLang="en-US" smtClean="0"/>
              <a:pPr/>
              <a:t>2</a:t>
            </a:fld>
            <a:endParaRPr lang="ro-RO" altLang="en-US"/>
          </a:p>
        </p:txBody>
      </p:sp>
    </p:spTree>
    <p:extLst>
      <p:ext uri="{BB962C8B-B14F-4D97-AF65-F5344CB8AC3E}">
        <p14:creationId xmlns:p14="http://schemas.microsoft.com/office/powerpoint/2010/main" val="198905332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3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048594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0" indent="0">
              <a:buFontTx/>
              <a:buNone/>
            </a:pPr>
            <a:endParaRPr lang="en-US" altLang="en-US" noProof="1"/>
          </a:p>
        </p:txBody>
      </p:sp>
      <p:sp>
        <p:nvSpPr>
          <p:cNvPr id="104859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28FE95C-7FDC-4687-8810-5755C94DC3C1}" type="slidenum">
              <a:rPr lang="ro-RO" altLang="en-US" smtClean="0"/>
              <a:pPr/>
              <a:t>20</a:t>
            </a:fld>
            <a:endParaRPr lang="ro-RO" altLang="en-US"/>
          </a:p>
        </p:txBody>
      </p:sp>
    </p:spTree>
    <p:extLst>
      <p:ext uri="{BB962C8B-B14F-4D97-AF65-F5344CB8AC3E}">
        <p14:creationId xmlns:p14="http://schemas.microsoft.com/office/powerpoint/2010/main" val="254576400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3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048594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0" indent="0">
              <a:buFontTx/>
              <a:buNone/>
            </a:pPr>
            <a:endParaRPr lang="en-US" altLang="en-US" noProof="1"/>
          </a:p>
        </p:txBody>
      </p:sp>
      <p:sp>
        <p:nvSpPr>
          <p:cNvPr id="104859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28FE95C-7FDC-4687-8810-5755C94DC3C1}" type="slidenum">
              <a:rPr lang="ro-RO" altLang="en-US" smtClean="0"/>
              <a:pPr/>
              <a:t>21</a:t>
            </a:fld>
            <a:endParaRPr lang="ro-RO" altLang="en-US"/>
          </a:p>
        </p:txBody>
      </p:sp>
    </p:spTree>
    <p:extLst>
      <p:ext uri="{BB962C8B-B14F-4D97-AF65-F5344CB8AC3E}">
        <p14:creationId xmlns:p14="http://schemas.microsoft.com/office/powerpoint/2010/main" val="37522904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3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048594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0" indent="0">
              <a:buFontTx/>
              <a:buNone/>
            </a:pPr>
            <a:endParaRPr lang="en-US" altLang="en-US" noProof="1"/>
          </a:p>
        </p:txBody>
      </p:sp>
      <p:sp>
        <p:nvSpPr>
          <p:cNvPr id="104859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28FE95C-7FDC-4687-8810-5755C94DC3C1}" type="slidenum">
              <a:rPr lang="ro-RO" altLang="en-US" smtClean="0"/>
              <a:pPr/>
              <a:t>3</a:t>
            </a:fld>
            <a:endParaRPr lang="ro-RO" altLang="en-US"/>
          </a:p>
        </p:txBody>
      </p:sp>
    </p:spTree>
    <p:extLst>
      <p:ext uri="{BB962C8B-B14F-4D97-AF65-F5344CB8AC3E}">
        <p14:creationId xmlns:p14="http://schemas.microsoft.com/office/powerpoint/2010/main" val="1635823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3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048594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0" indent="0">
              <a:buFontTx/>
              <a:buNone/>
            </a:pPr>
            <a:endParaRPr lang="en-US" altLang="en-US" noProof="1"/>
          </a:p>
        </p:txBody>
      </p:sp>
      <p:sp>
        <p:nvSpPr>
          <p:cNvPr id="104859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28FE95C-7FDC-4687-8810-5755C94DC3C1}" type="slidenum">
              <a:rPr lang="ro-RO" altLang="en-US" smtClean="0"/>
              <a:pPr/>
              <a:t>4</a:t>
            </a:fld>
            <a:endParaRPr lang="ro-RO" altLang="en-US"/>
          </a:p>
        </p:txBody>
      </p:sp>
    </p:spTree>
    <p:extLst>
      <p:ext uri="{BB962C8B-B14F-4D97-AF65-F5344CB8AC3E}">
        <p14:creationId xmlns:p14="http://schemas.microsoft.com/office/powerpoint/2010/main" val="18709367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3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048594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0" indent="0">
              <a:buFontTx/>
              <a:buNone/>
            </a:pPr>
            <a:endParaRPr lang="en-US" altLang="en-US" noProof="1"/>
          </a:p>
        </p:txBody>
      </p:sp>
      <p:sp>
        <p:nvSpPr>
          <p:cNvPr id="104859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28FE95C-7FDC-4687-8810-5755C94DC3C1}" type="slidenum">
              <a:rPr lang="ro-RO" altLang="en-US" smtClean="0"/>
              <a:pPr/>
              <a:t>5</a:t>
            </a:fld>
            <a:endParaRPr lang="ro-RO" altLang="en-US"/>
          </a:p>
        </p:txBody>
      </p:sp>
    </p:spTree>
    <p:extLst>
      <p:ext uri="{BB962C8B-B14F-4D97-AF65-F5344CB8AC3E}">
        <p14:creationId xmlns:p14="http://schemas.microsoft.com/office/powerpoint/2010/main" val="26887441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3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048594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0" indent="0">
              <a:buFontTx/>
              <a:buNone/>
            </a:pPr>
            <a:endParaRPr lang="en-US" altLang="en-US" noProof="1"/>
          </a:p>
        </p:txBody>
      </p:sp>
      <p:sp>
        <p:nvSpPr>
          <p:cNvPr id="104859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28FE95C-7FDC-4687-8810-5755C94DC3C1}" type="slidenum">
              <a:rPr lang="ro-RO" altLang="en-US" smtClean="0"/>
              <a:pPr/>
              <a:t>6</a:t>
            </a:fld>
            <a:endParaRPr lang="ro-RO" altLang="en-US"/>
          </a:p>
        </p:txBody>
      </p:sp>
    </p:spTree>
    <p:extLst>
      <p:ext uri="{BB962C8B-B14F-4D97-AF65-F5344CB8AC3E}">
        <p14:creationId xmlns:p14="http://schemas.microsoft.com/office/powerpoint/2010/main" val="31808830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3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048594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0" indent="0">
              <a:buFontTx/>
              <a:buNone/>
            </a:pPr>
            <a:endParaRPr lang="en-US" altLang="en-US" noProof="1"/>
          </a:p>
        </p:txBody>
      </p:sp>
      <p:sp>
        <p:nvSpPr>
          <p:cNvPr id="104859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28FE95C-7FDC-4687-8810-5755C94DC3C1}" type="slidenum">
              <a:rPr lang="ro-RO" altLang="en-US" smtClean="0"/>
              <a:pPr/>
              <a:t>7</a:t>
            </a:fld>
            <a:endParaRPr lang="ro-RO" altLang="en-US"/>
          </a:p>
        </p:txBody>
      </p:sp>
    </p:spTree>
    <p:extLst>
      <p:ext uri="{BB962C8B-B14F-4D97-AF65-F5344CB8AC3E}">
        <p14:creationId xmlns:p14="http://schemas.microsoft.com/office/powerpoint/2010/main" val="25930574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3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048594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0" indent="0">
              <a:buFontTx/>
              <a:buNone/>
            </a:pPr>
            <a:endParaRPr lang="en-US" altLang="en-US" noProof="1"/>
          </a:p>
        </p:txBody>
      </p:sp>
      <p:sp>
        <p:nvSpPr>
          <p:cNvPr id="104859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28FE95C-7FDC-4687-8810-5755C94DC3C1}" type="slidenum">
              <a:rPr lang="ro-RO" altLang="en-US" smtClean="0"/>
              <a:pPr/>
              <a:t>8</a:t>
            </a:fld>
            <a:endParaRPr lang="ro-RO" altLang="en-US"/>
          </a:p>
        </p:txBody>
      </p:sp>
    </p:spTree>
    <p:extLst>
      <p:ext uri="{BB962C8B-B14F-4D97-AF65-F5344CB8AC3E}">
        <p14:creationId xmlns:p14="http://schemas.microsoft.com/office/powerpoint/2010/main" val="6864896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3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048594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0" indent="0">
              <a:buFontTx/>
              <a:buNone/>
            </a:pPr>
            <a:endParaRPr lang="en-US" altLang="en-US" noProof="1"/>
          </a:p>
        </p:txBody>
      </p:sp>
      <p:sp>
        <p:nvSpPr>
          <p:cNvPr id="104859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28FE95C-7FDC-4687-8810-5755C94DC3C1}" type="slidenum">
              <a:rPr lang="ro-RO" altLang="en-US" smtClean="0"/>
              <a:pPr/>
              <a:t>9</a:t>
            </a:fld>
            <a:endParaRPr lang="ro-RO" altLang="en-US"/>
          </a:p>
        </p:txBody>
      </p:sp>
    </p:spTree>
    <p:extLst>
      <p:ext uri="{BB962C8B-B14F-4D97-AF65-F5344CB8AC3E}">
        <p14:creationId xmlns:p14="http://schemas.microsoft.com/office/powerpoint/2010/main" val="22023202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5" name="Picture 5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03425" y="762000"/>
            <a:ext cx="5137150" cy="1065213"/>
          </a:xfrm>
          <a:prstGeom prst="rect">
            <a:avLst/>
          </a:prstGeom>
          <a:noFill/>
          <a:ln>
            <a:noFill/>
          </a:ln>
        </p:spPr>
      </p:pic>
      <p:pic>
        <p:nvPicPr>
          <p:cNvPr id="2097156" name="Picture 6" descr="Untitled-1"/>
          <p:cNvPicPr>
            <a:picLocks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543675"/>
            <a:ext cx="9144000" cy="314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097157" name="Picture 9" descr="Untitled-1"/>
          <p:cNvPicPr>
            <a:picLocks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101600"/>
          </a:xfrm>
          <a:prstGeom prst="rect">
            <a:avLst/>
          </a:prstGeom>
          <a:noFill/>
          <a:ln>
            <a:noFill/>
          </a:ln>
        </p:spPr>
      </p:pic>
      <p:sp>
        <p:nvSpPr>
          <p:cNvPr id="104857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ro-RO" altLang="en-US" noProof="0"/>
              <a:t>Click to edit Master title style</a:t>
            </a:r>
          </a:p>
        </p:txBody>
      </p:sp>
      <p:sp>
        <p:nvSpPr>
          <p:cNvPr id="104857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</a:lvl1pPr>
          </a:lstStyle>
          <a:p>
            <a:pPr lvl="0"/>
            <a:r>
              <a:rPr lang="ro-RO" altLang="en-US" noProof="0"/>
              <a:t>Click to edit Master subtitle style</a:t>
            </a:r>
          </a:p>
        </p:txBody>
      </p:sp>
      <p:sp>
        <p:nvSpPr>
          <p:cNvPr id="1048579" name="Date Placeholder 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/>
          <a:p>
            <a:endParaRPr lang="en-US" altLang="en-US"/>
          </a:p>
        </p:txBody>
      </p:sp>
      <p:sp>
        <p:nvSpPr>
          <p:cNvPr id="1048580" name="Footer Placeholder 7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/>
          <a:p>
            <a:endParaRPr lang="en-US" altLang="en-US"/>
          </a:p>
        </p:txBody>
      </p:sp>
      <p:sp>
        <p:nvSpPr>
          <p:cNvPr id="1048581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/>
          <a:p>
            <a:fld id="{8C3286C3-B3EC-46F6-8C88-FC6BD04CD0A9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45728" name="Straight Connector 1"/>
          <p:cNvCxnSpPr>
            <a:cxnSpLocks/>
          </p:cNvCxnSpPr>
          <p:nvPr userDrawn="1"/>
        </p:nvCxnSpPr>
        <p:spPr>
          <a:xfrm>
            <a:off x="282575" y="1468438"/>
            <a:ext cx="8259763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97158" name="Picture 6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4463" y="165100"/>
            <a:ext cx="3751262" cy="777875"/>
          </a:xfrm>
          <a:prstGeom prst="rect">
            <a:avLst/>
          </a:prstGeom>
          <a:noFill/>
          <a:ln>
            <a:noFill/>
          </a:ln>
        </p:spPr>
      </p:pic>
      <p:sp>
        <p:nvSpPr>
          <p:cNvPr id="1048588" name="Slide Number Placeholder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86575" y="6557963"/>
            <a:ext cx="2133600" cy="300037"/>
          </a:xfrm>
          <a:prstGeom prst="rect">
            <a:avLst/>
          </a:prstGeom>
        </p:spPr>
        <p:txBody>
          <a:bodyPr/>
          <a:lstStyle>
            <a:lvl1pPr algn="r">
              <a:defRPr sz="1400" b="1">
                <a:solidFill>
                  <a:schemeClr val="bg1">
                    <a:lumMod val="95000"/>
                  </a:schemeClr>
                </a:solidFill>
                <a:latin typeface="Trebuchet MS" panose="020B0603020202020204" pitchFamily="34" charset="0"/>
              </a:defRPr>
            </a:lvl1pPr>
          </a:lstStyle>
          <a:p>
            <a:fld id="{F2E00946-5943-42B7-A3BD-A2ECDB170638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47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48848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849" name="Footer Placeholder 3"/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/>
          <a:p>
            <a:endParaRPr lang="en-US" altLang="en-US"/>
          </a:p>
        </p:txBody>
      </p:sp>
      <p:sp>
        <p:nvSpPr>
          <p:cNvPr id="1048850" name="Slide Number Placeholder 4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/>
          <a:p>
            <a:fld id="{4CF823E5-7A59-454C-9398-2DF75DC103C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51" name="Title 1"/>
          <p:cNvSpPr>
            <a:spLocks noGrp="1"/>
          </p:cNvSpPr>
          <p:nvPr>
            <p:ph type="title"/>
          </p:nvPr>
        </p:nvSpPr>
        <p:spPr>
          <a:xfrm>
            <a:off x="777875" y="274638"/>
            <a:ext cx="7908925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48852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853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854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/>
          <a:p>
            <a:endParaRPr lang="en-US" altLang="en-US"/>
          </a:p>
        </p:txBody>
      </p:sp>
      <p:sp>
        <p:nvSpPr>
          <p:cNvPr id="1048855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/>
          <a:p>
            <a:endParaRPr lang="en-US" altLang="en-US"/>
          </a:p>
        </p:txBody>
      </p:sp>
      <p:sp>
        <p:nvSpPr>
          <p:cNvPr id="104885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/>
          <a:p>
            <a:fld id="{EBB42561-C144-41C5-9DDC-4D6F1D722CD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57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8858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859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860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861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862" name="Date Placeholder 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/>
          <a:p>
            <a:endParaRPr lang="en-US" altLang="en-US"/>
          </a:p>
        </p:txBody>
      </p:sp>
      <p:sp>
        <p:nvSpPr>
          <p:cNvPr id="1048863" name="Footer Placeholder 7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/>
          <a:p>
            <a:endParaRPr lang="en-US" altLang="en-US"/>
          </a:p>
        </p:txBody>
      </p:sp>
      <p:sp>
        <p:nvSpPr>
          <p:cNvPr id="1048864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/>
          <a:p>
            <a:fld id="{87646E3A-1662-4CAF-BC7B-37E43DE737B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44" name="Date Placeholder 1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/>
          <a:p>
            <a:endParaRPr lang="en-US" altLang="en-US"/>
          </a:p>
        </p:txBody>
      </p:sp>
      <p:sp>
        <p:nvSpPr>
          <p:cNvPr id="1048845" name="Footer Placeholder 2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/>
          <a:p>
            <a:endParaRPr lang="en-US" altLang="en-US"/>
          </a:p>
        </p:txBody>
      </p:sp>
      <p:sp>
        <p:nvSpPr>
          <p:cNvPr id="1048846" name="Slide Number Placeholder 3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/>
          <a:p>
            <a:fld id="{987DD49C-80EE-491E-8BAB-2FD641B79F4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65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48866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867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868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/>
          <a:p>
            <a:endParaRPr lang="en-US" altLang="en-US"/>
          </a:p>
        </p:txBody>
      </p:sp>
      <p:sp>
        <p:nvSpPr>
          <p:cNvPr id="1048869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/>
          <a:p>
            <a:endParaRPr lang="en-US" altLang="en-US"/>
          </a:p>
        </p:txBody>
      </p:sp>
      <p:sp>
        <p:nvSpPr>
          <p:cNvPr id="1048870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/>
          <a:p>
            <a:fld id="{3045EE40-23E2-4458-94AA-1F2EC63E83C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71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48872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1048873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874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/>
          <a:p>
            <a:endParaRPr lang="en-US" altLang="en-US"/>
          </a:p>
        </p:txBody>
      </p:sp>
      <p:sp>
        <p:nvSpPr>
          <p:cNvPr id="1048875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/>
          <a:p>
            <a:endParaRPr lang="en-US" altLang="en-US"/>
          </a:p>
        </p:txBody>
      </p:sp>
      <p:sp>
        <p:nvSpPr>
          <p:cNvPr id="104887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/>
          <a:p>
            <a:fld id="{BB6FFA73-16FF-408F-B6F8-CB3DEB9CC83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jpe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pic>
        <p:nvPicPr>
          <p:cNvPr id="2097152" name="Picture 1"/>
          <p:cNvPicPr>
            <a:picLocks noChangeAspect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133850" y="6229350"/>
            <a:ext cx="876300" cy="273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97153" name="Picture 9" descr="Untitled-1"/>
          <p:cNvPicPr>
            <a:picLocks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0" y="6543675"/>
            <a:ext cx="9144000" cy="314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097154" name="Picture 9" descr="Untitled-1"/>
          <p:cNvPicPr>
            <a:picLocks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0" y="0"/>
            <a:ext cx="9144000" cy="10160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4" name="TextBox 1"/>
          <p:cNvSpPr txBox="1">
            <a:spLocks noChangeArrowheads="1"/>
          </p:cNvSpPr>
          <p:nvPr/>
        </p:nvSpPr>
        <p:spPr bwMode="auto">
          <a:xfrm>
            <a:off x="307975" y="2299757"/>
            <a:ext cx="8574087" cy="255454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n-US" altLang="en-US" b="1" dirty="0" err="1" smtClean="0">
                <a:solidFill>
                  <a:srgbClr val="002060"/>
                </a:solidFill>
                <a:latin typeface="Trebuchet MS" panose="020B0603020202020204" pitchFamily="34" charset="0"/>
              </a:rPr>
              <a:t>Standardul</a:t>
            </a:r>
            <a:r>
              <a:rPr lang="en-US" altLang="en-US" b="1" dirty="0" smtClean="0">
                <a:solidFill>
                  <a:srgbClr val="002060"/>
                </a:solidFill>
                <a:latin typeface="Trebuchet MS" panose="020B0603020202020204" pitchFamily="34" charset="0"/>
              </a:rPr>
              <a:t> 02.04</a:t>
            </a:r>
          </a:p>
          <a:p>
            <a:pPr algn="ctr">
              <a:spcBef>
                <a:spcPct val="0"/>
              </a:spcBef>
              <a:buNone/>
            </a:pPr>
            <a:endParaRPr lang="en-US" altLang="en-US" b="1" dirty="0" smtClean="0">
              <a:solidFill>
                <a:srgbClr val="002060"/>
              </a:solidFill>
              <a:latin typeface="Trebuchet MS" panose="020B0603020202020204" pitchFamily="34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ro-RO" altLang="en-US" i="1" dirty="0">
                <a:solidFill>
                  <a:srgbClr val="002060"/>
                </a:solidFill>
                <a:latin typeface="Trebuchet MS" panose="020B0603020202020204" pitchFamily="34" charset="0"/>
              </a:rPr>
              <a:t>Spitalul </a:t>
            </a:r>
            <a:r>
              <a:rPr lang="ro-RO" altLang="en-US" i="1" dirty="0" smtClean="0">
                <a:solidFill>
                  <a:srgbClr val="002060"/>
                </a:solidFill>
                <a:latin typeface="Trebuchet MS" panose="020B0603020202020204" pitchFamily="34" charset="0"/>
              </a:rPr>
              <a:t>promove</a:t>
            </a:r>
            <a:r>
              <a:rPr lang="en-US" altLang="en-US" i="1" dirty="0" smtClean="0">
                <a:solidFill>
                  <a:srgbClr val="002060"/>
                </a:solidFill>
                <a:latin typeface="Trebuchet MS" panose="020B0603020202020204" pitchFamily="34" charset="0"/>
              </a:rPr>
              <a:t>a</a:t>
            </a:r>
            <a:r>
              <a:rPr lang="ro-RO" altLang="en-US" i="1" dirty="0" smtClean="0">
                <a:solidFill>
                  <a:srgbClr val="002060"/>
                </a:solidFill>
                <a:latin typeface="Trebuchet MS" panose="020B0603020202020204" pitchFamily="34" charset="0"/>
              </a:rPr>
              <a:t>ză </a:t>
            </a:r>
            <a:r>
              <a:rPr lang="ro-RO" altLang="en-US" i="1" dirty="0">
                <a:solidFill>
                  <a:srgbClr val="002060"/>
                </a:solidFill>
                <a:latin typeface="Trebuchet MS" panose="020B0603020202020204" pitchFamily="34" charset="0"/>
              </a:rPr>
              <a:t>conceptul de </a:t>
            </a:r>
            <a:endParaRPr lang="en-US" altLang="en-US" i="1" dirty="0" smtClean="0">
              <a:solidFill>
                <a:srgbClr val="002060"/>
              </a:solidFill>
              <a:latin typeface="Trebuchet MS" panose="020B0603020202020204" pitchFamily="34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ro-RO" altLang="en-US" i="1" dirty="0" smtClean="0">
                <a:solidFill>
                  <a:srgbClr val="002060"/>
                </a:solidFill>
                <a:latin typeface="Trebuchet MS" panose="020B0603020202020204" pitchFamily="34" charset="0"/>
              </a:rPr>
              <a:t>”</a:t>
            </a:r>
            <a:r>
              <a:rPr lang="ro-RO" altLang="en-US" i="1" dirty="0">
                <a:solidFill>
                  <a:srgbClr val="002060"/>
                </a:solidFill>
                <a:latin typeface="Trebuchet MS" panose="020B0603020202020204" pitchFamily="34" charset="0"/>
              </a:rPr>
              <a:t>prieten al copilului</a:t>
            </a:r>
            <a:r>
              <a:rPr lang="ro-RO" altLang="en-US" i="1" dirty="0" smtClean="0">
                <a:solidFill>
                  <a:srgbClr val="002060"/>
                </a:solidFill>
                <a:latin typeface="Trebuchet MS" panose="020B0603020202020204" pitchFamily="34" charset="0"/>
              </a:rPr>
              <a:t>”</a:t>
            </a:r>
            <a:endParaRPr lang="en-US" altLang="en-US" i="1" dirty="0" smtClean="0">
              <a:solidFill>
                <a:srgbClr val="002060"/>
              </a:solidFill>
              <a:latin typeface="Trebuchet MS" panose="020B0603020202020204" pitchFamily="34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en-US" altLang="en-US" i="1" dirty="0" smtClean="0">
                <a:solidFill>
                  <a:srgbClr val="002060"/>
                </a:solidFill>
                <a:latin typeface="Trebuchet MS" panose="020B0603020202020204" pitchFamily="34" charset="0"/>
              </a:rPr>
              <a:t>1 </a:t>
            </a:r>
            <a:r>
              <a:rPr lang="en-US" altLang="en-US" i="1" dirty="0" err="1" smtClean="0">
                <a:solidFill>
                  <a:srgbClr val="002060"/>
                </a:solidFill>
                <a:latin typeface="Trebuchet MS" panose="020B0603020202020204" pitchFamily="34" charset="0"/>
              </a:rPr>
              <a:t>aprilie</a:t>
            </a:r>
            <a:r>
              <a:rPr lang="en-US" altLang="en-US" i="1" smtClean="0">
                <a:solidFill>
                  <a:srgbClr val="002060"/>
                </a:solidFill>
                <a:latin typeface="Trebuchet MS" panose="020B0603020202020204" pitchFamily="34" charset="0"/>
              </a:rPr>
              <a:t> 2022</a:t>
            </a:r>
            <a:endParaRPr lang="en-US" altLang="en-US" i="1" dirty="0" smtClean="0">
              <a:solidFill>
                <a:srgbClr val="002060"/>
              </a:solidFill>
              <a:latin typeface="Trebuchet MS" panose="020B0603020202020204" pitchFamily="34" charset="0"/>
            </a:endParaRPr>
          </a:p>
        </p:txBody>
      </p:sp>
      <p:sp>
        <p:nvSpPr>
          <p:cNvPr id="92162" name="AutoShape 2" descr="Coronavirus - ISGLOBA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164" name="AutoShape 4" descr="Coronavirus - ISGLOBA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E00946-5943-42B7-A3BD-A2ECDB170638}" type="slidenum">
              <a:rPr lang="en-US" altLang="en-US" smtClean="0"/>
              <a:pPr/>
              <a:t>10</a:t>
            </a:fld>
            <a:endParaRPr lang="en-US" alt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9905530"/>
              </p:ext>
            </p:extLst>
          </p:nvPr>
        </p:nvGraphicFramePr>
        <p:xfrm>
          <a:off x="68424" y="196145"/>
          <a:ext cx="8897446" cy="1099849"/>
        </p:xfrm>
        <a:graphic>
          <a:graphicData uri="http://schemas.openxmlformats.org/drawingml/2006/table">
            <a:tbl>
              <a:tblPr/>
              <a:tblGrid>
                <a:gridCol w="1415992"/>
                <a:gridCol w="7481454"/>
              </a:tblGrid>
              <a:tr h="4000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02.04.01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Spitalul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adoptat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o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politică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de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promovare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alimentaţiei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la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sân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în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secţiile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de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neonatologie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  <a:tr h="54168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02.04.01.04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Spitalul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asigură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facilități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pentru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promovarea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şi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susţinerea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alăptării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8044105"/>
              </p:ext>
            </p:extLst>
          </p:nvPr>
        </p:nvGraphicFramePr>
        <p:xfrm>
          <a:off x="83128" y="1592241"/>
          <a:ext cx="8906493" cy="2952900"/>
        </p:xfrm>
        <a:graphic>
          <a:graphicData uri="http://schemas.openxmlformats.org/drawingml/2006/table">
            <a:tbl>
              <a:tblPr/>
              <a:tblGrid>
                <a:gridCol w="1377537"/>
                <a:gridCol w="7528956"/>
              </a:tblGrid>
              <a:tr h="324000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02.04.01.04.01</a:t>
                      </a: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La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nivelul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secției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de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obstetrică-ginecologie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și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neo-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natologie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există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rezerve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în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sistem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„rooming in”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pentru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îngrijire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mamă-copil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19364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Lista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40: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Managementul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asistenței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medicale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gravidei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și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lăuzei</a:t>
                      </a:r>
                      <a:endParaRPr lang="en-US" sz="17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41: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Managementul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asistenței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medicale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nou-născutului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/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prematurului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</a:p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Propunere</a:t>
                      </a:r>
                      <a:endParaRPr lang="en-US" sz="17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7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Menținere</a:t>
                      </a:r>
                      <a:endParaRPr lang="en-US" sz="17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Validare</a:t>
                      </a:r>
                      <a:endParaRPr lang="en-US" sz="17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7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Se </a:t>
                      </a:r>
                      <a:r>
                        <a:rPr lang="en-US" sz="17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validează</a:t>
                      </a:r>
                      <a:r>
                        <a:rPr lang="en-US" sz="17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respectarea</a:t>
                      </a:r>
                      <a:r>
                        <a:rPr lang="en-US" sz="17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condițiilor</a:t>
                      </a:r>
                      <a:r>
                        <a:rPr lang="en-US" sz="17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menționate</a:t>
                      </a:r>
                      <a:r>
                        <a:rPr lang="en-US" sz="17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la Art. 24 </a:t>
                      </a:r>
                      <a:r>
                        <a:rPr lang="en-US" sz="17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Ordin</a:t>
                      </a:r>
                      <a:r>
                        <a:rPr lang="en-US" sz="17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914/2006: </a:t>
                      </a:r>
                      <a:r>
                        <a:rPr lang="en-US" sz="17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sistemul</a:t>
                      </a:r>
                      <a:r>
                        <a:rPr lang="en-US" sz="17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"rooming-in" </a:t>
                      </a:r>
                      <a:r>
                        <a:rPr lang="en-US" sz="17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sau</a:t>
                      </a:r>
                      <a:r>
                        <a:rPr lang="en-US" sz="17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de </a:t>
                      </a:r>
                      <a:r>
                        <a:rPr lang="en-US" sz="17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cazare</a:t>
                      </a:r>
                      <a:r>
                        <a:rPr lang="en-US" sz="17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a </a:t>
                      </a:r>
                      <a:r>
                        <a:rPr lang="en-US" sz="17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mamei</a:t>
                      </a:r>
                      <a:r>
                        <a:rPr lang="en-US" sz="17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şi</a:t>
                      </a:r>
                      <a:r>
                        <a:rPr lang="en-US" sz="17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nou-născutului</a:t>
                      </a:r>
                      <a:r>
                        <a:rPr lang="en-US" sz="17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în</a:t>
                      </a:r>
                      <a:r>
                        <a:rPr lang="en-US" sz="17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acelaşi</a:t>
                      </a:r>
                      <a:r>
                        <a:rPr lang="en-US" sz="17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salon (fie </a:t>
                      </a:r>
                      <a:r>
                        <a:rPr lang="en-US" sz="17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în</a:t>
                      </a:r>
                      <a:r>
                        <a:rPr lang="en-US" sz="17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rezerve</a:t>
                      </a:r>
                      <a:r>
                        <a:rPr lang="en-US" sz="17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individuale</a:t>
                      </a:r>
                      <a:r>
                        <a:rPr lang="en-US" sz="17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, fie </a:t>
                      </a:r>
                      <a:r>
                        <a:rPr lang="en-US" sz="17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în</a:t>
                      </a:r>
                      <a:r>
                        <a:rPr lang="en-US" sz="17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saloane</a:t>
                      </a:r>
                      <a:r>
                        <a:rPr lang="en-US" sz="17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pentru</a:t>
                      </a:r>
                      <a:r>
                        <a:rPr lang="en-US" sz="17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două</a:t>
                      </a:r>
                      <a:r>
                        <a:rPr lang="en-US" sz="17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mame</a:t>
                      </a:r>
                      <a:r>
                        <a:rPr lang="en-US" sz="17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cu </a:t>
                      </a:r>
                      <a:r>
                        <a:rPr lang="en-US" sz="17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copiii</a:t>
                      </a:r>
                      <a:r>
                        <a:rPr lang="en-US" sz="17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lor</a:t>
                      </a:r>
                      <a:r>
                        <a:rPr lang="en-US" sz="17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), cu </a:t>
                      </a:r>
                      <a:r>
                        <a:rPr lang="en-US" sz="17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spaţii</a:t>
                      </a:r>
                      <a:r>
                        <a:rPr lang="en-US" sz="17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corespunzător</a:t>
                      </a:r>
                      <a:r>
                        <a:rPr lang="en-US" sz="17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dimensionate</a:t>
                      </a:r>
                      <a:r>
                        <a:rPr lang="en-US" sz="17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şi</a:t>
                      </a:r>
                      <a:r>
                        <a:rPr lang="en-US" sz="17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dotări</a:t>
                      </a:r>
                      <a:r>
                        <a:rPr lang="en-US" sz="17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sanitare</a:t>
                      </a:r>
                      <a:r>
                        <a:rPr lang="en-US" sz="17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specializate</a:t>
                      </a:r>
                      <a:r>
                        <a:rPr lang="en-US" sz="17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3281912"/>
              </p:ext>
            </p:extLst>
          </p:nvPr>
        </p:nvGraphicFramePr>
        <p:xfrm>
          <a:off x="113682" y="4974908"/>
          <a:ext cx="8906493" cy="1583055"/>
        </p:xfrm>
        <a:graphic>
          <a:graphicData uri="http://schemas.openxmlformats.org/drawingml/2006/table">
            <a:tbl>
              <a:tblPr/>
              <a:tblGrid>
                <a:gridCol w="1377537"/>
                <a:gridCol w="7528956"/>
              </a:tblGrid>
              <a:tr h="324000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Indic.</a:t>
                      </a:r>
                      <a:r>
                        <a:rPr lang="en-US" sz="17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nou</a:t>
                      </a: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La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nivelul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secției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de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obstetrică-ginecologie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și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neo-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natologie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există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criterii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de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includere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în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rezervele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tip „rooming in”.</a:t>
                      </a: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19364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Lista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40: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Managementul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asistenței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medicale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gravidei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și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lăuzei</a:t>
                      </a:r>
                      <a:endParaRPr lang="en-US" sz="17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41: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Managementul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asistenței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medicale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nou-născutului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/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prematurului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</a:p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2674172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E00946-5943-42B7-A3BD-A2ECDB170638}" type="slidenum">
              <a:rPr lang="en-US" altLang="en-US" smtClean="0"/>
              <a:pPr/>
              <a:t>11</a:t>
            </a:fld>
            <a:endParaRPr lang="en-US" alt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0011337"/>
              </p:ext>
            </p:extLst>
          </p:nvPr>
        </p:nvGraphicFramePr>
        <p:xfrm>
          <a:off x="68424" y="196145"/>
          <a:ext cx="8897446" cy="1099849"/>
        </p:xfrm>
        <a:graphic>
          <a:graphicData uri="http://schemas.openxmlformats.org/drawingml/2006/table">
            <a:tbl>
              <a:tblPr/>
              <a:tblGrid>
                <a:gridCol w="1415992"/>
                <a:gridCol w="7481454"/>
              </a:tblGrid>
              <a:tr h="4000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02.04.01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Spitalul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adoptat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o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politică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de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promovare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alimentaţiei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la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sân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în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secţiile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de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neonatologie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  <a:tr h="54168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02.04.01.04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Spitalul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asigură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facilități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pentru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promovarea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şi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susţinerea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alăptării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2304654"/>
              </p:ext>
            </p:extLst>
          </p:nvPr>
        </p:nvGraphicFramePr>
        <p:xfrm>
          <a:off x="83128" y="1592241"/>
          <a:ext cx="8906493" cy="2231055"/>
        </p:xfrm>
        <a:graphic>
          <a:graphicData uri="http://schemas.openxmlformats.org/drawingml/2006/table">
            <a:tbl>
              <a:tblPr/>
              <a:tblGrid>
                <a:gridCol w="1377537"/>
                <a:gridCol w="7528956"/>
              </a:tblGrid>
              <a:tr h="324000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02.04.01.04.02</a:t>
                      </a: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Rezerva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în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sistem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„rooming in”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este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prevăzută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cu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sistem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de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supraveghere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mamei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și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copilului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19364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Lista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40: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Managementul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asistenței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medicale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gravidei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și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lăuzei</a:t>
                      </a:r>
                      <a:endParaRPr lang="en-US" sz="17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41: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Managementul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asistenței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medicale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nou-născutului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/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prematurului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</a:p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Propunere</a:t>
                      </a:r>
                      <a:endParaRPr lang="en-US" sz="17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7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Menținere</a:t>
                      </a:r>
                      <a:endParaRPr lang="en-US" sz="17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Validare</a:t>
                      </a:r>
                      <a:endParaRPr lang="en-US" sz="17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7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Observare</a:t>
                      </a:r>
                      <a:r>
                        <a:rPr lang="en-US" sz="17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directă</a:t>
                      </a:r>
                      <a:endParaRPr lang="en-US" sz="17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0579576"/>
              </p:ext>
            </p:extLst>
          </p:nvPr>
        </p:nvGraphicFramePr>
        <p:xfrm>
          <a:off x="113682" y="4294823"/>
          <a:ext cx="8906493" cy="2263140"/>
        </p:xfrm>
        <a:graphic>
          <a:graphicData uri="http://schemas.openxmlformats.org/drawingml/2006/table">
            <a:tbl>
              <a:tblPr/>
              <a:tblGrid>
                <a:gridCol w="1377537"/>
                <a:gridCol w="7528956"/>
              </a:tblGrid>
              <a:tr h="324000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02.04.01.04.03</a:t>
                      </a: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Număr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saloane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cu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sistem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de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îngrijire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„rooming in” per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număr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total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saloane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în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maternitate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19364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Lista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40: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Managementul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asistenței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medicale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gravidei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și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lăuzei</a:t>
                      </a:r>
                      <a:endParaRPr lang="en-US" sz="17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Reformulare</a:t>
                      </a:r>
                      <a:endParaRPr lang="en-US" sz="17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700" b="1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Număr</a:t>
                      </a:r>
                      <a:r>
                        <a:rPr lang="en-US" sz="1700" b="1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paturi</a:t>
                      </a:r>
                      <a:r>
                        <a:rPr lang="en-US" sz="1700" b="1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în</a:t>
                      </a:r>
                      <a:r>
                        <a:rPr lang="en-US" sz="1700" b="1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saloane</a:t>
                      </a:r>
                      <a:r>
                        <a:rPr lang="en-US" sz="1700" b="1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tip „rooming in” per </a:t>
                      </a:r>
                      <a:r>
                        <a:rPr lang="en-US" sz="1700" b="1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număr</a:t>
                      </a:r>
                      <a:r>
                        <a:rPr lang="en-US" sz="1700" b="1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total </a:t>
                      </a:r>
                      <a:r>
                        <a:rPr lang="en-US" sz="1700" b="1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paturi</a:t>
                      </a:r>
                      <a:r>
                        <a:rPr lang="en-US" sz="1700" b="1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alocate</a:t>
                      </a:r>
                      <a:r>
                        <a:rPr lang="en-US" sz="1700" b="1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lăuzelor</a:t>
                      </a:r>
                      <a:r>
                        <a:rPr lang="en-US" sz="1700" b="1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. </a:t>
                      </a:r>
                    </a:p>
                    <a:p>
                      <a:pPr algn="l" fontAlgn="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(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În</a:t>
                      </a:r>
                      <a:r>
                        <a:rPr lang="en-US" sz="1700" b="0" i="0" u="none" strike="noStrike" baseline="0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US cu </a:t>
                      </a:r>
                      <a:r>
                        <a:rPr lang="en-US" sz="1700" b="0" i="0" u="none" strike="noStrike" baseline="0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mai</a:t>
                      </a:r>
                      <a:r>
                        <a:rPr lang="en-US" sz="1700" b="0" i="0" u="none" strike="noStrike" baseline="0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baseline="0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multe</a:t>
                      </a:r>
                      <a:r>
                        <a:rPr lang="en-US" sz="1700" b="0" i="0" u="none" strike="noStrike" baseline="0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baseline="0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secții</a:t>
                      </a:r>
                      <a:r>
                        <a:rPr lang="en-US" sz="1700" b="0" i="0" u="none" strike="noStrike" baseline="0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de OG </a:t>
                      </a:r>
                      <a:r>
                        <a:rPr lang="en-US" sz="1700" b="0" i="0" u="none" strike="noStrike" baseline="0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indicatoprul</a:t>
                      </a:r>
                      <a:r>
                        <a:rPr lang="en-US" sz="1700" b="0" i="0" u="none" strike="noStrike" baseline="0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se </a:t>
                      </a:r>
                      <a:r>
                        <a:rPr lang="en-US" sz="1700" b="0" i="0" u="none" strike="noStrike" baseline="0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calculează</a:t>
                      </a:r>
                      <a:r>
                        <a:rPr lang="en-US" sz="1700" b="0" i="0" u="none" strike="noStrike" baseline="0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baseline="0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pentru</a:t>
                      </a:r>
                      <a:r>
                        <a:rPr lang="en-US" sz="1700" b="0" i="0" u="none" strike="noStrike" baseline="0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baseline="0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fiecare</a:t>
                      </a:r>
                      <a:r>
                        <a:rPr lang="en-US" sz="1700" b="0" i="0" u="none" strike="noStrike" baseline="0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baseline="0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secție</a:t>
                      </a:r>
                      <a:r>
                        <a:rPr lang="en-US" sz="1700" b="0" i="0" u="none" strike="noStrike" baseline="0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1700" b="0" i="0" u="none" strike="noStrike" dirty="0" smtClean="0">
                        <a:solidFill>
                          <a:srgbClr val="0033CC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0713181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E00946-5943-42B7-A3BD-A2ECDB170638}" type="slidenum">
              <a:rPr lang="en-US" altLang="en-US" smtClean="0"/>
              <a:pPr/>
              <a:t>12</a:t>
            </a:fld>
            <a:endParaRPr lang="en-US" alt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2603321"/>
              </p:ext>
            </p:extLst>
          </p:nvPr>
        </p:nvGraphicFramePr>
        <p:xfrm>
          <a:off x="68424" y="196145"/>
          <a:ext cx="8897446" cy="1099849"/>
        </p:xfrm>
        <a:graphic>
          <a:graphicData uri="http://schemas.openxmlformats.org/drawingml/2006/table">
            <a:tbl>
              <a:tblPr/>
              <a:tblGrid>
                <a:gridCol w="1415992"/>
                <a:gridCol w="7481454"/>
              </a:tblGrid>
              <a:tr h="4000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02.04.02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Spitalul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se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preocupă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de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identificarea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și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prevenirea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cazurilor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de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îmbolnăvire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la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nou-născut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  <a:tr h="54168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02.04.02.01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Spitalul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previne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bolile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infectocontagioase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ale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nou-născutului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7450995"/>
              </p:ext>
            </p:extLst>
          </p:nvPr>
        </p:nvGraphicFramePr>
        <p:xfrm>
          <a:off x="113682" y="1865373"/>
          <a:ext cx="8906493" cy="3617489"/>
        </p:xfrm>
        <a:graphic>
          <a:graphicData uri="http://schemas.openxmlformats.org/drawingml/2006/table">
            <a:tbl>
              <a:tblPr/>
              <a:tblGrid>
                <a:gridCol w="1377537"/>
                <a:gridCol w="7528956"/>
              </a:tblGrid>
              <a:tr h="324000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02.04.02.01.01</a:t>
                      </a: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Există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protocol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privind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consilierea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mamelor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cu TBC/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Lues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/HIV-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pozitive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în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legătură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cu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monitorizarea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stării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de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sănătate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nou-născuților</a:t>
                      </a:r>
                      <a:r>
                        <a:rPr lang="en-US" sz="17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după</a:t>
                      </a:r>
                      <a:r>
                        <a:rPr lang="en-US" sz="17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externare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19364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Lista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41: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Managementul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asistenței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medicale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nou-născutului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/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prematurului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</a:p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729509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Reformulare</a:t>
                      </a:r>
                      <a:endParaRPr lang="en-US" sz="17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b="1" i="0" u="none" strike="noStrike" dirty="0" err="1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Mamele</a:t>
                      </a:r>
                      <a:r>
                        <a:rPr lang="en-US" sz="1700" b="1" i="0" u="none" strike="noStrike" dirty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cu</a:t>
                      </a:r>
                      <a:r>
                        <a:rPr lang="en-US" sz="1700" b="1" i="0" u="none" strike="noStrike" baseline="0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sng" strike="noStrike" baseline="0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boli</a:t>
                      </a:r>
                      <a:r>
                        <a:rPr lang="en-US" sz="1700" b="1" i="0" u="sng" strike="noStrike" baseline="0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sng" strike="noStrike" baseline="0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transmisibile</a:t>
                      </a:r>
                      <a:r>
                        <a:rPr lang="en-US" sz="1700" b="1" i="0" u="sng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sunt</a:t>
                      </a:r>
                      <a:r>
                        <a:rPr lang="en-US" sz="1700" b="1" i="0" u="none" strike="noStrike" dirty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consiliate</a:t>
                      </a:r>
                      <a:r>
                        <a:rPr lang="en-US" sz="1700" b="1" i="0" u="none" strike="noStrike" dirty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la </a:t>
                      </a:r>
                      <a:r>
                        <a:rPr lang="en-US" sz="1700" b="1" i="0" u="none" strike="noStrike" dirty="0" err="1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externare</a:t>
                      </a:r>
                      <a:r>
                        <a:rPr lang="en-US" sz="1700" b="1" i="0" u="none" strike="noStrike" dirty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în</a:t>
                      </a:r>
                      <a:r>
                        <a:rPr lang="en-US" sz="1700" b="1" i="0" u="none" strike="noStrike" dirty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legătură</a:t>
                      </a:r>
                      <a:r>
                        <a:rPr lang="en-US" sz="1700" b="1" i="0" u="none" strike="noStrike" dirty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cu </a:t>
                      </a:r>
                      <a:r>
                        <a:rPr lang="en-US" sz="1700" b="1" i="0" u="none" strike="noStrike" dirty="0" err="1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monitorizarea</a:t>
                      </a:r>
                      <a:r>
                        <a:rPr lang="en-US" sz="1700" b="1" i="0" u="none" strike="noStrike" dirty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stării</a:t>
                      </a:r>
                      <a:r>
                        <a:rPr lang="en-US" sz="1700" b="1" i="0" u="none" strike="noStrike" dirty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de </a:t>
                      </a:r>
                      <a:r>
                        <a:rPr lang="en-US" sz="1700" b="1" i="0" u="none" strike="noStrike" dirty="0" err="1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sănătate</a:t>
                      </a:r>
                      <a:r>
                        <a:rPr lang="en-US" sz="1700" b="1" i="0" u="none" strike="noStrike" dirty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a </a:t>
                      </a:r>
                      <a:r>
                        <a:rPr lang="en-US" sz="1700" b="1" i="0" u="none" strike="noStrike" dirty="0" err="1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nou-născuților</a:t>
                      </a:r>
                      <a:r>
                        <a:rPr lang="en-US" sz="1700" b="1" i="0" u="none" strike="noStrike" dirty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Validare</a:t>
                      </a:r>
                      <a:endParaRPr lang="en-US" sz="17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 algn="l" fontAlgn="t">
                        <a:buAutoNum type="arabicParenBoth"/>
                      </a:pP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se </a:t>
                      </a:r>
                      <a:r>
                        <a:rPr lang="en-US" sz="1700" b="0" i="0" u="none" strike="noStrike" dirty="0" err="1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verifică</a:t>
                      </a:r>
                      <a:r>
                        <a:rPr lang="en-US" sz="1700" b="0" i="0" u="none" strike="noStrike" dirty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existența</a:t>
                      </a:r>
                      <a:r>
                        <a:rPr lang="en-US" sz="1700" b="0" i="0" u="none" strike="noStrike" dirty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mențiunilor</a:t>
                      </a:r>
                      <a:r>
                        <a:rPr lang="en-US" sz="1700" b="0" i="0" u="none" strike="noStrike" dirty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din indicator </a:t>
                      </a:r>
                      <a:r>
                        <a:rPr lang="en-US" sz="1700" b="0" i="0" u="none" strike="noStrike" dirty="0" err="1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într</a:t>
                      </a:r>
                      <a:r>
                        <a:rPr lang="en-US" sz="1700" b="0" i="0" u="none" strike="noStrike" dirty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-un protocol specific </a:t>
                      </a:r>
                      <a:r>
                        <a:rPr lang="en-US" sz="1700" b="0" i="0" u="none" strike="noStrike" dirty="0" err="1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avizat</a:t>
                      </a:r>
                      <a:r>
                        <a:rPr lang="en-US" sz="1700" b="0" i="0" u="none" strike="noStrike" dirty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de </a:t>
                      </a:r>
                      <a:r>
                        <a:rPr lang="en-US" sz="1700" b="0" i="0" u="none" strike="noStrike" dirty="0" err="1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Consiliul</a:t>
                      </a:r>
                      <a:r>
                        <a:rPr lang="en-US" sz="1700" b="0" i="0" u="none" strike="noStrike" dirty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Medical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;</a:t>
                      </a:r>
                    </a:p>
                    <a:p>
                      <a:pPr marL="342900" indent="-342900" algn="l" fontAlgn="t">
                        <a:buAutoNum type="arabicParenBoth"/>
                      </a:pP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dovezi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privind</a:t>
                      </a:r>
                      <a:r>
                        <a:rPr lang="en-US" sz="1700" b="0" i="0" u="none" strike="noStrike" dirty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consilierea</a:t>
                      </a:r>
                      <a:r>
                        <a:rPr lang="en-US" sz="1700" b="0" i="0" u="none" strike="noStrike" dirty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  <a:br>
                        <a:rPr lang="en-US" sz="1700" b="0" i="0" u="none" strike="noStrike" dirty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en-US" sz="1700" b="0" i="0" u="none" strike="noStrike" dirty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 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- 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interviul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mamei</a:t>
                      </a:r>
                      <a:endParaRPr lang="en-US" sz="1700" b="0" i="0" u="none" strike="noStrike" dirty="0" smtClean="0">
                        <a:solidFill>
                          <a:srgbClr val="0033CC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indent="0" algn="l" fontAlgn="t">
                        <a:buNone/>
                      </a:pP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       - 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externarea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: se </a:t>
                      </a:r>
                      <a:r>
                        <a:rPr lang="en-US" sz="1700" b="0" i="0" u="none" strike="noStrike" dirty="0" err="1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verifică</a:t>
                      </a:r>
                      <a:r>
                        <a:rPr lang="en-US" sz="1700" b="0" i="0" u="none" strike="noStrike" dirty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o FO din 20 FO </a:t>
                      </a:r>
                      <a:r>
                        <a:rPr lang="en-US" sz="1700" b="0" i="0" u="none" strike="noStrike" dirty="0" err="1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puse</a:t>
                      </a:r>
                      <a:r>
                        <a:rPr lang="en-US" sz="1700" b="0" i="0" u="none" strike="noStrike" dirty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la </a:t>
                      </a:r>
                      <a:r>
                        <a:rPr lang="en-US" sz="1700" b="0" i="0" u="none" strike="noStrike" dirty="0" err="1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dispoziție</a:t>
                      </a:r>
                      <a:r>
                        <a:rPr lang="en-US" sz="1700" b="0" i="0" u="none" strike="noStrike" dirty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de US din </a:t>
                      </a:r>
                      <a:r>
                        <a:rPr lang="en-US" sz="1700" b="0" i="0" u="none" strike="noStrike" dirty="0" err="1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ultimul</a:t>
                      </a:r>
                      <a:r>
                        <a:rPr lang="en-US" sz="1700" b="0" i="0" u="none" strike="noStrike" dirty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an </a:t>
                      </a:r>
                      <a:r>
                        <a:rPr lang="en-US" sz="1700" b="0" i="0" u="none" strike="noStrike" dirty="0" err="1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calendaristic</a:t>
                      </a:r>
                      <a:r>
                        <a:rPr lang="en-US" sz="1700" b="0" i="0" u="none" strike="noStrike" dirty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încheiat</a:t>
                      </a:r>
                      <a:r>
                        <a:rPr lang="en-US" sz="1700" b="0" i="0" u="none" strike="noStrike" dirty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804020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E00946-5943-42B7-A3BD-A2ECDB170638}" type="slidenum">
              <a:rPr lang="en-US" altLang="en-US" smtClean="0"/>
              <a:pPr/>
              <a:t>13</a:t>
            </a:fld>
            <a:endParaRPr lang="en-US" alt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6208513"/>
              </p:ext>
            </p:extLst>
          </p:nvPr>
        </p:nvGraphicFramePr>
        <p:xfrm>
          <a:off x="68424" y="196145"/>
          <a:ext cx="8897446" cy="1099849"/>
        </p:xfrm>
        <a:graphic>
          <a:graphicData uri="http://schemas.openxmlformats.org/drawingml/2006/table">
            <a:tbl>
              <a:tblPr/>
              <a:tblGrid>
                <a:gridCol w="1415992"/>
                <a:gridCol w="7481454"/>
              </a:tblGrid>
              <a:tr h="4000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02.04.02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Spitalul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se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preocupă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de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identificarea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și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prevenirea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cazurilor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de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îmbolnăvire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la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nou-născut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  <a:tr h="54168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02.04.02.01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Spitalul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previne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bolile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infectocontagioase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ale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nou-născutului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7407941"/>
              </p:ext>
            </p:extLst>
          </p:nvPr>
        </p:nvGraphicFramePr>
        <p:xfrm>
          <a:off x="68424" y="2076216"/>
          <a:ext cx="8906493" cy="1868649"/>
        </p:xfrm>
        <a:graphic>
          <a:graphicData uri="http://schemas.openxmlformats.org/drawingml/2006/table">
            <a:tbl>
              <a:tblPr/>
              <a:tblGrid>
                <a:gridCol w="1377537"/>
                <a:gridCol w="7528956"/>
              </a:tblGrid>
              <a:tr h="324000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02.04.02.01.02</a:t>
                      </a: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La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nivelul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secției</a:t>
                      </a:r>
                      <a:r>
                        <a:rPr lang="en-US" sz="17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sunt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promovate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programele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de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imunizare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prin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punerea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la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dispoziția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pacienților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de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materiale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informative.</a:t>
                      </a: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48261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643734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Lista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40: 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Managementul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asistenței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medicale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gravidei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și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lăuzei</a:t>
                      </a:r>
                      <a:endParaRPr lang="en-US" sz="17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41: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Managementul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asistenței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medicale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nou-născutului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/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prematurului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Reformulare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: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La </a:t>
                      </a:r>
                      <a:r>
                        <a:rPr lang="en-US" sz="17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nivelul</a:t>
                      </a:r>
                      <a:r>
                        <a:rPr lang="en-US" sz="17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structurii</a:t>
                      </a:r>
                      <a:r>
                        <a:rPr lang="en-US" sz="1700" b="1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medicale</a:t>
                      </a:r>
                      <a:r>
                        <a:rPr lang="en-US" sz="17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sunt</a:t>
                      </a:r>
                      <a:r>
                        <a:rPr lang="en-US" sz="17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promovate</a:t>
                      </a:r>
                      <a:r>
                        <a:rPr lang="en-US" sz="17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programele</a:t>
                      </a:r>
                      <a:r>
                        <a:rPr lang="en-US" sz="17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de </a:t>
                      </a:r>
                      <a:r>
                        <a:rPr lang="en-US" sz="17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imunizare</a:t>
                      </a:r>
                      <a:r>
                        <a:rPr lang="en-US" sz="17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prin</a:t>
                      </a:r>
                      <a:r>
                        <a:rPr lang="en-US" sz="17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punerea</a:t>
                      </a:r>
                      <a:r>
                        <a:rPr lang="en-US" sz="17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la </a:t>
                      </a:r>
                      <a:r>
                        <a:rPr lang="en-US" sz="17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dispoziția</a:t>
                      </a:r>
                      <a:r>
                        <a:rPr lang="en-US" sz="17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pacienților</a:t>
                      </a:r>
                      <a:r>
                        <a:rPr lang="en-US" sz="17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de </a:t>
                      </a:r>
                      <a:r>
                        <a:rPr lang="en-US" sz="17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materiale</a:t>
                      </a:r>
                      <a:r>
                        <a:rPr lang="en-US" sz="17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informative.</a:t>
                      </a: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8419391"/>
              </p:ext>
            </p:extLst>
          </p:nvPr>
        </p:nvGraphicFramePr>
        <p:xfrm>
          <a:off x="113682" y="4391828"/>
          <a:ext cx="8906493" cy="2166135"/>
        </p:xfrm>
        <a:graphic>
          <a:graphicData uri="http://schemas.openxmlformats.org/drawingml/2006/table">
            <a:tbl>
              <a:tblPr/>
              <a:tblGrid>
                <a:gridCol w="1377537"/>
                <a:gridCol w="7528956"/>
              </a:tblGrid>
              <a:tr h="324000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02.04.02.01.03</a:t>
                      </a: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La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nivelul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spitalului</a:t>
                      </a:r>
                      <a:r>
                        <a:rPr lang="en-US" sz="17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sunt</a:t>
                      </a:r>
                      <a:r>
                        <a:rPr lang="en-US" sz="17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promovate</a:t>
                      </a:r>
                      <a:r>
                        <a:rPr lang="en-US" sz="17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programele</a:t>
                      </a:r>
                      <a:r>
                        <a:rPr lang="en-US" sz="17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de </a:t>
                      </a:r>
                      <a:r>
                        <a:rPr lang="en-US" sz="17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imunizare</a:t>
                      </a:r>
                      <a:r>
                        <a:rPr lang="en-US" sz="17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prin</a:t>
                      </a:r>
                      <a:r>
                        <a:rPr lang="en-US" sz="17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punerea</a:t>
                      </a:r>
                      <a:r>
                        <a:rPr lang="en-US" sz="17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la </a:t>
                      </a:r>
                      <a:r>
                        <a:rPr lang="en-US" sz="17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dispoziția</a:t>
                      </a:r>
                      <a:r>
                        <a:rPr lang="en-US" sz="17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pacienților</a:t>
                      </a:r>
                      <a:r>
                        <a:rPr lang="en-US" sz="17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de </a:t>
                      </a:r>
                      <a:r>
                        <a:rPr lang="en-US" sz="17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materiale</a:t>
                      </a:r>
                      <a:r>
                        <a:rPr lang="en-US" sz="17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informative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19364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Lista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40:  </a:t>
                      </a:r>
                      <a:r>
                        <a:rPr lang="en-US" sz="17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Managementul</a:t>
                      </a:r>
                      <a:r>
                        <a:rPr lang="en-US" sz="17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asistenței</a:t>
                      </a:r>
                      <a:r>
                        <a:rPr lang="en-US" sz="17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medicale</a:t>
                      </a:r>
                      <a:r>
                        <a:rPr lang="en-US" sz="17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a </a:t>
                      </a:r>
                      <a:r>
                        <a:rPr lang="en-US" sz="17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gravidei</a:t>
                      </a:r>
                      <a:r>
                        <a:rPr lang="en-US" sz="17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și</a:t>
                      </a:r>
                      <a:r>
                        <a:rPr lang="en-US" sz="17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lăuzei</a:t>
                      </a:r>
                      <a:endParaRPr lang="en-US" sz="17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41: </a:t>
                      </a:r>
                      <a:r>
                        <a:rPr lang="en-US" sz="17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Managementul</a:t>
                      </a:r>
                      <a:r>
                        <a:rPr lang="en-US" sz="17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asistenței</a:t>
                      </a:r>
                      <a:r>
                        <a:rPr lang="en-US" sz="17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medicale</a:t>
                      </a:r>
                      <a:r>
                        <a:rPr lang="en-US" sz="17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a </a:t>
                      </a:r>
                      <a:r>
                        <a:rPr lang="en-US" sz="17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nou-născutului</a:t>
                      </a:r>
                      <a:r>
                        <a:rPr lang="en-US" sz="17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/ </a:t>
                      </a:r>
                      <a:r>
                        <a:rPr lang="en-US" sz="17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prematurului</a:t>
                      </a:r>
                      <a:r>
                        <a:rPr lang="en-US" sz="17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</a:p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7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42: Managementul asistenței medicale pediatrice.</a:t>
                      </a:r>
                      <a:endParaRPr lang="en-US" sz="17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Propunere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: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Eliminare</a:t>
                      </a:r>
                      <a:endParaRPr lang="en-US" sz="1700" b="0" i="0" u="none" strike="noStrike" dirty="0" smtClean="0">
                        <a:solidFill>
                          <a:srgbClr val="0033CC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2957069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E00946-5943-42B7-A3BD-A2ECDB170638}" type="slidenum">
              <a:rPr lang="en-US" altLang="en-US" smtClean="0"/>
              <a:pPr/>
              <a:t>14</a:t>
            </a:fld>
            <a:endParaRPr lang="en-US" alt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7327088"/>
              </p:ext>
            </p:extLst>
          </p:nvPr>
        </p:nvGraphicFramePr>
        <p:xfrm>
          <a:off x="68424" y="196145"/>
          <a:ext cx="8897446" cy="1099849"/>
        </p:xfrm>
        <a:graphic>
          <a:graphicData uri="http://schemas.openxmlformats.org/drawingml/2006/table">
            <a:tbl>
              <a:tblPr/>
              <a:tblGrid>
                <a:gridCol w="1415992"/>
                <a:gridCol w="7481454"/>
              </a:tblGrid>
              <a:tr h="4000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02.04.02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Spitalul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se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preocupă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de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identificarea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și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prevenirea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cazurilor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de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îmbolnăvire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la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nou-născut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  <a:tr h="54168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02.04.02.01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Spitalul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previne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bolile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infectocontagioase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ale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nou-născutului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315174"/>
              </p:ext>
            </p:extLst>
          </p:nvPr>
        </p:nvGraphicFramePr>
        <p:xfrm>
          <a:off x="83128" y="1592241"/>
          <a:ext cx="8906493" cy="2110740"/>
        </p:xfrm>
        <a:graphic>
          <a:graphicData uri="http://schemas.openxmlformats.org/drawingml/2006/table">
            <a:tbl>
              <a:tblPr/>
              <a:tblGrid>
                <a:gridCol w="1377537"/>
                <a:gridCol w="7528956"/>
              </a:tblGrid>
              <a:tr h="324000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02.04.02.01.04</a:t>
                      </a: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Există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analize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periodice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ale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cazurilor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de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nou-născuți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nevaccinați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până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la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externare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, care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menționează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și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numărul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de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cazuri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în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care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părinții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refuză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vaccinarea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19364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Lista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41: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Managementul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asistenței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medicale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nou-născutului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/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prematurului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</a:p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700" b="1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Reformulare</a:t>
                      </a:r>
                      <a:r>
                        <a:rPr lang="en-US" sz="1700" b="1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:</a:t>
                      </a:r>
                      <a:endParaRPr lang="en-US" sz="1700" b="1" i="0" u="none" strike="noStrike" dirty="0">
                        <a:solidFill>
                          <a:srgbClr val="0033CC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Procesele</a:t>
                      </a:r>
                      <a:r>
                        <a:rPr lang="en-US" sz="1700" b="1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verbale</a:t>
                      </a:r>
                      <a:r>
                        <a:rPr lang="en-US" sz="1700" b="1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ale </a:t>
                      </a:r>
                      <a:r>
                        <a:rPr lang="en-US" sz="1700" b="1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întrunirilor</a:t>
                      </a:r>
                      <a:r>
                        <a:rPr lang="en-US" sz="1700" b="1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Consiliul</a:t>
                      </a:r>
                      <a:r>
                        <a:rPr lang="en-US" sz="1700" b="1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Medical </a:t>
                      </a:r>
                      <a:r>
                        <a:rPr lang="en-US" sz="1700" b="1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reflectă</a:t>
                      </a:r>
                      <a:r>
                        <a:rPr lang="en-US" sz="1700" b="1" i="0" u="none" strike="noStrike" baseline="0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baseline="0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preocuparea</a:t>
                      </a:r>
                      <a:r>
                        <a:rPr lang="en-US" sz="1700" b="1" i="0" u="none" strike="noStrike" baseline="0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baseline="0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pentru</a:t>
                      </a:r>
                      <a:r>
                        <a:rPr lang="en-US" sz="1700" b="1" i="0" u="none" strike="noStrike" baseline="0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situațiile</a:t>
                      </a:r>
                      <a:r>
                        <a:rPr lang="en-US" sz="1700" b="1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de </a:t>
                      </a:r>
                      <a:r>
                        <a:rPr lang="en-US" sz="1700" b="1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nou-născuți</a:t>
                      </a:r>
                      <a:r>
                        <a:rPr lang="en-US" sz="1700" b="1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nevaccinați</a:t>
                      </a:r>
                      <a:r>
                        <a:rPr lang="en-US" sz="1700" b="1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până</a:t>
                      </a:r>
                      <a:r>
                        <a:rPr lang="en-US" sz="1700" b="1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la </a:t>
                      </a:r>
                      <a:r>
                        <a:rPr lang="en-US" sz="1700" b="1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externare</a:t>
                      </a:r>
                      <a:r>
                        <a:rPr lang="en-US" sz="1700" b="1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426763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E00946-5943-42B7-A3BD-A2ECDB170638}" type="slidenum">
              <a:rPr lang="en-US" altLang="en-US" smtClean="0"/>
              <a:pPr/>
              <a:t>15</a:t>
            </a:fld>
            <a:endParaRPr lang="en-US" alt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7297102"/>
              </p:ext>
            </p:extLst>
          </p:nvPr>
        </p:nvGraphicFramePr>
        <p:xfrm>
          <a:off x="68424" y="196145"/>
          <a:ext cx="8897446" cy="1099849"/>
        </p:xfrm>
        <a:graphic>
          <a:graphicData uri="http://schemas.openxmlformats.org/drawingml/2006/table">
            <a:tbl>
              <a:tblPr/>
              <a:tblGrid>
                <a:gridCol w="1415992"/>
                <a:gridCol w="7481454"/>
              </a:tblGrid>
              <a:tr h="4000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02.04.02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Spitalul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se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preocupă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de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identificarea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și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prevenirea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cazurilor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de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îmbolnăvire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la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nou-născut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  <a:tr h="54168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02.04.02.02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Spitalul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identifică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malformațiile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/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deficiențele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nou-născutului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8560504"/>
              </p:ext>
            </p:extLst>
          </p:nvPr>
        </p:nvGraphicFramePr>
        <p:xfrm>
          <a:off x="113682" y="1592241"/>
          <a:ext cx="8906493" cy="2036895"/>
        </p:xfrm>
        <a:graphic>
          <a:graphicData uri="http://schemas.openxmlformats.org/drawingml/2006/table">
            <a:tbl>
              <a:tblPr/>
              <a:tblGrid>
                <a:gridCol w="1377537"/>
                <a:gridCol w="7528956"/>
              </a:tblGrid>
              <a:tr h="324000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02.04.02.02.01</a:t>
                      </a: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La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nivelul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spitalului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există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protocol de diagnostic al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posibilelor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deficiențe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ale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nou-născutului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depistabile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la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naștere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19364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Lista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40: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Managementul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asistenței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medicale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gravidei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și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lăuzei</a:t>
                      </a:r>
                      <a:endParaRPr lang="en-US" sz="17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Propunere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: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i="0" u="none" strike="noStrike" dirty="0" err="1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Eliminare</a:t>
                      </a:r>
                      <a:endParaRPr lang="en-US" sz="1700" b="0" i="0" u="none" strike="noStrike" dirty="0" smtClean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71398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3337414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E00946-5943-42B7-A3BD-A2ECDB170638}" type="slidenum">
              <a:rPr lang="en-US" altLang="en-US" smtClean="0"/>
              <a:pPr/>
              <a:t>16</a:t>
            </a:fld>
            <a:endParaRPr lang="en-US" alt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6792017"/>
              </p:ext>
            </p:extLst>
          </p:nvPr>
        </p:nvGraphicFramePr>
        <p:xfrm>
          <a:off x="68424" y="196145"/>
          <a:ext cx="8897446" cy="1099849"/>
        </p:xfrm>
        <a:graphic>
          <a:graphicData uri="http://schemas.openxmlformats.org/drawingml/2006/table">
            <a:tbl>
              <a:tblPr/>
              <a:tblGrid>
                <a:gridCol w="1415992"/>
                <a:gridCol w="7481454"/>
              </a:tblGrid>
              <a:tr h="4000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02.04.02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Spitalul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se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preocupă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de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identificarea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și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prevenirea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cazurilor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de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îmbolnăvire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la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nou-născut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  <a:tr h="54168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02.04.02.02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Spitalul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identifică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malformațiile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/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deficiențele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nou-născutului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3484948"/>
              </p:ext>
            </p:extLst>
          </p:nvPr>
        </p:nvGraphicFramePr>
        <p:xfrm>
          <a:off x="113681" y="1877249"/>
          <a:ext cx="8906493" cy="2962425"/>
        </p:xfrm>
        <a:graphic>
          <a:graphicData uri="http://schemas.openxmlformats.org/drawingml/2006/table">
            <a:tbl>
              <a:tblPr/>
              <a:tblGrid>
                <a:gridCol w="1377537"/>
                <a:gridCol w="7528956"/>
              </a:tblGrid>
              <a:tr h="324000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02.04.02.02.02</a:t>
                      </a: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Spitalul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asigură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resursele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materiale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necesare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identificării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malformațiilor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/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deficiențelor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nou-născutului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19364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617517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Lista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40: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Managementul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asistenței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medicale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gravidei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și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lăuzei</a:t>
                      </a:r>
                      <a:endParaRPr lang="en-US" sz="17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41: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Managementul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asistenței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medicale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nou-născutului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/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prematurului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</a:p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Propunere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: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Menținere</a:t>
                      </a:r>
                      <a:endParaRPr lang="en-US" sz="17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Validare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: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Nu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este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suficientă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o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listă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resurselor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materiale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, ci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și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funcționalitatea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lor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(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nr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 de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investigații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efectuate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cu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aceste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resurse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, program de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funcționare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acestora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accesul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medicilor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la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aceste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resurse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etc.)</a:t>
                      </a: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35724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9410713"/>
              </p:ext>
            </p:extLst>
          </p:nvPr>
        </p:nvGraphicFramePr>
        <p:xfrm>
          <a:off x="113682" y="5158820"/>
          <a:ext cx="8906493" cy="1221050"/>
        </p:xfrm>
        <a:graphic>
          <a:graphicData uri="http://schemas.openxmlformats.org/drawingml/2006/table">
            <a:tbl>
              <a:tblPr/>
              <a:tblGrid>
                <a:gridCol w="1377537"/>
                <a:gridCol w="7528956"/>
              </a:tblGrid>
              <a:tr h="683840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7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Indicator </a:t>
                      </a:r>
                      <a:r>
                        <a:rPr lang="en-US" sz="17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nou</a:t>
                      </a:r>
                      <a:endParaRPr lang="en-US" sz="17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Unitatea</a:t>
                      </a:r>
                      <a:r>
                        <a:rPr lang="en-US" sz="1700" b="1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sanitară</a:t>
                      </a:r>
                      <a:r>
                        <a:rPr lang="en-US" sz="1700" b="1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are </a:t>
                      </a:r>
                      <a:r>
                        <a:rPr lang="en-US" sz="1700" b="1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resurse</a:t>
                      </a:r>
                      <a:r>
                        <a:rPr lang="en-US" sz="1700" b="1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proprii</a:t>
                      </a:r>
                      <a:r>
                        <a:rPr lang="en-US" sz="1700" b="1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de </a:t>
                      </a:r>
                      <a:r>
                        <a:rPr lang="en-US" sz="1700" b="1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tratare</a:t>
                      </a:r>
                      <a:r>
                        <a:rPr lang="en-US" sz="1700" b="1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a </a:t>
                      </a:r>
                      <a:r>
                        <a:rPr lang="en-US" sz="1700" b="1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cazurilor</a:t>
                      </a:r>
                      <a:r>
                        <a:rPr lang="en-US" sz="1700" b="1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de </a:t>
                      </a:r>
                      <a:r>
                        <a:rPr lang="en-US" sz="1700" b="1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nou-născuți</a:t>
                      </a:r>
                      <a:r>
                        <a:rPr lang="en-US" sz="1700" b="1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cu </a:t>
                      </a:r>
                      <a:r>
                        <a:rPr lang="en-US" sz="1700" b="1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malformațiilor</a:t>
                      </a:r>
                      <a:r>
                        <a:rPr lang="en-US" sz="1700" b="1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/</a:t>
                      </a:r>
                      <a:r>
                        <a:rPr lang="en-US" sz="1700" b="1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deficiențe</a:t>
                      </a:r>
                      <a:r>
                        <a:rPr lang="en-US" sz="1700" b="1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  <a:endParaRPr lang="en-US" sz="1700" b="1" i="0" u="none" strike="noStrike" dirty="0">
                        <a:solidFill>
                          <a:srgbClr val="0033CC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19364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Validare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Existența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și</a:t>
                      </a:r>
                      <a:r>
                        <a:rPr lang="en-US" sz="1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funcționalitatea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resurselor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proprii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0464724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E00946-5943-42B7-A3BD-A2ECDB170638}" type="slidenum">
              <a:rPr lang="en-US" altLang="en-US" smtClean="0"/>
              <a:pPr/>
              <a:t>17</a:t>
            </a:fld>
            <a:endParaRPr lang="en-US" alt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5124656"/>
              </p:ext>
            </p:extLst>
          </p:nvPr>
        </p:nvGraphicFramePr>
        <p:xfrm>
          <a:off x="68424" y="196145"/>
          <a:ext cx="8897446" cy="1099849"/>
        </p:xfrm>
        <a:graphic>
          <a:graphicData uri="http://schemas.openxmlformats.org/drawingml/2006/table">
            <a:tbl>
              <a:tblPr/>
              <a:tblGrid>
                <a:gridCol w="1415992"/>
                <a:gridCol w="7481454"/>
              </a:tblGrid>
              <a:tr h="4000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02.04.02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Spitalul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se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preocupă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de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identificarea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și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prevenirea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cazurilor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de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îmbolnăvire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la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nou-născut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  <a:tr h="54168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02.04.02.02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Spitalul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identifică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malformațiile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/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deficiențele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nou-născutului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5934783"/>
              </p:ext>
            </p:extLst>
          </p:nvPr>
        </p:nvGraphicFramePr>
        <p:xfrm>
          <a:off x="59377" y="1841623"/>
          <a:ext cx="8906493" cy="4085995"/>
        </p:xfrm>
        <a:graphic>
          <a:graphicData uri="http://schemas.openxmlformats.org/drawingml/2006/table">
            <a:tbl>
              <a:tblPr/>
              <a:tblGrid>
                <a:gridCol w="1377537"/>
                <a:gridCol w="7528956"/>
              </a:tblGrid>
              <a:tr h="324000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02.04.02.02.04</a:t>
                      </a: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Testarea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după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naștere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auzului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vederii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și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prezenței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sau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predispoziției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pentru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displazie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de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șold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este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efectuată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tuturor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nou-născuților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și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consemnată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în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documentele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medicale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19364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85553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Lista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41: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Managementul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asistenței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medicale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nou-născutului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/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prematurului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660062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Reformulare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: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Se </a:t>
                      </a:r>
                      <a:r>
                        <a:rPr lang="en-US" sz="1700" b="1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aplică</a:t>
                      </a:r>
                      <a:r>
                        <a:rPr lang="en-US" sz="1700" b="1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pentru</a:t>
                      </a:r>
                      <a:r>
                        <a:rPr lang="en-US" sz="1700" b="1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toți</a:t>
                      </a:r>
                      <a:r>
                        <a:rPr lang="en-US" sz="1700" b="1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nou-născuții</a:t>
                      </a:r>
                      <a:r>
                        <a:rPr lang="en-US" sz="1700" b="1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un checklist de </a:t>
                      </a:r>
                      <a:r>
                        <a:rPr lang="en-US" sz="1700" b="1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verificare</a:t>
                      </a:r>
                      <a:r>
                        <a:rPr lang="en-US" sz="1700" b="1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a </a:t>
                      </a:r>
                      <a:r>
                        <a:rPr lang="en-US" sz="1700" b="1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existenței</a:t>
                      </a:r>
                      <a:r>
                        <a:rPr lang="en-US" sz="1700" b="1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malformațiilor</a:t>
                      </a:r>
                      <a:r>
                        <a:rPr lang="en-US" sz="1700" b="1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/</a:t>
                      </a:r>
                      <a:r>
                        <a:rPr lang="en-US" sz="1700" b="1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deficiențelor</a:t>
                      </a:r>
                      <a:r>
                        <a:rPr lang="en-US" sz="1700" b="1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nou-născutului</a:t>
                      </a:r>
                      <a:r>
                        <a:rPr lang="en-US" sz="1700" b="1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identificabile</a:t>
                      </a:r>
                      <a:r>
                        <a:rPr lang="en-US" sz="1700" b="1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clinic.</a:t>
                      </a:r>
                      <a:endParaRPr lang="en-US" sz="1700" b="1" i="0" u="none" strike="noStrike" dirty="0" smtClean="0">
                        <a:solidFill>
                          <a:srgbClr val="0033CC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Validare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:</a:t>
                      </a:r>
                      <a:endParaRPr lang="en-US" sz="1700" b="0" i="0" u="none" strike="noStrike" dirty="0">
                        <a:solidFill>
                          <a:srgbClr val="0033CC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(1) 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există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checklist de 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verificare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a 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existenței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tuturor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malformațiilor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/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deficiențelor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nou-născutului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avizat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de 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Consiliul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Medical;</a:t>
                      </a:r>
                    </a:p>
                    <a:p>
                      <a:pPr algn="l" fontAlgn="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(2) checklist-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ul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de 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verificare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este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anexă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la 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protocolul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de diagnostic al 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posibilelor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deficiențe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ale 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nou-născutului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depistabile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la 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naștere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  <a:p>
                      <a:pPr algn="l" fontAlgn="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(3) 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toate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FO ale n-n au checklist de 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verificare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a 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existenței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tuturor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malformațiilor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/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deficiențelor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nou-născutului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35724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4121385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E00946-5943-42B7-A3BD-A2ECDB170638}" type="slidenum">
              <a:rPr lang="en-US" altLang="en-US" smtClean="0"/>
              <a:pPr/>
              <a:t>18</a:t>
            </a:fld>
            <a:endParaRPr lang="en-US" alt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6792017"/>
              </p:ext>
            </p:extLst>
          </p:nvPr>
        </p:nvGraphicFramePr>
        <p:xfrm>
          <a:off x="68424" y="196145"/>
          <a:ext cx="8897446" cy="1099849"/>
        </p:xfrm>
        <a:graphic>
          <a:graphicData uri="http://schemas.openxmlformats.org/drawingml/2006/table">
            <a:tbl>
              <a:tblPr/>
              <a:tblGrid>
                <a:gridCol w="1415992"/>
                <a:gridCol w="7481454"/>
              </a:tblGrid>
              <a:tr h="4000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02.04.02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Spitalul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se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preocupă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de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identificarea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și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prevenirea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cazurilor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de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îmbolnăvire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la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nou-născut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  <a:tr h="54168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02.04.02.02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Spitalul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identifică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malformațiile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/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deficiențele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nou-născutului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5081380"/>
              </p:ext>
            </p:extLst>
          </p:nvPr>
        </p:nvGraphicFramePr>
        <p:xfrm>
          <a:off x="59377" y="1894459"/>
          <a:ext cx="8906493" cy="2145935"/>
        </p:xfrm>
        <a:graphic>
          <a:graphicData uri="http://schemas.openxmlformats.org/drawingml/2006/table">
            <a:tbl>
              <a:tblPr/>
              <a:tblGrid>
                <a:gridCol w="1377537"/>
                <a:gridCol w="7528956"/>
              </a:tblGrid>
              <a:tr h="324000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02.04.02.02.03</a:t>
                      </a: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Spitalul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asigură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resursele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necesare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identificării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intrauterine a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malformațiilor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19364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33040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Lista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40: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Managementul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asistenței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medicale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gravidei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și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lăuzei</a:t>
                      </a:r>
                      <a:endParaRPr lang="en-US" sz="17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Propunere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: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Menținere</a:t>
                      </a:r>
                      <a:endParaRPr lang="en-US" sz="17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Validare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: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A</a:t>
                      </a:r>
                      <a:r>
                        <a:rPr lang="en-US" sz="1700" b="0" i="0" u="none" strike="noStrike" baseline="0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se </a:t>
                      </a:r>
                      <a:r>
                        <a:rPr lang="en-US" sz="1700" b="0" i="0" u="none" strike="noStrike" baseline="0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analiza</a:t>
                      </a:r>
                      <a:r>
                        <a:rPr lang="en-US" sz="1700" b="0" i="0" u="none" strike="noStrike" baseline="0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funcționalitatea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lor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(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nr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. de 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investigații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efectuate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, program de 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funcționare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a 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acestora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accesul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medicilor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la 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aceste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resurse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etc.)</a:t>
                      </a: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35724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8945255"/>
              </p:ext>
            </p:extLst>
          </p:nvPr>
        </p:nvGraphicFramePr>
        <p:xfrm>
          <a:off x="113682" y="4327548"/>
          <a:ext cx="8906493" cy="1753434"/>
        </p:xfrm>
        <a:graphic>
          <a:graphicData uri="http://schemas.openxmlformats.org/drawingml/2006/table">
            <a:tbl>
              <a:tblPr/>
              <a:tblGrid>
                <a:gridCol w="1377537"/>
                <a:gridCol w="7528956"/>
              </a:tblGrid>
              <a:tr h="324000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02.04.02.02.05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Există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echipă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funcțională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multidisciplinară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formată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din </a:t>
                      </a:r>
                      <a:r>
                        <a:rPr lang="en-US" sz="1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medici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  <a:r>
                        <a:rPr lang="en-US" sz="1600" b="1" i="0" u="none" strike="sng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psihopedagogi</a:t>
                      </a:r>
                      <a:r>
                        <a:rPr lang="en-US" sz="1600" b="1" i="0" u="none" strike="sng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  <a:r>
                        <a:rPr lang="en-US" sz="1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psihologi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și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părinți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care </a:t>
                      </a:r>
                      <a:r>
                        <a:rPr lang="en-US" sz="1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asigură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depistarea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timpurie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  <a:r>
                        <a:rPr lang="en-US" sz="1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recuperarea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sau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orientarea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spre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centre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specializate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 </a:t>
                      </a:r>
                      <a:r>
                        <a:rPr lang="en-US" sz="1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nou-născuților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la care se </a:t>
                      </a:r>
                      <a:r>
                        <a:rPr lang="en-US" sz="1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suspicionează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deficit/</a:t>
                      </a:r>
                      <a:r>
                        <a:rPr lang="en-US" sz="1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malformație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19364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33040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Lista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40: </a:t>
                      </a:r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Managementul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asistenței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medicale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 </a:t>
                      </a:r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gravidei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și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lăuzei</a:t>
                      </a:r>
                      <a:endParaRPr lang="en-US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28540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Propunere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Eliminare</a:t>
                      </a:r>
                      <a:endParaRPr lang="en-US" sz="1600" b="0" i="0" u="none" strike="noStrike" dirty="0" smtClean="0">
                        <a:solidFill>
                          <a:srgbClr val="0033CC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9200477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E00946-5943-42B7-A3BD-A2ECDB170638}" type="slidenum">
              <a:rPr lang="en-US" altLang="en-US" smtClean="0"/>
              <a:pPr/>
              <a:t>19</a:t>
            </a:fld>
            <a:endParaRPr lang="en-US" alt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9924364"/>
              </p:ext>
            </p:extLst>
          </p:nvPr>
        </p:nvGraphicFramePr>
        <p:xfrm>
          <a:off x="68424" y="196145"/>
          <a:ext cx="8897446" cy="941734"/>
        </p:xfrm>
        <a:graphic>
          <a:graphicData uri="http://schemas.openxmlformats.org/drawingml/2006/table">
            <a:tbl>
              <a:tblPr/>
              <a:tblGrid>
                <a:gridCol w="1415992"/>
                <a:gridCol w="7481454"/>
              </a:tblGrid>
              <a:tr h="4000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02.04.03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Spitalul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se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preocupă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de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asigurarea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unui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climat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prietenos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adaptat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copilului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  <a:tr h="54168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02.04.03.01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Spitalul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asigură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condiții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adaptate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îngrijirii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copilului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4227254"/>
              </p:ext>
            </p:extLst>
          </p:nvPr>
        </p:nvGraphicFramePr>
        <p:xfrm>
          <a:off x="83127" y="1630196"/>
          <a:ext cx="8906493" cy="1046885"/>
        </p:xfrm>
        <a:graphic>
          <a:graphicData uri="http://schemas.openxmlformats.org/drawingml/2006/table">
            <a:tbl>
              <a:tblPr/>
              <a:tblGrid>
                <a:gridCol w="1377537"/>
                <a:gridCol w="7528956"/>
              </a:tblGrid>
              <a:tr h="324000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02.04.03.01.01</a:t>
                      </a: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Spitalul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asigură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pentru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copiii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internați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facilități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de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recreere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în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aer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liber.</a:t>
                      </a: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88360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07595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Lista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42: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Managementul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asistenței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medicale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pediatrice</a:t>
                      </a:r>
                      <a:endParaRPr lang="en-US" sz="17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25632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Propunere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Menținere</a:t>
                      </a:r>
                      <a:endParaRPr lang="en-US" sz="17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43760"/>
              </p:ext>
            </p:extLst>
          </p:nvPr>
        </p:nvGraphicFramePr>
        <p:xfrm>
          <a:off x="83127" y="2865874"/>
          <a:ext cx="8906493" cy="1025880"/>
        </p:xfrm>
        <a:graphic>
          <a:graphicData uri="http://schemas.openxmlformats.org/drawingml/2006/table">
            <a:tbl>
              <a:tblPr/>
              <a:tblGrid>
                <a:gridCol w="1377537"/>
                <a:gridCol w="7528956"/>
              </a:tblGrid>
              <a:tr h="324000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02.04.03.01.02</a:t>
                      </a: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Spitalul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asigură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pentru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copiii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internați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facilități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de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recreere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în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interior.</a:t>
                      </a: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19364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70187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Lista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42: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Managementul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asistenței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medicale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pediatrice</a:t>
                      </a:r>
                      <a:endParaRPr lang="en-US" sz="17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85008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Propunere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Menținere</a:t>
                      </a:r>
                      <a:endParaRPr lang="en-US" sz="17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6920352"/>
              </p:ext>
            </p:extLst>
          </p:nvPr>
        </p:nvGraphicFramePr>
        <p:xfrm>
          <a:off x="68424" y="4063481"/>
          <a:ext cx="8906493" cy="1322370"/>
        </p:xfrm>
        <a:graphic>
          <a:graphicData uri="http://schemas.openxmlformats.org/drawingml/2006/table">
            <a:tbl>
              <a:tblPr/>
              <a:tblGrid>
                <a:gridCol w="1377537"/>
                <a:gridCol w="7528956"/>
              </a:tblGrid>
              <a:tr h="324000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02.04.03.01.03</a:t>
                      </a: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Secțiile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destinate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îngrijirii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copiilor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sunt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amenajate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adaptat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categoriilor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de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vârstă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19364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85553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Lista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41: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Managementul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asistenței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medicale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nou-născutului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/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prematurului</a:t>
                      </a:r>
                      <a:endParaRPr lang="en-US" sz="17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42: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Managementul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asistenței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medicale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pediatrice</a:t>
                      </a:r>
                      <a:endParaRPr lang="en-US" sz="17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Propunere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Menținere</a:t>
                      </a:r>
                      <a:endParaRPr lang="en-US" sz="17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2478001"/>
              </p:ext>
            </p:extLst>
          </p:nvPr>
        </p:nvGraphicFramePr>
        <p:xfrm>
          <a:off x="113682" y="5507683"/>
          <a:ext cx="8906493" cy="1307129"/>
        </p:xfrm>
        <a:graphic>
          <a:graphicData uri="http://schemas.openxmlformats.org/drawingml/2006/table">
            <a:tbl>
              <a:tblPr/>
              <a:tblGrid>
                <a:gridCol w="1377537"/>
                <a:gridCol w="7528956"/>
              </a:tblGrid>
              <a:tr h="324000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02.04.03.01.04</a:t>
                      </a: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Spitalul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asigură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pentru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copiii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cu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spitalizare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îndelungată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facilități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de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educație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adecvată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vârstei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80424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08759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Lista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42: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Managementul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asistenței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medicale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pediatrice</a:t>
                      </a:r>
                      <a:endParaRPr lang="en-US" sz="17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Propunere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Menținere</a:t>
                      </a:r>
                      <a:endParaRPr lang="en-US" sz="17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2806102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E00946-5943-42B7-A3BD-A2ECDB170638}" type="slidenum">
              <a:rPr lang="en-US" altLang="en-US" smtClean="0"/>
              <a:pPr/>
              <a:t>2</a:t>
            </a:fld>
            <a:endParaRPr lang="en-US" alt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8714885"/>
              </p:ext>
            </p:extLst>
          </p:nvPr>
        </p:nvGraphicFramePr>
        <p:xfrm>
          <a:off x="68424" y="196145"/>
          <a:ext cx="8956823" cy="1116330"/>
        </p:xfrm>
        <a:graphic>
          <a:graphicData uri="http://schemas.openxmlformats.org/drawingml/2006/table">
            <a:tbl>
              <a:tblPr/>
              <a:tblGrid>
                <a:gridCol w="1415992"/>
                <a:gridCol w="7540831"/>
              </a:tblGrid>
              <a:tr h="4000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02.04.01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Spitalul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adoptat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o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politică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de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promovare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alimentaţiei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la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sân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în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secţiile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de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neonatologie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02.04.01.01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Spitalul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susține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un program de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alăptare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ca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metodă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sănătoasă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de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alimentaţie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nou-născutului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şi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sugarului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2404190"/>
              </p:ext>
            </p:extLst>
          </p:nvPr>
        </p:nvGraphicFramePr>
        <p:xfrm>
          <a:off x="83128" y="1592241"/>
          <a:ext cx="8930243" cy="4599975"/>
        </p:xfrm>
        <a:graphic>
          <a:graphicData uri="http://schemas.openxmlformats.org/drawingml/2006/table">
            <a:tbl>
              <a:tblPr/>
              <a:tblGrid>
                <a:gridCol w="1377537"/>
                <a:gridCol w="7552706"/>
              </a:tblGrid>
              <a:tr h="324000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02.04.01.01.01</a:t>
                      </a: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La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nivelul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spitalului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este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reglementată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modalitatea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de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promovare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alăptării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nou-născuţilor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şi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sugarilor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19364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629393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Lista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40: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Managementul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asistenței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medicale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gravidei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și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lăuzei</a:t>
                      </a:r>
                      <a:endParaRPr lang="en-US" sz="17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41:</a:t>
                      </a:r>
                      <a:r>
                        <a:rPr lang="en-US" sz="1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Managementul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asistenței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medicale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nou-născutului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/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prematurului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509047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Reformulare</a:t>
                      </a:r>
                      <a:endParaRPr lang="en-US" sz="17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700" b="1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Este </a:t>
                      </a:r>
                      <a:r>
                        <a:rPr lang="en-US" sz="1700" b="1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stabilit</a:t>
                      </a:r>
                      <a:r>
                        <a:rPr lang="en-US" sz="1700" b="1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modul</a:t>
                      </a:r>
                      <a:r>
                        <a:rPr lang="en-US" sz="1700" b="1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de </a:t>
                      </a:r>
                      <a:r>
                        <a:rPr lang="en-US" sz="1700" b="1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implementare</a:t>
                      </a:r>
                      <a:r>
                        <a:rPr lang="en-US" sz="1700" b="1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a </a:t>
                      </a:r>
                      <a:r>
                        <a:rPr lang="en-US" sz="1700" b="1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alăptării</a:t>
                      </a:r>
                      <a:r>
                        <a:rPr lang="en-US" sz="1700" b="1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nou-născuţilor</a:t>
                      </a:r>
                      <a:r>
                        <a:rPr lang="en-US" sz="1700" b="1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şi</a:t>
                      </a:r>
                      <a:r>
                        <a:rPr lang="en-US" sz="1700" b="1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sugarilor</a:t>
                      </a:r>
                      <a:r>
                        <a:rPr lang="en-US" sz="1700" b="1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Validare</a:t>
                      </a:r>
                      <a:endParaRPr lang="en-US" sz="17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(1) 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modul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implementare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a 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practicii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alăptării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este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avizat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de 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Consiliul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Medical;</a:t>
                      </a:r>
                    </a:p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(2) 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cuprinde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modul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de 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planificare</a:t>
                      </a:r>
                      <a:r>
                        <a:rPr lang="en-US" sz="1700" b="0" i="0" u="none" strike="noStrike" baseline="0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baseline="0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și</a:t>
                      </a:r>
                      <a:r>
                        <a:rPr lang="en-US" sz="1700" b="0" i="0" u="none" strike="noStrike" baseline="0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baseline="0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organizare</a:t>
                      </a:r>
                      <a:r>
                        <a:rPr lang="en-US" sz="1700" b="0" i="0" u="none" strike="noStrike" baseline="0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a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activității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, cu 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responsabili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stabiliți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;</a:t>
                      </a:r>
                    </a:p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(3) se 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verifică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prin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interviu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mama</a:t>
                      </a:r>
                    </a:p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(4)</a:t>
                      </a:r>
                      <a:r>
                        <a:rPr lang="en-US" sz="1700" b="0" i="0" u="none" strike="noStrike" baseline="0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se </a:t>
                      </a:r>
                      <a:r>
                        <a:rPr lang="en-US" sz="1700" b="0" i="0" u="none" strike="noStrike" baseline="0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verifică</a:t>
                      </a:r>
                      <a:r>
                        <a:rPr lang="en-US" sz="1700" b="0" i="0" u="none" strike="noStrike" baseline="0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o FO din 20 FO </a:t>
                      </a:r>
                      <a:r>
                        <a:rPr lang="en-US" sz="1700" b="0" i="0" u="none" strike="noStrike" baseline="0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puse</a:t>
                      </a:r>
                      <a:r>
                        <a:rPr lang="en-US" sz="1700" b="0" i="0" u="none" strike="noStrike" baseline="0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la </a:t>
                      </a:r>
                      <a:r>
                        <a:rPr lang="en-US" sz="1700" b="0" i="0" u="none" strike="noStrike" baseline="0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dispoziție</a:t>
                      </a:r>
                      <a:r>
                        <a:rPr lang="en-US" sz="1700" b="0" i="0" u="none" strike="noStrike" baseline="0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de US din </a:t>
                      </a:r>
                      <a:r>
                        <a:rPr lang="en-US" sz="1700" b="0" i="0" u="none" strike="noStrike" baseline="0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ultimul</a:t>
                      </a:r>
                      <a:r>
                        <a:rPr lang="en-US" sz="1700" b="0" i="0" u="none" strike="noStrike" baseline="0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an </a:t>
                      </a:r>
                      <a:r>
                        <a:rPr lang="en-US" sz="1700" b="0" i="0" u="none" strike="noStrike" baseline="0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calendaristic</a:t>
                      </a:r>
                      <a:r>
                        <a:rPr lang="en-US" sz="1700" b="0" i="0" u="none" strike="noStrike" baseline="0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baseline="0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încheiat</a:t>
                      </a:r>
                      <a:r>
                        <a:rPr lang="en-US" sz="1700" b="0" i="0" u="none" strike="noStrike" baseline="0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</a:p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(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în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FO 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trebuie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consemnată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ora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punerii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la 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sân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pentru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prima 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oară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+</a:t>
                      </a:r>
                      <a:r>
                        <a:rPr lang="en-US" sz="1700" b="0" i="0" u="none" strike="noStrike" baseline="0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la 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cât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timp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după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naștere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+ 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cât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a stat la 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sân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</a:p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b="0" i="0" u="none" strike="noStrike" dirty="0" smtClean="0">
                        <a:solidFill>
                          <a:srgbClr val="0033CC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b="0" i="0" u="none" strike="noStrike" dirty="0" smtClean="0">
                        <a:solidFill>
                          <a:srgbClr val="0033CC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b="0" i="0" u="none" strike="noStrike" dirty="0" smtClean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E00946-5943-42B7-A3BD-A2ECDB170638}" type="slidenum">
              <a:rPr lang="en-US" altLang="en-US" smtClean="0"/>
              <a:pPr/>
              <a:t>20</a:t>
            </a:fld>
            <a:endParaRPr lang="en-US" alt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02434"/>
              </p:ext>
            </p:extLst>
          </p:nvPr>
        </p:nvGraphicFramePr>
        <p:xfrm>
          <a:off x="68424" y="196145"/>
          <a:ext cx="8897446" cy="941734"/>
        </p:xfrm>
        <a:graphic>
          <a:graphicData uri="http://schemas.openxmlformats.org/drawingml/2006/table">
            <a:tbl>
              <a:tblPr/>
              <a:tblGrid>
                <a:gridCol w="1415992"/>
                <a:gridCol w="7481454"/>
              </a:tblGrid>
              <a:tr h="4000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02.04.03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Spitalul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se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preocupă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de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asigurarea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unui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climat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prietenos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adaptat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copilului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  <a:tr h="54168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02.04.03.01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Spitalul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asigură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condiții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adaptate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îngrijirii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copilului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3691537"/>
              </p:ext>
            </p:extLst>
          </p:nvPr>
        </p:nvGraphicFramePr>
        <p:xfrm>
          <a:off x="83128" y="1592241"/>
          <a:ext cx="8906493" cy="2760115"/>
        </p:xfrm>
        <a:graphic>
          <a:graphicData uri="http://schemas.openxmlformats.org/drawingml/2006/table">
            <a:tbl>
              <a:tblPr/>
              <a:tblGrid>
                <a:gridCol w="1377537"/>
                <a:gridCol w="7528956"/>
              </a:tblGrid>
              <a:tr h="324000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02.04.03.01.05</a:t>
                      </a: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Biberoneria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/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bucătăria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de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lapte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este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autorizată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78814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700660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Lista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41: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Managementul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asistenței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medicale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nou-născutului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/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prematurului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</a:p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42: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Managementul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asistenței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medicale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pediatrice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Reformulare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i="0" u="none" strike="noStrike" baseline="0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Bucătăria</a:t>
                      </a:r>
                      <a:r>
                        <a:rPr lang="en-US" sz="1700" b="1" i="0" u="none" strike="noStrike" baseline="0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de </a:t>
                      </a:r>
                      <a:r>
                        <a:rPr lang="en-US" sz="1700" b="1" i="0" u="none" strike="noStrike" baseline="0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lapte</a:t>
                      </a:r>
                      <a:r>
                        <a:rPr lang="en-US" sz="1700" b="1" i="0" u="none" strike="noStrike" baseline="0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baseline="0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este</a:t>
                      </a:r>
                      <a:r>
                        <a:rPr lang="en-US" sz="1700" b="1" i="0" u="none" strike="noStrike" baseline="0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baseline="0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autorizată</a:t>
                      </a:r>
                      <a:r>
                        <a:rPr lang="en-US" sz="1700" b="1" i="0" u="none" strike="noStrike" baseline="0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  <a:br>
                        <a:rPr lang="en-US" sz="1700" b="1" i="0" u="none" strike="noStrike" baseline="0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endParaRPr lang="en-US" sz="1700" b="0" i="0" u="none" strike="noStrike" baseline="0" dirty="0" smtClean="0">
                        <a:solidFill>
                          <a:srgbClr val="0033CC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Validare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Autorizația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de 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funcționare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a 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bucătăriei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de 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lapte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trebuie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:</a:t>
                      </a:r>
                    </a:p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  - 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cuprinsă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în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Anexa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la 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Autorizația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Sanitară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de 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Funcționare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, conform OMS 1030/2009 </a:t>
                      </a:r>
                    </a:p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sau</a:t>
                      </a:r>
                      <a:endParaRPr lang="en-US" sz="1700" b="0" i="0" u="none" strike="noStrike" dirty="0" smtClean="0">
                        <a:solidFill>
                          <a:srgbClr val="0033CC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  - document de sine 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stătător</a:t>
                      </a:r>
                      <a:endParaRPr lang="en-US" sz="1700" b="0" i="0" u="none" strike="noStrike" dirty="0" smtClean="0">
                        <a:solidFill>
                          <a:srgbClr val="0033CC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3486045"/>
              </p:ext>
            </p:extLst>
          </p:nvPr>
        </p:nvGraphicFramePr>
        <p:xfrm>
          <a:off x="113682" y="4649979"/>
          <a:ext cx="8906493" cy="1853110"/>
        </p:xfrm>
        <a:graphic>
          <a:graphicData uri="http://schemas.openxmlformats.org/drawingml/2006/table">
            <a:tbl>
              <a:tblPr/>
              <a:tblGrid>
                <a:gridCol w="1377537"/>
                <a:gridCol w="7528956"/>
              </a:tblGrid>
              <a:tr h="324000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02.04.03.01.06</a:t>
                      </a: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Sondele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de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alimentare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enterală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de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unică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folosinţă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sunt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existente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în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secţiile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/ATI/TI/TIC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nou-născuţi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şi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copii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mici</a:t>
                      </a:r>
                      <a:r>
                        <a:rPr lang="en-US" sz="17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  <a:endParaRPr lang="en-US" sz="17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78106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85553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Lista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41: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Managementul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asistenței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medicale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nou-născutului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/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prematurului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</a:p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42: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Managementul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asistenței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medicale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pediatrice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619634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Reformulare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Sondele</a:t>
                      </a:r>
                      <a:r>
                        <a:rPr lang="en-US" sz="17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de </a:t>
                      </a:r>
                      <a:r>
                        <a:rPr lang="en-US" sz="1700" b="1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alimentare</a:t>
                      </a:r>
                      <a:r>
                        <a:rPr lang="en-US" sz="17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enterală</a:t>
                      </a:r>
                      <a:r>
                        <a:rPr lang="en-US" sz="17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de </a:t>
                      </a:r>
                      <a:r>
                        <a:rPr lang="en-US" sz="1700" b="1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unică</a:t>
                      </a:r>
                      <a:r>
                        <a:rPr lang="en-US" sz="17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folosinţă</a:t>
                      </a:r>
                      <a:r>
                        <a:rPr lang="en-US" sz="17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sunt</a:t>
                      </a:r>
                      <a:r>
                        <a:rPr lang="en-US" sz="17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baseline="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</a:rPr>
                        <a:t>utilizare</a:t>
                      </a:r>
                      <a:r>
                        <a:rPr lang="en-US" sz="17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la </a:t>
                      </a:r>
                      <a:r>
                        <a:rPr lang="en-US" sz="1700" b="1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nou-născuţi</a:t>
                      </a:r>
                      <a:r>
                        <a:rPr lang="en-US" sz="17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şi</a:t>
                      </a:r>
                      <a:r>
                        <a:rPr lang="en-US" sz="17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copii</a:t>
                      </a:r>
                      <a:r>
                        <a:rPr lang="en-US" sz="17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1989334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E00946-5943-42B7-A3BD-A2ECDB170638}" type="slidenum">
              <a:rPr lang="en-US" altLang="en-US" smtClean="0"/>
              <a:pPr/>
              <a:t>21</a:t>
            </a:fld>
            <a:endParaRPr lang="en-US" alt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7429176"/>
              </p:ext>
            </p:extLst>
          </p:nvPr>
        </p:nvGraphicFramePr>
        <p:xfrm>
          <a:off x="68424" y="196145"/>
          <a:ext cx="8897446" cy="941734"/>
        </p:xfrm>
        <a:graphic>
          <a:graphicData uri="http://schemas.openxmlformats.org/drawingml/2006/table">
            <a:tbl>
              <a:tblPr/>
              <a:tblGrid>
                <a:gridCol w="1415992"/>
                <a:gridCol w="7481454"/>
              </a:tblGrid>
              <a:tr h="4000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02.04.03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Spitalul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se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preocupă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de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asigurarea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unui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climat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prietenos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adaptat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copilului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  <a:tr h="54168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02.04.03.02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Spitalul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asigură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servicii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de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susținere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asistenței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medicale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pentru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copii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7640373"/>
              </p:ext>
            </p:extLst>
          </p:nvPr>
        </p:nvGraphicFramePr>
        <p:xfrm>
          <a:off x="113682" y="1924750"/>
          <a:ext cx="8906493" cy="2153843"/>
        </p:xfrm>
        <a:graphic>
          <a:graphicData uri="http://schemas.openxmlformats.org/drawingml/2006/table">
            <a:tbl>
              <a:tblPr/>
              <a:tblGrid>
                <a:gridCol w="1377537"/>
                <a:gridCol w="7528956"/>
              </a:tblGrid>
              <a:tr h="324000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02.04.03.02.01</a:t>
                      </a: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Spitalul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asigură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asistență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psihologică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pentru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copiii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internați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02.04.03.02.02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Spitalul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asigură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asistență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psihologică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pentru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aparținătorii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/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părinții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copiilor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internați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02.04.03.02.03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Spitalul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asigură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asistență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socială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pentru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copiii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internați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19364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85553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Lista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42: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Managementul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asistenței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medicale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pediatrice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Propunere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: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Menținere</a:t>
                      </a:r>
                      <a:endParaRPr lang="en-US" sz="1700" b="0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8439369"/>
              </p:ext>
            </p:extLst>
          </p:nvPr>
        </p:nvGraphicFramePr>
        <p:xfrm>
          <a:off x="113682" y="4451999"/>
          <a:ext cx="8906493" cy="1570763"/>
        </p:xfrm>
        <a:graphic>
          <a:graphicData uri="http://schemas.openxmlformats.org/drawingml/2006/table">
            <a:tbl>
              <a:tblPr/>
              <a:tblGrid>
                <a:gridCol w="1377537"/>
                <a:gridCol w="7528956"/>
              </a:tblGrid>
              <a:tr h="32400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02.04.03.02.04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Spitalul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asigură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continuitatea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asistenței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psihologice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pentru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copii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după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externare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19364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85553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Lista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42: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Managementul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asistenței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medicale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pediatrice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Propunere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: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i="0" u="none" strike="noStrike" baseline="0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Eliminare</a:t>
                      </a:r>
                      <a:endParaRPr lang="en-US" sz="1700" b="0" i="0" u="none" strike="noStrike" baseline="0" dirty="0" smtClean="0">
                        <a:solidFill>
                          <a:srgbClr val="0033CC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35724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1309262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E00946-5943-42B7-A3BD-A2ECDB170638}" type="slidenum">
              <a:rPr lang="en-US" altLang="en-US" smtClean="0"/>
              <a:pPr/>
              <a:t>3</a:t>
            </a:fld>
            <a:endParaRPr lang="en-US" alt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41194"/>
              </p:ext>
            </p:extLst>
          </p:nvPr>
        </p:nvGraphicFramePr>
        <p:xfrm>
          <a:off x="68424" y="196145"/>
          <a:ext cx="8897446" cy="1116330"/>
        </p:xfrm>
        <a:graphic>
          <a:graphicData uri="http://schemas.openxmlformats.org/drawingml/2006/table">
            <a:tbl>
              <a:tblPr/>
              <a:tblGrid>
                <a:gridCol w="1415992"/>
                <a:gridCol w="7481454"/>
              </a:tblGrid>
              <a:tr h="4000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02.04.01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Spitalul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adoptat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o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politică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de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promovare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alimentaţiei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la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sân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în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secţiile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de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neonatologie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02.04.01.01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Spitalul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susține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un program de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alăptare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ca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metodă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sănătoasă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de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alimentaţie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nou-născutului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şi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sugarului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0273317"/>
              </p:ext>
            </p:extLst>
          </p:nvPr>
        </p:nvGraphicFramePr>
        <p:xfrm>
          <a:off x="83128" y="1592241"/>
          <a:ext cx="9060872" cy="2246680"/>
        </p:xfrm>
        <a:graphic>
          <a:graphicData uri="http://schemas.openxmlformats.org/drawingml/2006/table">
            <a:tbl>
              <a:tblPr/>
              <a:tblGrid>
                <a:gridCol w="1377537"/>
                <a:gridCol w="7683335"/>
              </a:tblGrid>
              <a:tr h="324000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02.04.01.01.02</a:t>
                      </a: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Programul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de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instruire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destinat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gravidei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/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lăuzei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conține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prevederi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referitoare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la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importanța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alăptării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cel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puţin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până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la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vârsta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de 6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luni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copilului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19364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Lista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40: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Managementul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asistenței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medicale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gravidei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și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lăuzei</a:t>
                      </a:r>
                      <a:endParaRPr lang="en-US" sz="17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46305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Propunere</a:t>
                      </a:r>
                      <a:endParaRPr lang="en-US" sz="17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Menținere</a:t>
                      </a:r>
                      <a:endParaRPr lang="en-US" sz="17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Validare</a:t>
                      </a:r>
                      <a:endParaRPr lang="en-US" sz="17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 se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analiza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materialul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/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programul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de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instruire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+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interviu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cu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paciente</a:t>
                      </a:r>
                      <a:endParaRPr lang="en-US" sz="17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2438336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E00946-5943-42B7-A3BD-A2ECDB170638}" type="slidenum">
              <a:rPr lang="en-US" altLang="en-US" smtClean="0"/>
              <a:pPr/>
              <a:t>4</a:t>
            </a:fld>
            <a:endParaRPr lang="en-US" alt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0252246"/>
              </p:ext>
            </p:extLst>
          </p:nvPr>
        </p:nvGraphicFramePr>
        <p:xfrm>
          <a:off x="68424" y="196145"/>
          <a:ext cx="8897446" cy="1116330"/>
        </p:xfrm>
        <a:graphic>
          <a:graphicData uri="http://schemas.openxmlformats.org/drawingml/2006/table">
            <a:tbl>
              <a:tblPr/>
              <a:tblGrid>
                <a:gridCol w="1415992"/>
                <a:gridCol w="7481454"/>
              </a:tblGrid>
              <a:tr h="4000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02.04.01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Spitalul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adoptat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o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politică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de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promovare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alimentaţiei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la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sân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în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secţiile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de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neonatologie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02.04.01.01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Spitalul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susține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un program de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alăptare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ca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metodă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sănătoasă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de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alimentaţie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nou-născutului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şi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sugarului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4939218"/>
              </p:ext>
            </p:extLst>
          </p:nvPr>
        </p:nvGraphicFramePr>
        <p:xfrm>
          <a:off x="83128" y="1770371"/>
          <a:ext cx="8882742" cy="2759124"/>
        </p:xfrm>
        <a:graphic>
          <a:graphicData uri="http://schemas.openxmlformats.org/drawingml/2006/table">
            <a:tbl>
              <a:tblPr/>
              <a:tblGrid>
                <a:gridCol w="1350456"/>
                <a:gridCol w="7532286"/>
              </a:tblGrid>
              <a:tr h="324000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02.04.01.01.03</a:t>
                      </a: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Protocolul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privind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nașterea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pe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cale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naturală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prevede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punerea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în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contact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intim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al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nou-născutului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cu mama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imediat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după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naștere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19364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Lista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40: </a:t>
                      </a:r>
                      <a:r>
                        <a:rPr lang="en-US" sz="17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Managementul</a:t>
                      </a:r>
                      <a:r>
                        <a:rPr lang="en-US" sz="17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asistenței</a:t>
                      </a:r>
                      <a:r>
                        <a:rPr lang="en-US" sz="17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medicale</a:t>
                      </a:r>
                      <a:r>
                        <a:rPr lang="en-US" sz="17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a </a:t>
                      </a:r>
                      <a:r>
                        <a:rPr lang="en-US" sz="17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gravidei</a:t>
                      </a:r>
                      <a:r>
                        <a:rPr lang="en-US" sz="17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și</a:t>
                      </a:r>
                      <a:r>
                        <a:rPr lang="en-US" sz="17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a </a:t>
                      </a:r>
                      <a:r>
                        <a:rPr lang="en-US" sz="17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lăuzei</a:t>
                      </a:r>
                      <a:endParaRPr lang="en-US" sz="17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755064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Reformulare</a:t>
                      </a:r>
                      <a:endParaRPr lang="en-US" sz="17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700" b="1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Punerea</a:t>
                      </a:r>
                      <a:r>
                        <a:rPr lang="en-US" sz="1700" b="1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în</a:t>
                      </a:r>
                      <a:r>
                        <a:rPr lang="en-US" sz="1700" b="1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contact </a:t>
                      </a:r>
                      <a:r>
                        <a:rPr lang="en-US" sz="1700" b="1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intim</a:t>
                      </a:r>
                      <a:r>
                        <a:rPr lang="en-US" sz="1700" b="1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al </a:t>
                      </a:r>
                      <a:r>
                        <a:rPr lang="en-US" sz="1700" b="1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nou-născutului</a:t>
                      </a:r>
                      <a:r>
                        <a:rPr lang="en-US" sz="1700" b="1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cu mama </a:t>
                      </a:r>
                      <a:r>
                        <a:rPr lang="en-US" sz="1700" b="1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imediat</a:t>
                      </a:r>
                      <a:r>
                        <a:rPr lang="en-US" sz="1700" b="1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după</a:t>
                      </a:r>
                      <a:r>
                        <a:rPr lang="en-US" sz="1700" b="1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naștere</a:t>
                      </a:r>
                      <a:r>
                        <a:rPr lang="en-US" sz="1700" b="1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o </a:t>
                      </a:r>
                      <a:r>
                        <a:rPr lang="en-US" sz="1700" b="1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este</a:t>
                      </a:r>
                      <a:r>
                        <a:rPr lang="en-US" sz="1700" b="1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practică</a:t>
                      </a:r>
                      <a:r>
                        <a:rPr lang="en-US" sz="1700" b="1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curentă</a:t>
                      </a:r>
                      <a:r>
                        <a:rPr lang="en-US" sz="1700" b="1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Validare</a:t>
                      </a:r>
                      <a:endParaRPr lang="en-US" sz="17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se verifică prin interviu </a:t>
                      </a:r>
                      <a:r>
                        <a:rPr lang="pt-BR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cu mama</a:t>
                      </a:r>
                      <a:endParaRPr lang="pt-BR" sz="1700" b="0" i="0" u="none" strike="noStrike" dirty="0" smtClean="0">
                        <a:solidFill>
                          <a:srgbClr val="0033CC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l" fontAlgn="t"/>
                      <a:endParaRPr lang="en-US" sz="1700" b="0" i="0" u="none" strike="noStrike" dirty="0">
                        <a:solidFill>
                          <a:srgbClr val="0033CC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6930009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E00946-5943-42B7-A3BD-A2ECDB170638}" type="slidenum">
              <a:rPr lang="en-US" altLang="en-US" smtClean="0"/>
              <a:pPr/>
              <a:t>5</a:t>
            </a:fld>
            <a:endParaRPr lang="en-US" alt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9611047"/>
              </p:ext>
            </p:extLst>
          </p:nvPr>
        </p:nvGraphicFramePr>
        <p:xfrm>
          <a:off x="68424" y="196145"/>
          <a:ext cx="8897446" cy="1116330"/>
        </p:xfrm>
        <a:graphic>
          <a:graphicData uri="http://schemas.openxmlformats.org/drawingml/2006/table">
            <a:tbl>
              <a:tblPr/>
              <a:tblGrid>
                <a:gridCol w="1415992"/>
                <a:gridCol w="7481454"/>
              </a:tblGrid>
              <a:tr h="4000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02.04.01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Spitalul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adoptat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o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politică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de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promovare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alimentaţiei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la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sân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în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secţiile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de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neonatologie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02.04.01.01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Spitalul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susține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un program de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alăptare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ca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metodă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sănătoasă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de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alimentaţie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nou-născutului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şi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sugarului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5833414"/>
              </p:ext>
            </p:extLst>
          </p:nvPr>
        </p:nvGraphicFramePr>
        <p:xfrm>
          <a:off x="83128" y="1592241"/>
          <a:ext cx="9060872" cy="4548720"/>
        </p:xfrm>
        <a:graphic>
          <a:graphicData uri="http://schemas.openxmlformats.org/drawingml/2006/table">
            <a:tbl>
              <a:tblPr/>
              <a:tblGrid>
                <a:gridCol w="1365662"/>
                <a:gridCol w="7695210"/>
              </a:tblGrid>
              <a:tr h="324000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02.04.01.01.04</a:t>
                      </a: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La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nivelul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secției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de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obstetrică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protocolul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privind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punerea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la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sân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nou-născutului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la </a:t>
                      </a:r>
                      <a:r>
                        <a:rPr lang="en-US" sz="17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termen</a:t>
                      </a:r>
                      <a:r>
                        <a:rPr lang="en-US" sz="17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şi</a:t>
                      </a:r>
                      <a:r>
                        <a:rPr lang="en-US" sz="17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sănătos</a:t>
                      </a:r>
                      <a:r>
                        <a:rPr lang="en-US" sz="17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există</a:t>
                      </a:r>
                      <a:r>
                        <a:rPr lang="en-US" sz="17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și</a:t>
                      </a:r>
                      <a:r>
                        <a:rPr lang="en-US" sz="17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conține</a:t>
                      </a:r>
                      <a:r>
                        <a:rPr lang="en-US" sz="17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prevederi</a:t>
                      </a:r>
                      <a:r>
                        <a:rPr lang="en-US" sz="17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privind</a:t>
                      </a:r>
                      <a:r>
                        <a:rPr lang="en-US" sz="17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punerea</a:t>
                      </a:r>
                      <a:r>
                        <a:rPr lang="en-US" sz="17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la </a:t>
                      </a:r>
                      <a:r>
                        <a:rPr lang="en-US" sz="17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sân</a:t>
                      </a:r>
                      <a:r>
                        <a:rPr lang="en-US" sz="17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a </a:t>
                      </a:r>
                      <a:r>
                        <a:rPr lang="en-US" sz="17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acestuia</a:t>
                      </a:r>
                      <a:r>
                        <a:rPr lang="en-US" sz="17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în</a:t>
                      </a:r>
                      <a:r>
                        <a:rPr lang="en-US" sz="17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primele</a:t>
                      </a:r>
                      <a:r>
                        <a:rPr lang="en-US" sz="17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2 ore </a:t>
                      </a:r>
                      <a:r>
                        <a:rPr lang="en-US" sz="17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după</a:t>
                      </a:r>
                      <a:r>
                        <a:rPr lang="en-US" sz="17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naşterea</a:t>
                      </a:r>
                      <a:r>
                        <a:rPr lang="en-US" sz="17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pe</a:t>
                      </a:r>
                      <a:r>
                        <a:rPr lang="en-US" sz="17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cale</a:t>
                      </a:r>
                      <a:r>
                        <a:rPr lang="en-US" sz="17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naturală</a:t>
                      </a:r>
                      <a:r>
                        <a:rPr lang="en-US" sz="17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şi</a:t>
                      </a:r>
                      <a:r>
                        <a:rPr lang="en-US" sz="17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primele</a:t>
                      </a:r>
                      <a:r>
                        <a:rPr lang="en-US" sz="17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4 ore </a:t>
                      </a:r>
                      <a:r>
                        <a:rPr lang="en-US" sz="17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după</a:t>
                      </a:r>
                      <a:r>
                        <a:rPr lang="en-US" sz="17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naştere</a:t>
                      </a:r>
                      <a:r>
                        <a:rPr lang="en-US" sz="17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prin</a:t>
                      </a:r>
                      <a:r>
                        <a:rPr lang="en-US" sz="17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cezariană</a:t>
                      </a:r>
                      <a:r>
                        <a:rPr lang="en-US" sz="17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  <a:endParaRPr lang="en-US" sz="17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19364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Lista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40: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Managementul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asistenței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medicale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gravidei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și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lăuzei</a:t>
                      </a:r>
                      <a:endParaRPr lang="en-US" sz="17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690945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Reformulare</a:t>
                      </a:r>
                      <a:endParaRPr lang="en-US" sz="17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700" b="1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Practica</a:t>
                      </a:r>
                      <a:r>
                        <a:rPr lang="en-US" sz="1700" b="1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punerii</a:t>
                      </a:r>
                      <a:r>
                        <a:rPr lang="en-US" sz="1700" b="1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la </a:t>
                      </a:r>
                      <a:r>
                        <a:rPr lang="en-US" sz="1700" b="1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sân</a:t>
                      </a:r>
                      <a:r>
                        <a:rPr lang="en-US" sz="1700" b="1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a </a:t>
                      </a:r>
                      <a:r>
                        <a:rPr lang="en-US" sz="1700" b="1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nou-născutului</a:t>
                      </a:r>
                      <a:r>
                        <a:rPr lang="en-US" sz="1700" b="1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la </a:t>
                      </a:r>
                      <a:r>
                        <a:rPr lang="en-US" sz="1700" b="1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termen</a:t>
                      </a:r>
                      <a:r>
                        <a:rPr lang="en-US" sz="1700" b="1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şi</a:t>
                      </a:r>
                      <a:r>
                        <a:rPr lang="en-US" sz="1700" b="1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sănătos</a:t>
                      </a:r>
                      <a:r>
                        <a:rPr lang="en-US" sz="1700" b="1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este</a:t>
                      </a:r>
                      <a:r>
                        <a:rPr lang="en-US" sz="1700" b="1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implementată</a:t>
                      </a:r>
                      <a:r>
                        <a:rPr lang="en-US" sz="1700" b="1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conform</a:t>
                      </a:r>
                      <a:r>
                        <a:rPr lang="en-US" sz="1700" b="1" i="0" u="none" strike="noStrike" baseline="0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baseline="0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bunelor</a:t>
                      </a:r>
                      <a:r>
                        <a:rPr lang="en-US" sz="1700" b="1" i="0" u="none" strike="noStrike" baseline="0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baseline="0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practici</a:t>
                      </a:r>
                      <a:r>
                        <a:rPr lang="en-US" sz="1700" b="1" i="0" u="none" strike="noStrike" baseline="0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baseline="0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internaționale</a:t>
                      </a:r>
                      <a:r>
                        <a:rPr lang="en-US" sz="1700" b="1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Validare</a:t>
                      </a:r>
                      <a:endParaRPr lang="en-US" sz="17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 algn="l" fontAlgn="t">
                        <a:buAutoNum type="arabicParenBoth"/>
                      </a:pPr>
                      <a:r>
                        <a:rPr lang="en-US" sz="17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Consiliul</a:t>
                      </a:r>
                      <a:r>
                        <a:rPr lang="en-US" sz="17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medical </a:t>
                      </a:r>
                      <a:r>
                        <a:rPr lang="en-US" sz="17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avizează</a:t>
                      </a:r>
                      <a:r>
                        <a:rPr lang="en-US" sz="17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protocolul</a:t>
                      </a:r>
                      <a:r>
                        <a:rPr lang="en-US" sz="17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;</a:t>
                      </a:r>
                    </a:p>
                    <a:p>
                      <a:pPr marL="342900" indent="-342900" algn="l" fontAlgn="t">
                        <a:buAutoNum type="arabicParenBoth"/>
                      </a:pPr>
                      <a:r>
                        <a:rPr lang="en-US" sz="17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Termenul</a:t>
                      </a:r>
                      <a:r>
                        <a:rPr lang="en-US" sz="17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de </a:t>
                      </a:r>
                      <a:r>
                        <a:rPr lang="en-US" sz="17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punere</a:t>
                      </a:r>
                      <a:r>
                        <a:rPr lang="en-US" sz="17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la </a:t>
                      </a:r>
                      <a:r>
                        <a:rPr lang="en-US" sz="17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sân</a:t>
                      </a:r>
                      <a:r>
                        <a:rPr lang="en-US" sz="17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stabilit</a:t>
                      </a:r>
                      <a:r>
                        <a:rPr lang="en-US" sz="17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în</a:t>
                      </a:r>
                      <a:r>
                        <a:rPr lang="en-US" sz="17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protocol </a:t>
                      </a:r>
                      <a:r>
                        <a:rPr lang="en-US" sz="1700" b="0" i="1" u="none" strike="noStrike" dirty="0" err="1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este</a:t>
                      </a:r>
                      <a:r>
                        <a:rPr lang="en-US" sz="1700" b="0" i="1" u="none" strike="noStrike" dirty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1" u="none" strike="noStrike" dirty="0" err="1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cel</a:t>
                      </a:r>
                      <a:r>
                        <a:rPr lang="en-US" sz="1700" b="0" i="1" u="none" strike="noStrike" dirty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1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recomandat</a:t>
                      </a:r>
                      <a:r>
                        <a:rPr lang="en-US" sz="1700" b="0" i="1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la </a:t>
                      </a:r>
                      <a:r>
                        <a:rPr lang="en-US" sz="1700" b="0" i="1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nivel</a:t>
                      </a:r>
                      <a:r>
                        <a:rPr lang="en-US" sz="1700" b="0" i="1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1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internațional</a:t>
                      </a:r>
                      <a:r>
                        <a:rPr lang="en-US" sz="1700" b="0" i="1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;</a:t>
                      </a:r>
                    </a:p>
                    <a:p>
                      <a:pPr marL="342900" indent="-342900" algn="l" fontAlgn="t">
                        <a:buAutoNum type="arabicParenBoth"/>
                      </a:pPr>
                      <a:r>
                        <a:rPr lang="en-US" sz="17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Termenul</a:t>
                      </a:r>
                      <a:r>
                        <a:rPr lang="en-US" sz="17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de </a:t>
                      </a:r>
                      <a:r>
                        <a:rPr lang="en-US" sz="17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punere</a:t>
                      </a:r>
                      <a:r>
                        <a:rPr lang="en-US" sz="17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la </a:t>
                      </a:r>
                      <a:r>
                        <a:rPr lang="en-US" sz="17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sân</a:t>
                      </a:r>
                      <a:r>
                        <a:rPr lang="en-US" sz="17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stabilit</a:t>
                      </a:r>
                      <a:r>
                        <a:rPr lang="en-US" sz="17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în</a:t>
                      </a:r>
                      <a:r>
                        <a:rPr lang="en-US" sz="17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protocol </a:t>
                      </a:r>
                      <a:r>
                        <a:rPr lang="en-US" sz="17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este</a:t>
                      </a:r>
                      <a:r>
                        <a:rPr lang="en-US" sz="17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respectat</a:t>
                      </a:r>
                      <a:r>
                        <a:rPr lang="en-US" sz="17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*</a:t>
                      </a:r>
                      <a:br>
                        <a:rPr lang="en-US" sz="17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en-US" sz="17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*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se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verifică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o FO din 20 FO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puse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la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dispoziție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de US din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ultimul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an </a:t>
                      </a:r>
                      <a:r>
                        <a:rPr lang="en-US" sz="1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calendaristic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încheiat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(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în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FO 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trebuie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consemnată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ora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punerii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la 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sân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pentru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prima 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oară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+ la 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cât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timp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după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naștere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+ 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cât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a stat la 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sân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</a:p>
                    <a:p>
                      <a:pPr marL="0" indent="0" algn="l" fontAlgn="t">
                        <a:buNone/>
                      </a:pP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 </a:t>
                      </a:r>
                      <a:r>
                        <a:rPr lang="en-US" sz="1700" b="0" i="0" u="none" strike="noStrike" dirty="0" err="1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sau</a:t>
                      </a:r>
                      <a:r>
                        <a:rPr lang="en-US" sz="1700" b="0" i="0" u="none" strike="noStrike" dirty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/>
                      </a:r>
                      <a:br>
                        <a:rPr lang="en-US" sz="1700" b="0" i="0" u="none" strike="noStrike" dirty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    *</a:t>
                      </a:r>
                      <a:r>
                        <a:rPr lang="en-US" sz="1700" b="0" i="0" u="none" strike="noStrike" dirty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se </a:t>
                      </a:r>
                      <a:r>
                        <a:rPr lang="en-US" sz="1700" b="0" i="0" u="none" strike="noStrike" dirty="0" err="1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verifică</a:t>
                      </a:r>
                      <a:r>
                        <a:rPr lang="en-US" sz="1700" b="0" i="0" u="none" strike="noStrike" dirty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FO a 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unei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paciente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intervievate</a:t>
                      </a:r>
                      <a:endParaRPr lang="en-US" sz="1700" b="0" i="1" u="none" strike="noStrike" dirty="0">
                        <a:solidFill>
                          <a:srgbClr val="0033CC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654398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E00946-5943-42B7-A3BD-A2ECDB170638}" type="slidenum">
              <a:rPr lang="en-US" altLang="en-US" smtClean="0"/>
              <a:pPr/>
              <a:t>6</a:t>
            </a:fld>
            <a:endParaRPr lang="en-US" alt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8346369"/>
              </p:ext>
            </p:extLst>
          </p:nvPr>
        </p:nvGraphicFramePr>
        <p:xfrm>
          <a:off x="68424" y="196145"/>
          <a:ext cx="8897446" cy="1116330"/>
        </p:xfrm>
        <a:graphic>
          <a:graphicData uri="http://schemas.openxmlformats.org/drawingml/2006/table">
            <a:tbl>
              <a:tblPr/>
              <a:tblGrid>
                <a:gridCol w="1415992"/>
                <a:gridCol w="7481454"/>
              </a:tblGrid>
              <a:tr h="4000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02.04.01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Spitalul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adoptat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o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politică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de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promovare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alimentaţiei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la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sân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în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secţiile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de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neonatologie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02.04.01.01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Spitalul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susține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un program de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alăptare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ca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metodă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sănătoasă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de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alimentaţie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nou-născutului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şi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sugarului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8342307"/>
              </p:ext>
            </p:extLst>
          </p:nvPr>
        </p:nvGraphicFramePr>
        <p:xfrm>
          <a:off x="83128" y="1722869"/>
          <a:ext cx="8882742" cy="2555439"/>
        </p:xfrm>
        <a:graphic>
          <a:graphicData uri="http://schemas.openxmlformats.org/drawingml/2006/table">
            <a:tbl>
              <a:tblPr/>
              <a:tblGrid>
                <a:gridCol w="1373740"/>
                <a:gridCol w="7509002"/>
              </a:tblGrid>
              <a:tr h="324000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02.04.01.01.05</a:t>
                      </a: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La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nivelul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secției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de neo-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natologie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/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obstetrică-ginecologie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există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protocol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privind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suspendarea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temporară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alăptării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din motive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terapeutice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19364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605642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Lista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40: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Managementul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asistenței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medicale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gravidei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și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lăuzei</a:t>
                      </a:r>
                      <a:endParaRPr lang="en-US" sz="17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41: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Managementul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asistenței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medicale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nou-născutului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/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prematurului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73422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Reformulare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: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7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Suspendarea</a:t>
                      </a:r>
                      <a:r>
                        <a:rPr lang="en-US" sz="17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temporară</a:t>
                      </a:r>
                      <a:r>
                        <a:rPr lang="en-US" sz="17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a </a:t>
                      </a:r>
                      <a:r>
                        <a:rPr lang="en-US" sz="17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alăptării</a:t>
                      </a:r>
                      <a:r>
                        <a:rPr lang="en-US" sz="17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este</a:t>
                      </a:r>
                      <a:r>
                        <a:rPr lang="en-US" sz="17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stabilită</a:t>
                      </a:r>
                      <a:r>
                        <a:rPr lang="en-US" sz="17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pe</a:t>
                      </a:r>
                      <a:r>
                        <a:rPr lang="en-US" sz="17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motive </a:t>
                      </a:r>
                      <a:r>
                        <a:rPr lang="en-US" sz="17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terapeutice</a:t>
                      </a:r>
                      <a:r>
                        <a:rPr lang="en-US" sz="17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Validare</a:t>
                      </a:r>
                      <a:endParaRPr lang="en-US" sz="17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b="0" i="0" u="none" strike="noStrike" baseline="0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Consemnarea</a:t>
                      </a:r>
                      <a:r>
                        <a:rPr lang="en-US" sz="1700" b="0" i="0" u="none" strike="noStrike" baseline="0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baseline="0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în</a:t>
                      </a:r>
                      <a:r>
                        <a:rPr lang="en-US" sz="1700" b="0" i="0" u="none" strike="noStrike" baseline="0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FO a </a:t>
                      </a:r>
                      <a:r>
                        <a:rPr lang="en-US" sz="1700" b="0" i="0" u="none" strike="noStrike" baseline="0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motivelor</a:t>
                      </a:r>
                      <a:r>
                        <a:rPr lang="en-US" sz="1700" b="0" i="0" u="none" strike="noStrike" baseline="0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baseline="0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suspendării</a:t>
                      </a:r>
                      <a:r>
                        <a:rPr lang="en-US" sz="1700" b="0" i="0" u="none" strike="noStrike" baseline="0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baseline="0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și</a:t>
                      </a:r>
                      <a:r>
                        <a:rPr lang="en-US" sz="1700" b="0" i="0" u="none" strike="noStrike" baseline="0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a </a:t>
                      </a:r>
                      <a:r>
                        <a:rPr lang="en-US" sz="1700" b="0" i="0" u="none" strike="noStrike" baseline="0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recomandărilor</a:t>
                      </a:r>
                      <a:r>
                        <a:rPr lang="en-US" sz="1700" b="0" i="0" u="none" strike="noStrike" baseline="0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baseline="0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privind</a:t>
                      </a:r>
                      <a:r>
                        <a:rPr lang="en-US" sz="1700" b="0" i="0" u="none" strike="noStrike" baseline="0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baseline="0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reluarea</a:t>
                      </a:r>
                      <a:r>
                        <a:rPr lang="en-US" sz="1700" b="0" i="0" u="none" strike="noStrike" baseline="0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baseline="0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alăptării</a:t>
                      </a:r>
                      <a:r>
                        <a:rPr lang="en-US" sz="1700" b="0" i="0" u="none" strike="noStrike" baseline="0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baseline="0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pe</a:t>
                      </a:r>
                      <a:r>
                        <a:rPr lang="en-US" sz="1700" b="0" i="0" u="none" strike="noStrike" baseline="0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baseline="0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parcursul</a:t>
                      </a:r>
                      <a:r>
                        <a:rPr lang="en-US" sz="1700" b="0" i="0" u="none" strike="noStrike" baseline="0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baseline="0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spitalizării</a:t>
                      </a:r>
                      <a:r>
                        <a:rPr lang="en-US" sz="1700" b="0" i="0" u="none" strike="noStrike" baseline="0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baseline="0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sau</a:t>
                      </a:r>
                      <a:r>
                        <a:rPr lang="en-US" sz="1700" b="0" i="0" u="none" strike="noStrike" baseline="0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ulterior </a:t>
                      </a:r>
                      <a:r>
                        <a:rPr lang="en-US" sz="1700" b="0" i="0" u="none" strike="noStrike" baseline="0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externării</a:t>
                      </a:r>
                      <a:r>
                        <a:rPr lang="en-US" sz="1700" b="0" i="0" u="none" strike="noStrike" baseline="0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  <a:endParaRPr lang="en-US" sz="1700" b="0" i="0" u="none" strike="noStrike" dirty="0">
                        <a:solidFill>
                          <a:srgbClr val="0033CC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8335237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E00946-5943-42B7-A3BD-A2ECDB170638}" type="slidenum">
              <a:rPr lang="en-US" altLang="en-US" smtClean="0"/>
              <a:pPr/>
              <a:t>7</a:t>
            </a:fld>
            <a:endParaRPr lang="en-US" alt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7050934"/>
              </p:ext>
            </p:extLst>
          </p:nvPr>
        </p:nvGraphicFramePr>
        <p:xfrm>
          <a:off x="68424" y="196145"/>
          <a:ext cx="8897446" cy="1099849"/>
        </p:xfrm>
        <a:graphic>
          <a:graphicData uri="http://schemas.openxmlformats.org/drawingml/2006/table">
            <a:tbl>
              <a:tblPr/>
              <a:tblGrid>
                <a:gridCol w="1415992"/>
                <a:gridCol w="7481454"/>
              </a:tblGrid>
              <a:tr h="4000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02.04.01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Spitalul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adoptat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o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politică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de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promovare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alimentaţiei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la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sân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în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secţiile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de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neonatologie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  <a:tr h="54168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02.04.01.02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Mamele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internate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sunt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informate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în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privinţa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beneficiilor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alăptării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8831083"/>
              </p:ext>
            </p:extLst>
          </p:nvPr>
        </p:nvGraphicFramePr>
        <p:xfrm>
          <a:off x="83128" y="1592241"/>
          <a:ext cx="9060872" cy="1444290"/>
        </p:xfrm>
        <a:graphic>
          <a:graphicData uri="http://schemas.openxmlformats.org/drawingml/2006/table">
            <a:tbl>
              <a:tblPr/>
              <a:tblGrid>
                <a:gridCol w="1377537"/>
                <a:gridCol w="7683335"/>
              </a:tblGrid>
              <a:tr h="324000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02.04.01.02.01</a:t>
                      </a: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Materialul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informativ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privind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alăptarea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, parte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componentă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programului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privind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promovarea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alimentaţiei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la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sân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este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înmânat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tuturor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gravidelor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/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lăuzelor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internate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19364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Lista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40: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Managementul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asistenței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medicale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gravidei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și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lăuzei</a:t>
                      </a:r>
                      <a:endParaRPr lang="en-US" sz="17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Propunere</a:t>
                      </a:r>
                      <a:endParaRPr lang="en-US" sz="17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7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Menținere</a:t>
                      </a:r>
                      <a:endParaRPr lang="en-US" sz="17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2283192"/>
              </p:ext>
            </p:extLst>
          </p:nvPr>
        </p:nvGraphicFramePr>
        <p:xfrm>
          <a:off x="83128" y="3349785"/>
          <a:ext cx="9060872" cy="3123896"/>
        </p:xfrm>
        <a:graphic>
          <a:graphicData uri="http://schemas.openxmlformats.org/drawingml/2006/table">
            <a:tbl>
              <a:tblPr/>
              <a:tblGrid>
                <a:gridCol w="1377537"/>
                <a:gridCol w="7683335"/>
              </a:tblGrid>
              <a:tr h="616570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02.04.01.02.02</a:t>
                      </a: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Există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protocol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implementat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privind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consilierea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mamelor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HIV-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pozitive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în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legătură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cu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alimentaţia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copilului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, la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nivelul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maternităţii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15636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Lista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40: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Managementul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asistenței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medicale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gravidei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și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lăuzei</a:t>
                      </a:r>
                      <a:endParaRPr lang="en-US" sz="17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Reformulare</a:t>
                      </a:r>
                      <a:endParaRPr lang="en-US" sz="17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700" b="1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Mamele</a:t>
                      </a:r>
                      <a:r>
                        <a:rPr lang="en-US" sz="1700" b="1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HIV-</a:t>
                      </a:r>
                      <a:r>
                        <a:rPr lang="en-US" sz="1700" b="1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pozitive</a:t>
                      </a:r>
                      <a:r>
                        <a:rPr lang="en-US" sz="1700" b="1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sunt</a:t>
                      </a:r>
                      <a:r>
                        <a:rPr lang="en-US" sz="1700" b="1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consiliate</a:t>
                      </a:r>
                      <a:r>
                        <a:rPr lang="en-US" sz="1700" b="1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în</a:t>
                      </a:r>
                      <a:r>
                        <a:rPr lang="en-US" sz="1700" b="1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legătură</a:t>
                      </a:r>
                      <a:r>
                        <a:rPr lang="en-US" sz="1700" b="1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cu </a:t>
                      </a:r>
                      <a:r>
                        <a:rPr lang="en-US" sz="1700" b="1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alimentaţia</a:t>
                      </a:r>
                      <a:r>
                        <a:rPr lang="en-US" sz="1700" b="1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copilului</a:t>
                      </a:r>
                      <a:r>
                        <a:rPr lang="en-US" sz="1700" b="1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, la </a:t>
                      </a:r>
                      <a:r>
                        <a:rPr lang="en-US" sz="1700" b="1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nivelul</a:t>
                      </a:r>
                      <a:r>
                        <a:rPr lang="en-US" sz="1700" b="1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maternităţii</a:t>
                      </a:r>
                      <a:r>
                        <a:rPr lang="en-US" sz="1700" b="1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Validare</a:t>
                      </a:r>
                      <a:endParaRPr lang="en-US" sz="17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(</a:t>
                      </a:r>
                      <a:r>
                        <a:rPr lang="en-US" sz="1700" b="0" i="0" u="none" strike="noStrike" dirty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) se </a:t>
                      </a:r>
                      <a:r>
                        <a:rPr lang="en-US" sz="1700" b="0" i="0" u="none" strike="noStrike" dirty="0" err="1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verifică</a:t>
                      </a:r>
                      <a:r>
                        <a:rPr lang="en-US" sz="1700" b="0" i="0" u="none" strike="noStrike" dirty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existența</a:t>
                      </a:r>
                      <a:r>
                        <a:rPr lang="en-US" sz="1700" b="0" i="0" u="none" strike="noStrike" dirty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mențiunilor</a:t>
                      </a:r>
                      <a:r>
                        <a:rPr lang="en-US" sz="1700" b="0" i="0" u="none" strike="noStrike" dirty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din indicator </a:t>
                      </a:r>
                      <a:r>
                        <a:rPr lang="en-US" sz="1700" b="0" i="0" u="none" strike="noStrike" dirty="0" err="1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într</a:t>
                      </a:r>
                      <a:r>
                        <a:rPr lang="en-US" sz="1700" b="0" i="0" u="none" strike="noStrike" dirty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-un protocol specific </a:t>
                      </a:r>
                      <a:r>
                        <a:rPr lang="en-US" sz="1700" b="0" i="0" u="none" strike="noStrike" dirty="0" err="1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avizat</a:t>
                      </a:r>
                      <a:r>
                        <a:rPr lang="en-US" sz="1700" b="0" i="0" u="none" strike="noStrike" dirty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de </a:t>
                      </a:r>
                      <a:r>
                        <a:rPr lang="en-US" sz="1700" b="0" i="0" u="none" strike="noStrike" dirty="0" err="1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Consiliul</a:t>
                      </a:r>
                      <a:r>
                        <a:rPr lang="en-US" sz="1700" b="0" i="0" u="none" strike="noStrike" dirty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Medical;</a:t>
                      </a:r>
                      <a:br>
                        <a:rPr lang="en-US" sz="1700" b="0" i="0" u="none" strike="noStrike" dirty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en-US" sz="1700" b="0" i="0" u="none" strike="noStrike" dirty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(2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) 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există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dovezi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privind</a:t>
                      </a:r>
                      <a:r>
                        <a:rPr lang="en-US" sz="1700" b="0" i="0" u="none" strike="noStrike" dirty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consilierea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:</a:t>
                      </a:r>
                      <a:r>
                        <a:rPr lang="en-US" sz="1700" b="0" i="0" u="none" strike="noStrike" baseline="0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 </a:t>
                      </a:r>
                    </a:p>
                    <a:p>
                      <a:pPr algn="l" fontAlgn="t"/>
                      <a:r>
                        <a:rPr lang="en-US" sz="1700" b="0" i="0" u="none" strike="noStrike" baseline="0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  - </a:t>
                      </a:r>
                      <a:r>
                        <a:rPr lang="en-US" sz="1700" b="0" i="0" u="none" strike="noStrike" baseline="0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interviul</a:t>
                      </a:r>
                      <a:r>
                        <a:rPr lang="en-US" sz="1700" b="0" i="0" u="none" strike="noStrike" baseline="0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baseline="0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mamei</a:t>
                      </a:r>
                      <a:r>
                        <a:rPr lang="en-US" sz="1700" b="0" i="0" u="none" strike="noStrike" baseline="0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  <a:r>
                        <a:rPr lang="en-US" sz="1700" b="0" i="0" u="none" strike="noStrike" dirty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/>
                      </a:r>
                      <a:br>
                        <a:rPr lang="en-US" sz="1700" b="0" i="0" u="none" strike="noStrike" dirty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  - se </a:t>
                      </a:r>
                      <a:r>
                        <a:rPr lang="en-US" sz="1700" b="0" i="0" u="none" strike="noStrike" dirty="0" err="1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verifică</a:t>
                      </a:r>
                      <a:r>
                        <a:rPr lang="en-US" sz="1700" b="0" i="0" u="none" strike="noStrike" dirty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o FO din 20 FO </a:t>
                      </a:r>
                      <a:r>
                        <a:rPr lang="en-US" sz="1700" b="0" i="0" u="none" strike="noStrike" dirty="0" err="1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puse</a:t>
                      </a:r>
                      <a:r>
                        <a:rPr lang="en-US" sz="1700" b="0" i="0" u="none" strike="noStrike" dirty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la </a:t>
                      </a:r>
                      <a:r>
                        <a:rPr lang="en-US" sz="1700" b="0" i="0" u="none" strike="noStrike" dirty="0" err="1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dispoziție</a:t>
                      </a:r>
                      <a:r>
                        <a:rPr lang="en-US" sz="1700" b="0" i="0" u="none" strike="noStrike" dirty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de US din </a:t>
                      </a:r>
                      <a:r>
                        <a:rPr lang="en-US" sz="1700" b="0" i="0" u="none" strike="noStrike" dirty="0" err="1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ultimul</a:t>
                      </a:r>
                      <a:r>
                        <a:rPr lang="en-US" sz="1700" b="0" i="0" u="none" strike="noStrike" dirty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an </a:t>
                      </a:r>
                      <a:r>
                        <a:rPr lang="en-US" sz="1700" b="0" i="0" u="none" strike="noStrike" dirty="0" err="1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calendaristic</a:t>
                      </a:r>
                      <a:r>
                        <a:rPr lang="en-US" sz="1700" b="0" i="0" u="none" strike="noStrike" dirty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încheiat</a:t>
                      </a:r>
                      <a:r>
                        <a:rPr lang="en-US" sz="1700" b="0" i="0" u="none" strike="noStrike" dirty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6334242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E00946-5943-42B7-A3BD-A2ECDB170638}" type="slidenum">
              <a:rPr lang="en-US" altLang="en-US" smtClean="0"/>
              <a:pPr/>
              <a:t>8</a:t>
            </a:fld>
            <a:endParaRPr lang="en-US" alt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1108631"/>
              </p:ext>
            </p:extLst>
          </p:nvPr>
        </p:nvGraphicFramePr>
        <p:xfrm>
          <a:off x="68424" y="196145"/>
          <a:ext cx="8897446" cy="1099849"/>
        </p:xfrm>
        <a:graphic>
          <a:graphicData uri="http://schemas.openxmlformats.org/drawingml/2006/table">
            <a:tbl>
              <a:tblPr/>
              <a:tblGrid>
                <a:gridCol w="1415992"/>
                <a:gridCol w="7481454"/>
              </a:tblGrid>
              <a:tr h="4000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02.04.01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Spitalul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adoptat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o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politică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de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promovare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alimentaţiei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la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sân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în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secţiile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de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neonatologie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  <a:tr h="54168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02.04.01.02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Mamele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internate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sunt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informate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în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privinţa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beneficiilor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alăptării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4385285"/>
              </p:ext>
            </p:extLst>
          </p:nvPr>
        </p:nvGraphicFramePr>
        <p:xfrm>
          <a:off x="83128" y="1794122"/>
          <a:ext cx="9060872" cy="2379345"/>
        </p:xfrm>
        <a:graphic>
          <a:graphicData uri="http://schemas.openxmlformats.org/drawingml/2006/table">
            <a:tbl>
              <a:tblPr/>
              <a:tblGrid>
                <a:gridCol w="1377537"/>
                <a:gridCol w="7683335"/>
              </a:tblGrid>
              <a:tr h="324000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02.04.01.02.03</a:t>
                      </a: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Epicriza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din FO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analizate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conține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recomandări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privind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continuarea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sau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după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caz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iniţierea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alăptării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după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externare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72012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Lista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41: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Managementul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asistenței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medicale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nou-născutului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/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prematurului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</a:p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Reformulare</a:t>
                      </a:r>
                      <a:endParaRPr lang="en-US" sz="17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700" b="1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Epicriza</a:t>
                      </a:r>
                      <a:r>
                        <a:rPr lang="en-US" sz="1700" b="1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din FO </a:t>
                      </a:r>
                      <a:r>
                        <a:rPr lang="en-US" sz="1700" b="1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analizate</a:t>
                      </a:r>
                      <a:r>
                        <a:rPr lang="en-US" sz="1700" b="1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conține</a:t>
                      </a:r>
                      <a:r>
                        <a:rPr lang="en-US" sz="1700" b="1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recomandări</a:t>
                      </a:r>
                      <a:r>
                        <a:rPr lang="en-US" sz="1700" b="1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la </a:t>
                      </a:r>
                      <a:r>
                        <a:rPr lang="en-US" sz="1700" b="1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externare</a:t>
                      </a:r>
                      <a:r>
                        <a:rPr lang="en-US" sz="1700" b="1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privind</a:t>
                      </a:r>
                      <a:r>
                        <a:rPr lang="en-US" sz="1700" b="1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alăptarea</a:t>
                      </a:r>
                      <a:r>
                        <a:rPr lang="en-US" sz="1700" b="1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  <a:r>
                        <a:rPr lang="en-US" sz="1700" b="1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după</a:t>
                      </a:r>
                      <a:r>
                        <a:rPr lang="en-US" sz="1700" b="1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caz</a:t>
                      </a:r>
                      <a:r>
                        <a:rPr lang="en-US" sz="1700" b="1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Validare</a:t>
                      </a:r>
                      <a:endParaRPr lang="en-US" sz="17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*se 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verifică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o FO din 20 FO 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puse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la 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dispoziție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de US din 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ultimul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an 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calendaristic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încheiat</a:t>
                      </a:r>
                      <a:r>
                        <a:rPr lang="en-US" sz="1700" b="0" i="0" u="none" strike="noStrike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6601483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E00946-5943-42B7-A3BD-A2ECDB170638}" type="slidenum">
              <a:rPr lang="en-US" altLang="en-US" smtClean="0"/>
              <a:pPr/>
              <a:t>9</a:t>
            </a:fld>
            <a:endParaRPr lang="en-US" alt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35647"/>
              </p:ext>
            </p:extLst>
          </p:nvPr>
        </p:nvGraphicFramePr>
        <p:xfrm>
          <a:off x="68424" y="196145"/>
          <a:ext cx="8897446" cy="1390650"/>
        </p:xfrm>
        <a:graphic>
          <a:graphicData uri="http://schemas.openxmlformats.org/drawingml/2006/table">
            <a:tbl>
              <a:tblPr/>
              <a:tblGrid>
                <a:gridCol w="1415992"/>
                <a:gridCol w="7481454"/>
              </a:tblGrid>
              <a:tr h="4000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02.04.01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Spitalul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adoptat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o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politică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de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promovare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alimentaţiei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la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sân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în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secţiile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de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neonatologie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  <a:tr h="54168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02.04.01.03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Personalul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medical din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secţia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/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secţiile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obstetrică-ginecologie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și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neo-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natologie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este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format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continuu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pentru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dobândirea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abilităţilor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necesare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implementării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programului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de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promovare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alimentaţiei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la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sân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1378856"/>
              </p:ext>
            </p:extLst>
          </p:nvPr>
        </p:nvGraphicFramePr>
        <p:xfrm>
          <a:off x="113682" y="1903521"/>
          <a:ext cx="8906493" cy="2166135"/>
        </p:xfrm>
        <a:graphic>
          <a:graphicData uri="http://schemas.openxmlformats.org/drawingml/2006/table">
            <a:tbl>
              <a:tblPr/>
              <a:tblGrid>
                <a:gridCol w="1377537"/>
                <a:gridCol w="7528956"/>
              </a:tblGrid>
              <a:tr h="324000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02.04.01.03.01</a:t>
                      </a: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Spitalul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instruiește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anual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personalul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medical din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secţia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/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secţiile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obstetrică-ginecologie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și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neo-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natologie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cu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privire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la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promovarea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alimentaţiei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sănătoase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nou-născutului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şi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sugarului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19364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Lista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40: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Managementul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asistenței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medicale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gravidei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și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lăhuzei</a:t>
                      </a:r>
                      <a:endParaRPr lang="en-US" sz="17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41: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Managementul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asistenței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medicale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nou-născutului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/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prematurului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</a:p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Propunere</a:t>
                      </a:r>
                      <a:endParaRPr lang="en-US" sz="17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7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Menținere</a:t>
                      </a:r>
                      <a:endParaRPr lang="en-US" sz="17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3580585"/>
              </p:ext>
            </p:extLst>
          </p:nvPr>
        </p:nvGraphicFramePr>
        <p:xfrm>
          <a:off x="113682" y="4386382"/>
          <a:ext cx="8906493" cy="2166135"/>
        </p:xfrm>
        <a:graphic>
          <a:graphicData uri="http://schemas.openxmlformats.org/drawingml/2006/table">
            <a:tbl>
              <a:tblPr/>
              <a:tblGrid>
                <a:gridCol w="1377537"/>
                <a:gridCol w="7528956"/>
              </a:tblGrid>
              <a:tr h="324000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02.04.01.03.02</a:t>
                      </a: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În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fișele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de post ale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personalului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medical din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secția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de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obstetrică-ginecologie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și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neo-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natologie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există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atribuții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cu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privire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la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pregătirea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îndrumarea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și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urmărirea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fiecărei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mame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cu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privire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la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alimentația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la </a:t>
                      </a:r>
                      <a:r>
                        <a:rPr lang="en-US" sz="1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sân</a:t>
                      </a:r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19364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l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Lista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40: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Managementul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asistenței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medicale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gravidei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și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lăhuzei</a:t>
                      </a:r>
                      <a:endParaRPr lang="en-US" sz="17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41: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Managementul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asistenței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medicale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nou-născutului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/ </a:t>
                      </a: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prematurului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</a:p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Propunere</a:t>
                      </a:r>
                      <a:endParaRPr lang="en-US" sz="17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7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Menținere</a:t>
                      </a:r>
                      <a:endParaRPr lang="en-US" sz="17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1403341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2625</TotalTime>
  <Words>2443</Words>
  <Application>Microsoft Office PowerPoint</Application>
  <PresentationFormat>On-screen Show (4:3)</PresentationFormat>
  <Paragraphs>378</Paragraphs>
  <Slides>21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Times New Roman</vt:lpstr>
      <vt:lpstr>Trebuchet MS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&gt; 14.12.2018_Bucharest@Ramada Majestic</dc:title>
  <dc:creator>user</dc:creator>
  <cp:lastModifiedBy>Cristina Jitariu</cp:lastModifiedBy>
  <cp:revision>324</cp:revision>
  <dcterms:created xsi:type="dcterms:W3CDTF">2020-09-03T23:29:22Z</dcterms:created>
  <dcterms:modified xsi:type="dcterms:W3CDTF">2022-04-01T10:33:56Z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1033-11.2.0.9635</vt:lpwstr>
  </property>
</Properties>
</file>