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1"/>
  </p:sldMasterIdLst>
  <p:notesMasterIdLst>
    <p:notesMasterId r:id="rId34"/>
  </p:notesMasterIdLst>
  <p:sldIdLst>
    <p:sldId id="256" r:id="rId2"/>
    <p:sldId id="437" r:id="rId3"/>
    <p:sldId id="438" r:id="rId4"/>
    <p:sldId id="375" r:id="rId5"/>
    <p:sldId id="413" r:id="rId6"/>
    <p:sldId id="414" r:id="rId7"/>
    <p:sldId id="327" r:id="rId8"/>
    <p:sldId id="398" r:id="rId9"/>
    <p:sldId id="418" r:id="rId10"/>
    <p:sldId id="419" r:id="rId11"/>
    <p:sldId id="399" r:id="rId12"/>
    <p:sldId id="415" r:id="rId13"/>
    <p:sldId id="416" r:id="rId14"/>
    <p:sldId id="417" r:id="rId15"/>
    <p:sldId id="389" r:id="rId16"/>
    <p:sldId id="395" r:id="rId17"/>
    <p:sldId id="421" r:id="rId18"/>
    <p:sldId id="423" r:id="rId19"/>
    <p:sldId id="424" r:id="rId20"/>
    <p:sldId id="425" r:id="rId21"/>
    <p:sldId id="427" r:id="rId22"/>
    <p:sldId id="428" r:id="rId23"/>
    <p:sldId id="429" r:id="rId24"/>
    <p:sldId id="430" r:id="rId25"/>
    <p:sldId id="431" r:id="rId26"/>
    <p:sldId id="432" r:id="rId27"/>
    <p:sldId id="433" r:id="rId28"/>
    <p:sldId id="434" r:id="rId29"/>
    <p:sldId id="435" r:id="rId30"/>
    <p:sldId id="436" r:id="rId31"/>
    <p:sldId id="412" r:id="rId32"/>
    <p:sldId id="38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521415D9-36F7-43E2-AB2F-B90AF26B5E84}">
      <p14:sectionLst xmlns:p14="http://schemas.microsoft.com/office/powerpoint/2010/main">
        <p14:section name="Secțiune implicită" id="{5464AE06-FAA1-467E-B272-EBB4C3D273C8}">
          <p14:sldIdLst>
            <p14:sldId id="256"/>
            <p14:sldId id="437"/>
            <p14:sldId id="438"/>
            <p14:sldId id="375"/>
            <p14:sldId id="413"/>
            <p14:sldId id="414"/>
            <p14:sldId id="327"/>
            <p14:sldId id="398"/>
            <p14:sldId id="418"/>
            <p14:sldId id="419"/>
            <p14:sldId id="399"/>
            <p14:sldId id="415"/>
            <p14:sldId id="416"/>
            <p14:sldId id="417"/>
            <p14:sldId id="389"/>
            <p14:sldId id="395"/>
            <p14:sldId id="421"/>
            <p14:sldId id="423"/>
            <p14:sldId id="424"/>
            <p14:sldId id="425"/>
            <p14:sldId id="427"/>
            <p14:sldId id="428"/>
            <p14:sldId id="429"/>
            <p14:sldId id="430"/>
            <p14:sldId id="431"/>
            <p14:sldId id="432"/>
            <p14:sldId id="433"/>
            <p14:sldId id="434"/>
            <p14:sldId id="435"/>
            <p14:sldId id="436"/>
            <p14:sldId id="412"/>
          </p14:sldIdLst>
        </p14:section>
        <p14:section name="Secțiune fără titlu" id="{362F94C7-4FDF-4879-A89B-A1BCA41CA9EB}">
          <p14:sldIdLst>
            <p14:sldId id="3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BC0055"/>
    <a:srgbClr val="FA6840"/>
    <a:srgbClr val="FB8B6D"/>
    <a:srgbClr val="FFA14B"/>
    <a:srgbClr val="FF912D"/>
    <a:srgbClr val="FF69B4"/>
    <a:srgbClr val="FFFF9B"/>
    <a:srgbClr val="FFFF00"/>
    <a:srgbClr val="FFC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l luminos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838" autoAdjust="0"/>
    <p:restoredTop sz="96975" autoAdjust="0"/>
  </p:normalViewPr>
  <p:slideViewPr>
    <p:cSldViewPr>
      <p:cViewPr>
        <p:scale>
          <a:sx n="60" d="100"/>
          <a:sy n="60" d="100"/>
        </p:scale>
        <p:origin x="-1282" y="408"/>
      </p:cViewPr>
      <p:guideLst>
        <p:guide orient="horz" pos="2160"/>
        <p:guide pos="2880"/>
      </p:guideLst>
    </p:cSldViewPr>
  </p:slideViewPr>
  <p:outlineViewPr>
    <p:cViewPr>
      <p:scale>
        <a:sx n="33" d="100"/>
        <a:sy n="33" d="100"/>
      </p:scale>
      <p:origin x="48" y="5670"/>
    </p:cViewPr>
  </p:outlineViewPr>
  <p:notesTextViewPr>
    <p:cViewPr>
      <p:scale>
        <a:sx n="100" d="100"/>
        <a:sy n="100" d="100"/>
      </p:scale>
      <p:origin x="0" y="0"/>
    </p:cViewPr>
  </p:notesTextViewPr>
  <p:sorterViewPr>
    <p:cViewPr>
      <p:scale>
        <a:sx n="66" d="100"/>
        <a:sy n="66" d="100"/>
      </p:scale>
      <p:origin x="0" y="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2AF40-9EA2-42E7-AED8-763354364877}" type="datetimeFigureOut">
              <a:rPr lang="ro-RO" smtClean="0"/>
              <a:t>24.12.2017</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A3657-D7CD-40A5-928D-59F0CEC01B95}" type="slidenum">
              <a:rPr lang="ro-RO" smtClean="0"/>
              <a:t>‹#›</a:t>
            </a:fld>
            <a:endParaRPr lang="ro-RO"/>
          </a:p>
        </p:txBody>
      </p:sp>
    </p:spTree>
    <p:extLst>
      <p:ext uri="{BB962C8B-B14F-4D97-AF65-F5344CB8AC3E}">
        <p14:creationId xmlns:p14="http://schemas.microsoft.com/office/powerpoint/2010/main" val="272095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zitiv titlu">
    <p:spTree>
      <p:nvGrpSpPr>
        <p:cNvPr id="1" name=""/>
        <p:cNvGrpSpPr/>
        <p:nvPr/>
      </p:nvGrpSpPr>
      <p:grpSpPr>
        <a:xfrm>
          <a:off x="0" y="0"/>
          <a:ext cx="0" cy="0"/>
          <a:chOff x="0" y="0"/>
          <a:chExt cx="0" cy="0"/>
        </a:xfrm>
      </p:grpSpPr>
      <p:grpSp>
        <p:nvGrpSpPr>
          <p:cNvPr id="176130" name="Group 2"/>
          <p:cNvGrpSpPr>
            <a:grpSpLocks/>
          </p:cNvGrpSpPr>
          <p:nvPr/>
        </p:nvGrpSpPr>
        <p:grpSpPr bwMode="auto">
          <a:xfrm>
            <a:off x="1658938" y="1600200"/>
            <a:ext cx="6837362" cy="3200400"/>
            <a:chOff x="1045" y="1008"/>
            <a:chExt cx="4307" cy="2016"/>
          </a:xfrm>
        </p:grpSpPr>
        <p:sp>
          <p:nvSpPr>
            <p:cNvPr id="176131"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6132"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61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6134"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6135"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61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grpSp>
      <p:sp>
        <p:nvSpPr>
          <p:cNvPr id="176137" name="Rectangle 9"/>
          <p:cNvSpPr>
            <a:spLocks noGrp="1" noChangeArrowheads="1"/>
          </p:cNvSpPr>
          <p:nvPr>
            <p:ph type="dt" sz="half" idx="2"/>
          </p:nvPr>
        </p:nvSpPr>
        <p:spPr/>
        <p:txBody>
          <a:bodyPr/>
          <a:lstStyle>
            <a:lvl1pPr>
              <a:defRPr/>
            </a:lvl1pPr>
          </a:lstStyle>
          <a:p>
            <a:endParaRPr lang="en-US"/>
          </a:p>
        </p:txBody>
      </p:sp>
      <p:sp>
        <p:nvSpPr>
          <p:cNvPr id="176138" name="Rectangle 10"/>
          <p:cNvSpPr>
            <a:spLocks noGrp="1" noChangeArrowheads="1"/>
          </p:cNvSpPr>
          <p:nvPr>
            <p:ph type="ftr" sz="quarter" idx="3"/>
          </p:nvPr>
        </p:nvSpPr>
        <p:spPr/>
        <p:txBody>
          <a:bodyPr/>
          <a:lstStyle>
            <a:lvl1pPr>
              <a:defRPr/>
            </a:lvl1pPr>
          </a:lstStyle>
          <a:p>
            <a:endParaRPr lang="en-US"/>
          </a:p>
        </p:txBody>
      </p:sp>
      <p:sp>
        <p:nvSpPr>
          <p:cNvPr id="176139" name="Rectangle 11"/>
          <p:cNvSpPr>
            <a:spLocks noGrp="1" noChangeArrowheads="1"/>
          </p:cNvSpPr>
          <p:nvPr>
            <p:ph type="sldNum" sz="quarter" idx="4"/>
          </p:nvPr>
        </p:nvSpPr>
        <p:spPr/>
        <p:txBody>
          <a:bodyPr/>
          <a:lstStyle>
            <a:lvl1pPr>
              <a:defRPr/>
            </a:lvl1pPr>
          </a:lstStyle>
          <a:p>
            <a:fld id="{397A989A-3BFA-4095-8914-B448484BAE94}" type="slidenum">
              <a:rPr lang="en-US"/>
              <a:pPr/>
              <a:t>‹#›</a:t>
            </a:fld>
            <a:endParaRPr lang="en-US"/>
          </a:p>
        </p:txBody>
      </p:sp>
      <p:sp>
        <p:nvSpPr>
          <p:cNvPr id="17614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176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6140"/>
                                        </p:tgtEl>
                                        <p:attrNameLst>
                                          <p:attrName>style.visibility</p:attrName>
                                        </p:attrNameLst>
                                      </p:cBhvr>
                                      <p:to>
                                        <p:strVal val="visible"/>
                                      </p:to>
                                    </p:set>
                                    <p:anim calcmode="lin" valueType="num">
                                      <p:cBhvr>
                                        <p:cTn id="7" dur="500" fill="hold"/>
                                        <p:tgtEl>
                                          <p:spTgt spid="176140"/>
                                        </p:tgtEl>
                                        <p:attrNameLst>
                                          <p:attrName>ppt_w</p:attrName>
                                        </p:attrNameLst>
                                      </p:cBhvr>
                                      <p:tavLst>
                                        <p:tav tm="0">
                                          <p:val>
                                            <p:fltVal val="0"/>
                                          </p:val>
                                        </p:tav>
                                        <p:tav tm="100000">
                                          <p:val>
                                            <p:strVal val="#ppt_w"/>
                                          </p:val>
                                        </p:tav>
                                      </p:tavLst>
                                    </p:anim>
                                    <p:anim calcmode="lin" valueType="num">
                                      <p:cBhvr>
                                        <p:cTn id="8" dur="500" fill="hold"/>
                                        <p:tgtEl>
                                          <p:spTgt spid="176140"/>
                                        </p:tgtEl>
                                        <p:attrNameLst>
                                          <p:attrName>ppt_h</p:attrName>
                                        </p:attrNameLst>
                                      </p:cBhvr>
                                      <p:tavLst>
                                        <p:tav tm="0">
                                          <p:val>
                                            <p:fltVal val="0"/>
                                          </p:val>
                                        </p:tav>
                                        <p:tav tm="100000">
                                          <p:val>
                                            <p:strVal val="#ppt_h"/>
                                          </p:val>
                                        </p:tav>
                                      </p:tavLst>
                                    </p:anim>
                                    <p:anim calcmode="lin" valueType="num">
                                      <p:cBhvr>
                                        <p:cTn id="9" dur="500" fill="hold"/>
                                        <p:tgtEl>
                                          <p:spTgt spid="176140"/>
                                        </p:tgtEl>
                                        <p:attrNameLst>
                                          <p:attrName>style.rotation</p:attrName>
                                        </p:attrNameLst>
                                      </p:cBhvr>
                                      <p:tavLst>
                                        <p:tav tm="0">
                                          <p:val>
                                            <p:fltVal val="360"/>
                                          </p:val>
                                        </p:tav>
                                        <p:tav tm="100000">
                                          <p:val>
                                            <p:fltVal val="0"/>
                                          </p:val>
                                        </p:tav>
                                      </p:tavLst>
                                    </p:anim>
                                    <p:animEffect transition="in" filter="fade">
                                      <p:cBhvr>
                                        <p:cTn id="10" dur="500"/>
                                        <p:tgtEl>
                                          <p:spTgt spid="1761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6141">
                                            <p:txEl>
                                              <p:pRg st="0" end="0"/>
                                            </p:txEl>
                                          </p:spTgt>
                                        </p:tgtEl>
                                        <p:attrNameLst>
                                          <p:attrName>style.visibility</p:attrName>
                                        </p:attrNameLst>
                                      </p:cBhvr>
                                      <p:to>
                                        <p:strVal val="visible"/>
                                      </p:to>
                                    </p:set>
                                    <p:anim calcmode="lin" valueType="num">
                                      <p:cBhvr>
                                        <p:cTn id="15" dur="500" fill="hold"/>
                                        <p:tgtEl>
                                          <p:spTgt spid="17614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614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7614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76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p:bldP spid="17614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76141"/>
                        </p:tgtEl>
                        <p:attrNameLst>
                          <p:attrName>style.visibility</p:attrName>
                        </p:attrNameLst>
                      </p:cBhvr>
                      <p:to>
                        <p:strVal val="visible"/>
                      </p:to>
                    </p:set>
                    <p:anim calcmode="lin" valueType="num">
                      <p:cBhvr>
                        <p:cTn dur="500" fill="hold"/>
                        <p:tgtEl>
                          <p:spTgt spid="176141"/>
                        </p:tgtEl>
                        <p:attrNameLst>
                          <p:attrName>ppt_w</p:attrName>
                        </p:attrNameLst>
                      </p:cBhvr>
                      <p:tavLst>
                        <p:tav tm="0">
                          <p:val>
                            <p:fltVal val="0"/>
                          </p:val>
                        </p:tav>
                        <p:tav tm="100000">
                          <p:val>
                            <p:strVal val="#ppt_w"/>
                          </p:val>
                        </p:tav>
                      </p:tavLst>
                    </p:anim>
                    <p:anim calcmode="lin" valueType="num">
                      <p:cBhvr>
                        <p:cTn dur="500" fill="hold"/>
                        <p:tgtEl>
                          <p:spTgt spid="176141"/>
                        </p:tgtEl>
                        <p:attrNameLst>
                          <p:attrName>ppt_h</p:attrName>
                        </p:attrNameLst>
                      </p:cBhvr>
                      <p:tavLst>
                        <p:tav tm="0">
                          <p:val>
                            <p:fltVal val="0"/>
                          </p:val>
                        </p:tav>
                        <p:tav tm="100000">
                          <p:val>
                            <p:strVal val="#ppt_h"/>
                          </p:val>
                        </p:tav>
                      </p:tavLst>
                    </p:anim>
                    <p:anim calcmode="lin" valueType="num">
                      <p:cBhvr>
                        <p:cTn dur="500" fill="hold"/>
                        <p:tgtEl>
                          <p:spTgt spid="176141"/>
                        </p:tgtEl>
                        <p:attrNameLst>
                          <p:attrName>style.rotation</p:attrName>
                        </p:attrNameLst>
                      </p:cBhvr>
                      <p:tavLst>
                        <p:tav tm="0">
                          <p:val>
                            <p:fltVal val="360"/>
                          </p:val>
                        </p:tav>
                        <p:tav tm="100000">
                          <p:val>
                            <p:fltVal val="0"/>
                          </p:val>
                        </p:tav>
                      </p:tavLst>
                    </p:anim>
                    <p:animEffect transition="in" filter="fade">
                      <p:cBhvr>
                        <p:cTn dur="500"/>
                        <p:tgtEl>
                          <p:spTgt spid="17614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0B0A37CF-CD18-4004-B041-7B766845A5A9}" type="slidenum">
              <a:rPr lang="en-US"/>
              <a:pPr/>
              <a:t>‹#›</a:t>
            </a:fld>
            <a:endParaRPr lang="en-US"/>
          </a:p>
        </p:txBody>
      </p:sp>
    </p:spTree>
    <p:extLst>
      <p:ext uri="{BB962C8B-B14F-4D97-AF65-F5344CB8AC3E}">
        <p14:creationId xmlns:p14="http://schemas.microsoft.com/office/powerpoint/2010/main" val="235892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6287"/>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457200" y="274638"/>
            <a:ext cx="6019800" cy="5856287"/>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14461140-D0F0-4660-A3AA-5C3CC4D40BA0}" type="slidenum">
              <a:rPr lang="en-US"/>
              <a:pPr/>
              <a:t>‹#›</a:t>
            </a:fld>
            <a:endParaRPr lang="en-US"/>
          </a:p>
        </p:txBody>
      </p:sp>
    </p:spTree>
    <p:extLst>
      <p:ext uri="{BB962C8B-B14F-4D97-AF65-F5344CB8AC3E}">
        <p14:creationId xmlns:p14="http://schemas.microsoft.com/office/powerpoint/2010/main" val="387047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u și nomogramă sau organigram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p>
            <a:r>
              <a:rPr lang="ro-RO" smtClean="0"/>
              <a:t>Clic pentru editare stil titlu</a:t>
            </a:r>
            <a:endParaRPr lang="ro-RO"/>
          </a:p>
        </p:txBody>
      </p:sp>
      <p:sp>
        <p:nvSpPr>
          <p:cNvPr id="3" name="Substituent SmartArt 2"/>
          <p:cNvSpPr>
            <a:spLocks noGrp="1"/>
          </p:cNvSpPr>
          <p:nvPr>
            <p:ph type="dgm" idx="1"/>
          </p:nvPr>
        </p:nvSpPr>
        <p:spPr>
          <a:xfrm>
            <a:off x="457200" y="1600200"/>
            <a:ext cx="8229600" cy="4530725"/>
          </a:xfrm>
        </p:spPr>
        <p:txBody>
          <a:bodyPr/>
          <a:lstStyle/>
          <a:p>
            <a:endParaRPr lang="ro-RO"/>
          </a:p>
        </p:txBody>
      </p:sp>
      <p:sp>
        <p:nvSpPr>
          <p:cNvPr id="4" name="Substituent dată 3"/>
          <p:cNvSpPr>
            <a:spLocks noGrp="1"/>
          </p:cNvSpPr>
          <p:nvPr>
            <p:ph type="dt" sz="half" idx="10"/>
          </p:nvPr>
        </p:nvSpPr>
        <p:spPr>
          <a:xfrm>
            <a:off x="457200" y="6248400"/>
            <a:ext cx="2133600" cy="457200"/>
          </a:xfrm>
        </p:spPr>
        <p:txBody>
          <a:bodyPr/>
          <a:lstStyle>
            <a:lvl1pPr>
              <a:defRPr/>
            </a:lvl1pPr>
          </a:lstStyle>
          <a:p>
            <a:endParaRPr lang="en-US"/>
          </a:p>
        </p:txBody>
      </p:sp>
      <p:sp>
        <p:nvSpPr>
          <p:cNvPr id="5" name="Substituent subsol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ubstituent număr diapozitiv 5"/>
          <p:cNvSpPr>
            <a:spLocks noGrp="1"/>
          </p:cNvSpPr>
          <p:nvPr>
            <p:ph type="sldNum" sz="quarter" idx="12"/>
          </p:nvPr>
        </p:nvSpPr>
        <p:spPr>
          <a:xfrm>
            <a:off x="6553200" y="6248400"/>
            <a:ext cx="2133600" cy="457200"/>
          </a:xfrm>
        </p:spPr>
        <p:txBody>
          <a:bodyPr/>
          <a:lstStyle>
            <a:lvl1pPr>
              <a:defRPr/>
            </a:lvl1pPr>
          </a:lstStyle>
          <a:p>
            <a:fld id="{84516F57-512E-426A-AE86-67FDFB01C669}" type="slidenum">
              <a:rPr lang="en-US"/>
              <a:pPr/>
              <a:t>‹#›</a:t>
            </a:fld>
            <a:endParaRPr lang="en-US"/>
          </a:p>
        </p:txBody>
      </p:sp>
    </p:spTree>
    <p:extLst>
      <p:ext uri="{BB962C8B-B14F-4D97-AF65-F5344CB8AC3E}">
        <p14:creationId xmlns:p14="http://schemas.microsoft.com/office/powerpoint/2010/main" val="30416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u și tabel">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p:spPr>
        <p:txBody>
          <a:bodyPr/>
          <a:lstStyle/>
          <a:p>
            <a:r>
              <a:rPr lang="ro-RO" smtClean="0"/>
              <a:t>Clic pentru editare stil titlu</a:t>
            </a:r>
            <a:endParaRPr lang="ro-RO"/>
          </a:p>
        </p:txBody>
      </p:sp>
      <p:sp>
        <p:nvSpPr>
          <p:cNvPr id="3" name="Substituent tabel 2"/>
          <p:cNvSpPr>
            <a:spLocks noGrp="1"/>
          </p:cNvSpPr>
          <p:nvPr>
            <p:ph type="tbl" idx="1"/>
          </p:nvPr>
        </p:nvSpPr>
        <p:spPr>
          <a:xfrm>
            <a:off x="457200" y="1600200"/>
            <a:ext cx="8229600" cy="4530725"/>
          </a:xfrm>
        </p:spPr>
        <p:txBody>
          <a:bodyPr/>
          <a:lstStyle/>
          <a:p>
            <a:endParaRPr lang="ro-RO"/>
          </a:p>
        </p:txBody>
      </p:sp>
      <p:sp>
        <p:nvSpPr>
          <p:cNvPr id="4" name="Substituent dată 3"/>
          <p:cNvSpPr>
            <a:spLocks noGrp="1"/>
          </p:cNvSpPr>
          <p:nvPr>
            <p:ph type="dt" sz="half" idx="10"/>
          </p:nvPr>
        </p:nvSpPr>
        <p:spPr>
          <a:xfrm>
            <a:off x="457200" y="6248400"/>
            <a:ext cx="2133600" cy="457200"/>
          </a:xfrm>
        </p:spPr>
        <p:txBody>
          <a:bodyPr/>
          <a:lstStyle>
            <a:lvl1pPr>
              <a:defRPr/>
            </a:lvl1pPr>
          </a:lstStyle>
          <a:p>
            <a:endParaRPr lang="en-US"/>
          </a:p>
        </p:txBody>
      </p:sp>
      <p:sp>
        <p:nvSpPr>
          <p:cNvPr id="5" name="Substituent subsol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ubstituent număr diapozitiv 5"/>
          <p:cNvSpPr>
            <a:spLocks noGrp="1"/>
          </p:cNvSpPr>
          <p:nvPr>
            <p:ph type="sldNum" sz="quarter" idx="12"/>
          </p:nvPr>
        </p:nvSpPr>
        <p:spPr>
          <a:xfrm>
            <a:off x="6553200" y="6248400"/>
            <a:ext cx="2133600" cy="457200"/>
          </a:xfrm>
        </p:spPr>
        <p:txBody>
          <a:bodyPr/>
          <a:lstStyle>
            <a:lvl1pPr>
              <a:defRPr/>
            </a:lvl1pPr>
          </a:lstStyle>
          <a:p>
            <a:fld id="{2779B94C-5ED9-4FBD-8A72-D96F4C0D469D}" type="slidenum">
              <a:rPr lang="en-US"/>
              <a:pPr/>
              <a:t>‹#›</a:t>
            </a:fld>
            <a:endParaRPr lang="en-US"/>
          </a:p>
        </p:txBody>
      </p:sp>
    </p:spTree>
    <p:extLst>
      <p:ext uri="{BB962C8B-B14F-4D97-AF65-F5344CB8AC3E}">
        <p14:creationId xmlns:p14="http://schemas.microsoft.com/office/powerpoint/2010/main" val="189284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0E4C5449-32AC-4CDB-9303-C51AA77355E5}" type="slidenum">
              <a:rPr lang="en-US"/>
              <a:pPr/>
              <a:t>‹#›</a:t>
            </a:fld>
            <a:endParaRPr lang="en-US"/>
          </a:p>
        </p:txBody>
      </p:sp>
    </p:spTree>
    <p:extLst>
      <p:ext uri="{BB962C8B-B14F-4D97-AF65-F5344CB8AC3E}">
        <p14:creationId xmlns:p14="http://schemas.microsoft.com/office/powerpoint/2010/main" val="275616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Clic pentru editare stil titlu</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lvl1pPr>
              <a:defRPr/>
            </a:lvl1pPr>
          </a:lstStyle>
          <a:p>
            <a:endParaRPr lang="en-US"/>
          </a:p>
        </p:txBody>
      </p:sp>
      <p:sp>
        <p:nvSpPr>
          <p:cNvPr id="5" name="Substituent subsol 4"/>
          <p:cNvSpPr>
            <a:spLocks noGrp="1"/>
          </p:cNvSpPr>
          <p:nvPr>
            <p:ph type="ftr" sz="quarter" idx="11"/>
          </p:nvPr>
        </p:nvSpPr>
        <p:spPr/>
        <p:txBody>
          <a:bodyPr/>
          <a:lstStyle>
            <a:lvl1pPr>
              <a:defRPr/>
            </a:lvl1pPr>
          </a:lstStyle>
          <a:p>
            <a:endParaRPr lang="en-US"/>
          </a:p>
        </p:txBody>
      </p:sp>
      <p:sp>
        <p:nvSpPr>
          <p:cNvPr id="6" name="Substituent număr diapozitiv 5"/>
          <p:cNvSpPr>
            <a:spLocks noGrp="1"/>
          </p:cNvSpPr>
          <p:nvPr>
            <p:ph type="sldNum" sz="quarter" idx="12"/>
          </p:nvPr>
        </p:nvSpPr>
        <p:spPr/>
        <p:txBody>
          <a:bodyPr/>
          <a:lstStyle>
            <a:lvl1pPr>
              <a:defRPr/>
            </a:lvl1pPr>
          </a:lstStyle>
          <a:p>
            <a:fld id="{D085FF0B-98D9-40E6-921E-91C9ED18064E}" type="slidenum">
              <a:rPr lang="en-US"/>
              <a:pPr/>
              <a:t>‹#›</a:t>
            </a:fld>
            <a:endParaRPr lang="en-US"/>
          </a:p>
        </p:txBody>
      </p:sp>
    </p:spTree>
    <p:extLst>
      <p:ext uri="{BB962C8B-B14F-4D97-AF65-F5344CB8AC3E}">
        <p14:creationId xmlns:p14="http://schemas.microsoft.com/office/powerpoint/2010/main" val="323574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lvl1pPr>
              <a:defRPr/>
            </a:lvl1pPr>
          </a:lstStyle>
          <a:p>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6D351885-7059-484F-A783-C7741AB675A5}" type="slidenum">
              <a:rPr lang="en-US"/>
              <a:pPr/>
              <a:t>‹#›</a:t>
            </a:fld>
            <a:endParaRPr lang="en-US"/>
          </a:p>
        </p:txBody>
      </p:sp>
    </p:spTree>
    <p:extLst>
      <p:ext uri="{BB962C8B-B14F-4D97-AF65-F5344CB8AC3E}">
        <p14:creationId xmlns:p14="http://schemas.microsoft.com/office/powerpoint/2010/main" val="176916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Clic pentru editare stil titlu</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lvl1pPr>
              <a:defRPr/>
            </a:lvl1pPr>
          </a:lstStyle>
          <a:p>
            <a:endParaRPr lang="en-US"/>
          </a:p>
        </p:txBody>
      </p:sp>
      <p:sp>
        <p:nvSpPr>
          <p:cNvPr id="8" name="Substituent subsol 7"/>
          <p:cNvSpPr>
            <a:spLocks noGrp="1"/>
          </p:cNvSpPr>
          <p:nvPr>
            <p:ph type="ftr" sz="quarter" idx="11"/>
          </p:nvPr>
        </p:nvSpPr>
        <p:spPr/>
        <p:txBody>
          <a:bodyPr/>
          <a:lstStyle>
            <a:lvl1pPr>
              <a:defRPr/>
            </a:lvl1pPr>
          </a:lstStyle>
          <a:p>
            <a:endParaRPr lang="en-US"/>
          </a:p>
        </p:txBody>
      </p:sp>
      <p:sp>
        <p:nvSpPr>
          <p:cNvPr id="9" name="Substituent număr diapozitiv 8"/>
          <p:cNvSpPr>
            <a:spLocks noGrp="1"/>
          </p:cNvSpPr>
          <p:nvPr>
            <p:ph type="sldNum" sz="quarter" idx="12"/>
          </p:nvPr>
        </p:nvSpPr>
        <p:spPr/>
        <p:txBody>
          <a:bodyPr/>
          <a:lstStyle>
            <a:lvl1pPr>
              <a:defRPr/>
            </a:lvl1pPr>
          </a:lstStyle>
          <a:p>
            <a:fld id="{605EDF1D-B5AF-4D45-97B4-B69A10C091D4}" type="slidenum">
              <a:rPr lang="en-US"/>
              <a:pPr/>
              <a:t>‹#›</a:t>
            </a:fld>
            <a:endParaRPr lang="en-US"/>
          </a:p>
        </p:txBody>
      </p:sp>
    </p:spTree>
    <p:extLst>
      <p:ext uri="{BB962C8B-B14F-4D97-AF65-F5344CB8AC3E}">
        <p14:creationId xmlns:p14="http://schemas.microsoft.com/office/powerpoint/2010/main" val="288376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lvl1pPr>
              <a:defRPr/>
            </a:lvl1pPr>
          </a:lstStyle>
          <a:p>
            <a:endParaRPr lang="en-US"/>
          </a:p>
        </p:txBody>
      </p:sp>
      <p:sp>
        <p:nvSpPr>
          <p:cNvPr id="4" name="Substituent subsol 3"/>
          <p:cNvSpPr>
            <a:spLocks noGrp="1"/>
          </p:cNvSpPr>
          <p:nvPr>
            <p:ph type="ftr" sz="quarter" idx="11"/>
          </p:nvPr>
        </p:nvSpPr>
        <p:spPr/>
        <p:txBody>
          <a:bodyPr/>
          <a:lstStyle>
            <a:lvl1pPr>
              <a:defRPr/>
            </a:lvl1pPr>
          </a:lstStyle>
          <a:p>
            <a:endParaRPr lang="en-US"/>
          </a:p>
        </p:txBody>
      </p:sp>
      <p:sp>
        <p:nvSpPr>
          <p:cNvPr id="5" name="Substituent număr diapozitiv 4"/>
          <p:cNvSpPr>
            <a:spLocks noGrp="1"/>
          </p:cNvSpPr>
          <p:nvPr>
            <p:ph type="sldNum" sz="quarter" idx="12"/>
          </p:nvPr>
        </p:nvSpPr>
        <p:spPr/>
        <p:txBody>
          <a:bodyPr/>
          <a:lstStyle>
            <a:lvl1pPr>
              <a:defRPr/>
            </a:lvl1pPr>
          </a:lstStyle>
          <a:p>
            <a:fld id="{867D156C-F701-454E-9961-79DFED4D9521}" type="slidenum">
              <a:rPr lang="en-US"/>
              <a:pPr/>
              <a:t>‹#›</a:t>
            </a:fld>
            <a:endParaRPr lang="en-US"/>
          </a:p>
        </p:txBody>
      </p:sp>
    </p:spTree>
    <p:extLst>
      <p:ext uri="{BB962C8B-B14F-4D97-AF65-F5344CB8AC3E}">
        <p14:creationId xmlns:p14="http://schemas.microsoft.com/office/powerpoint/2010/main" val="298522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lvl1pPr>
              <a:defRPr/>
            </a:lvl1pPr>
          </a:lstStyle>
          <a:p>
            <a:endParaRPr lang="en-US"/>
          </a:p>
        </p:txBody>
      </p:sp>
      <p:sp>
        <p:nvSpPr>
          <p:cNvPr id="3" name="Substituent subsol 2"/>
          <p:cNvSpPr>
            <a:spLocks noGrp="1"/>
          </p:cNvSpPr>
          <p:nvPr>
            <p:ph type="ftr" sz="quarter" idx="11"/>
          </p:nvPr>
        </p:nvSpPr>
        <p:spPr/>
        <p:txBody>
          <a:bodyPr/>
          <a:lstStyle>
            <a:lvl1pPr>
              <a:defRPr/>
            </a:lvl1pPr>
          </a:lstStyle>
          <a:p>
            <a:endParaRPr lang="en-US"/>
          </a:p>
        </p:txBody>
      </p:sp>
      <p:sp>
        <p:nvSpPr>
          <p:cNvPr id="4" name="Substituent număr diapozitiv 3"/>
          <p:cNvSpPr>
            <a:spLocks noGrp="1"/>
          </p:cNvSpPr>
          <p:nvPr>
            <p:ph type="sldNum" sz="quarter" idx="12"/>
          </p:nvPr>
        </p:nvSpPr>
        <p:spPr/>
        <p:txBody>
          <a:bodyPr/>
          <a:lstStyle>
            <a:lvl1pPr>
              <a:defRPr/>
            </a:lvl1pPr>
          </a:lstStyle>
          <a:p>
            <a:fld id="{4C896873-A97B-4466-AF78-DD87B0245A08}" type="slidenum">
              <a:rPr lang="en-US"/>
              <a:pPr/>
              <a:t>‹#›</a:t>
            </a:fld>
            <a:endParaRPr lang="en-US"/>
          </a:p>
        </p:txBody>
      </p:sp>
    </p:spTree>
    <p:extLst>
      <p:ext uri="{BB962C8B-B14F-4D97-AF65-F5344CB8AC3E}">
        <p14:creationId xmlns:p14="http://schemas.microsoft.com/office/powerpoint/2010/main" val="426457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Clic pentru editare stil titlu</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lvl1pPr>
              <a:defRPr/>
            </a:lvl1pPr>
          </a:lstStyle>
          <a:p>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87D60AE1-0E01-4E81-8062-C9DAC6ACE7AB}" type="slidenum">
              <a:rPr lang="en-US"/>
              <a:pPr/>
              <a:t>‹#›</a:t>
            </a:fld>
            <a:endParaRPr lang="en-US"/>
          </a:p>
        </p:txBody>
      </p:sp>
    </p:spTree>
    <p:extLst>
      <p:ext uri="{BB962C8B-B14F-4D97-AF65-F5344CB8AC3E}">
        <p14:creationId xmlns:p14="http://schemas.microsoft.com/office/powerpoint/2010/main" val="39047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Clic pentru editare stil titlu</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lvl1pPr>
              <a:defRPr/>
            </a:lvl1pPr>
          </a:lstStyle>
          <a:p>
            <a:endParaRPr lang="en-US"/>
          </a:p>
        </p:txBody>
      </p:sp>
      <p:sp>
        <p:nvSpPr>
          <p:cNvPr id="6" name="Substituent subsol 5"/>
          <p:cNvSpPr>
            <a:spLocks noGrp="1"/>
          </p:cNvSpPr>
          <p:nvPr>
            <p:ph type="ftr" sz="quarter" idx="11"/>
          </p:nvPr>
        </p:nvSpPr>
        <p:spPr/>
        <p:txBody>
          <a:bodyPr/>
          <a:lstStyle>
            <a:lvl1pPr>
              <a:defRPr/>
            </a:lvl1pPr>
          </a:lstStyle>
          <a:p>
            <a:endParaRPr lang="en-US"/>
          </a:p>
        </p:txBody>
      </p:sp>
      <p:sp>
        <p:nvSpPr>
          <p:cNvPr id="7" name="Substituent număr diapozitiv 6"/>
          <p:cNvSpPr>
            <a:spLocks noGrp="1"/>
          </p:cNvSpPr>
          <p:nvPr>
            <p:ph type="sldNum" sz="quarter" idx="12"/>
          </p:nvPr>
        </p:nvSpPr>
        <p:spPr/>
        <p:txBody>
          <a:bodyPr/>
          <a:lstStyle>
            <a:lvl1pPr>
              <a:defRPr/>
            </a:lvl1pPr>
          </a:lstStyle>
          <a:p>
            <a:fld id="{D55283C5-355B-428F-A2CB-E546B84BBD4C}" type="slidenum">
              <a:rPr lang="en-US"/>
              <a:pPr/>
              <a:t>‹#›</a:t>
            </a:fld>
            <a:endParaRPr lang="en-US"/>
          </a:p>
        </p:txBody>
      </p:sp>
    </p:spTree>
    <p:extLst>
      <p:ext uri="{BB962C8B-B14F-4D97-AF65-F5344CB8AC3E}">
        <p14:creationId xmlns:p14="http://schemas.microsoft.com/office/powerpoint/2010/main" val="260237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75106" name="Group 2"/>
          <p:cNvGrpSpPr>
            <a:grpSpLocks/>
          </p:cNvGrpSpPr>
          <p:nvPr/>
        </p:nvGrpSpPr>
        <p:grpSpPr bwMode="auto">
          <a:xfrm>
            <a:off x="1071563" y="304800"/>
            <a:ext cx="7615237" cy="1106488"/>
            <a:chOff x="675" y="192"/>
            <a:chExt cx="4797" cy="697"/>
          </a:xfrm>
        </p:grpSpPr>
        <p:sp>
          <p:nvSpPr>
            <p:cNvPr id="175107"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5108"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5109"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51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sp>
          <p:nvSpPr>
            <p:cNvPr id="1751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ro-RO" sz="2400">
                <a:latin typeface="Times New Roman" pitchFamily="18" charset="0"/>
              </a:endParaRPr>
            </a:p>
          </p:txBody>
        </p:sp>
      </p:grpSp>
      <p:sp>
        <p:nvSpPr>
          <p:cNvPr id="175112"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113"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p>
        </p:txBody>
      </p:sp>
      <p:sp>
        <p:nvSpPr>
          <p:cNvPr id="175114"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175115"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C773DCD0-1CE5-460E-880E-8B7E517E0B3E}" type="slidenum">
              <a:rPr lang="en-US"/>
              <a:pPr/>
              <a:t>‹#›</a:t>
            </a:fld>
            <a:endParaRPr lang="en-US"/>
          </a:p>
        </p:txBody>
      </p:sp>
      <p:sp>
        <p:nvSpPr>
          <p:cNvPr id="175116"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5116"/>
                                        </p:tgtEl>
                                        <p:attrNameLst>
                                          <p:attrName>style.visibility</p:attrName>
                                        </p:attrNameLst>
                                      </p:cBhvr>
                                      <p:to>
                                        <p:strVal val="visible"/>
                                      </p:to>
                                    </p:set>
                                    <p:anim calcmode="lin" valueType="num">
                                      <p:cBhvr>
                                        <p:cTn id="7" dur="500" fill="hold"/>
                                        <p:tgtEl>
                                          <p:spTgt spid="175116"/>
                                        </p:tgtEl>
                                        <p:attrNameLst>
                                          <p:attrName>ppt_w</p:attrName>
                                        </p:attrNameLst>
                                      </p:cBhvr>
                                      <p:tavLst>
                                        <p:tav tm="0">
                                          <p:val>
                                            <p:fltVal val="0"/>
                                          </p:val>
                                        </p:tav>
                                        <p:tav tm="100000">
                                          <p:val>
                                            <p:strVal val="#ppt_w"/>
                                          </p:val>
                                        </p:tav>
                                      </p:tavLst>
                                    </p:anim>
                                    <p:anim calcmode="lin" valueType="num">
                                      <p:cBhvr>
                                        <p:cTn id="8" dur="500" fill="hold"/>
                                        <p:tgtEl>
                                          <p:spTgt spid="175116"/>
                                        </p:tgtEl>
                                        <p:attrNameLst>
                                          <p:attrName>ppt_h</p:attrName>
                                        </p:attrNameLst>
                                      </p:cBhvr>
                                      <p:tavLst>
                                        <p:tav tm="0">
                                          <p:val>
                                            <p:fltVal val="0"/>
                                          </p:val>
                                        </p:tav>
                                        <p:tav tm="100000">
                                          <p:val>
                                            <p:strVal val="#ppt_h"/>
                                          </p:val>
                                        </p:tav>
                                      </p:tavLst>
                                    </p:anim>
                                    <p:anim calcmode="lin" valueType="num">
                                      <p:cBhvr>
                                        <p:cTn id="9" dur="500" fill="hold"/>
                                        <p:tgtEl>
                                          <p:spTgt spid="175116"/>
                                        </p:tgtEl>
                                        <p:attrNameLst>
                                          <p:attrName>style.rotation</p:attrName>
                                        </p:attrNameLst>
                                      </p:cBhvr>
                                      <p:tavLst>
                                        <p:tav tm="0">
                                          <p:val>
                                            <p:fltVal val="360"/>
                                          </p:val>
                                        </p:tav>
                                        <p:tav tm="100000">
                                          <p:val>
                                            <p:fltVal val="0"/>
                                          </p:val>
                                        </p:tav>
                                      </p:tavLst>
                                    </p:anim>
                                    <p:animEffect transition="in" filter="fade">
                                      <p:cBhvr>
                                        <p:cTn id="10" dur="500"/>
                                        <p:tgtEl>
                                          <p:spTgt spid="175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5112">
                                            <p:txEl>
                                              <p:pRg st="0" end="0"/>
                                            </p:txEl>
                                          </p:spTgt>
                                        </p:tgtEl>
                                        <p:attrNameLst>
                                          <p:attrName>style.visibility</p:attrName>
                                        </p:attrNameLst>
                                      </p:cBhvr>
                                      <p:to>
                                        <p:strVal val="visible"/>
                                      </p:to>
                                    </p:set>
                                    <p:anim calcmode="lin" valueType="num">
                                      <p:cBhvr>
                                        <p:cTn id="15" dur="500" fill="hold"/>
                                        <p:tgtEl>
                                          <p:spTgt spid="17511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7511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7511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75112">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75112">
                                            <p:txEl>
                                              <p:pRg st="1" end="1"/>
                                            </p:txEl>
                                          </p:spTgt>
                                        </p:tgtEl>
                                        <p:attrNameLst>
                                          <p:attrName>style.visibility</p:attrName>
                                        </p:attrNameLst>
                                      </p:cBhvr>
                                      <p:to>
                                        <p:strVal val="visible"/>
                                      </p:to>
                                    </p:set>
                                    <p:anim calcmode="lin" valueType="num">
                                      <p:cBhvr>
                                        <p:cTn id="21" dur="500" fill="hold"/>
                                        <p:tgtEl>
                                          <p:spTgt spid="1751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75112">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75112">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75112">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75112">
                                            <p:txEl>
                                              <p:pRg st="2" end="2"/>
                                            </p:txEl>
                                          </p:spTgt>
                                        </p:tgtEl>
                                        <p:attrNameLst>
                                          <p:attrName>style.visibility</p:attrName>
                                        </p:attrNameLst>
                                      </p:cBhvr>
                                      <p:to>
                                        <p:strVal val="visible"/>
                                      </p:to>
                                    </p:set>
                                    <p:anim calcmode="lin" valueType="num">
                                      <p:cBhvr>
                                        <p:cTn id="27" dur="500" fill="hold"/>
                                        <p:tgtEl>
                                          <p:spTgt spid="17511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75112">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75112">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75112">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75112">
                                            <p:txEl>
                                              <p:pRg st="3" end="3"/>
                                            </p:txEl>
                                          </p:spTgt>
                                        </p:tgtEl>
                                        <p:attrNameLst>
                                          <p:attrName>style.visibility</p:attrName>
                                        </p:attrNameLst>
                                      </p:cBhvr>
                                      <p:to>
                                        <p:strVal val="visible"/>
                                      </p:to>
                                    </p:set>
                                    <p:anim calcmode="lin" valueType="num">
                                      <p:cBhvr>
                                        <p:cTn id="33" dur="500" fill="hold"/>
                                        <p:tgtEl>
                                          <p:spTgt spid="17511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75112">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75112">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75112">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75112">
                                            <p:txEl>
                                              <p:pRg st="4" end="4"/>
                                            </p:txEl>
                                          </p:spTgt>
                                        </p:tgtEl>
                                        <p:attrNameLst>
                                          <p:attrName>style.visibility</p:attrName>
                                        </p:attrNameLst>
                                      </p:cBhvr>
                                      <p:to>
                                        <p:strVal val="visible"/>
                                      </p:to>
                                    </p:set>
                                    <p:anim calcmode="lin" valueType="num">
                                      <p:cBhvr>
                                        <p:cTn id="39" dur="500" fill="hold"/>
                                        <p:tgtEl>
                                          <p:spTgt spid="175112">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75112">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75112">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751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75112"/>
                        </p:tgtEl>
                        <p:attrNameLst>
                          <p:attrName>style.visibility</p:attrName>
                        </p:attrNameLst>
                      </p:cBhvr>
                      <p:to>
                        <p:strVal val="visible"/>
                      </p:to>
                    </p:set>
                    <p:anim calcmode="lin" valueType="num">
                      <p:cBhvr>
                        <p:cTn dur="500" fill="hold"/>
                        <p:tgtEl>
                          <p:spTgt spid="175112"/>
                        </p:tgtEl>
                        <p:attrNameLst>
                          <p:attrName>ppt_w</p:attrName>
                        </p:attrNameLst>
                      </p:cBhvr>
                      <p:tavLst>
                        <p:tav tm="0">
                          <p:val>
                            <p:fltVal val="0"/>
                          </p:val>
                        </p:tav>
                        <p:tav tm="100000">
                          <p:val>
                            <p:strVal val="#ppt_w"/>
                          </p:val>
                        </p:tav>
                      </p:tavLst>
                    </p:anim>
                    <p:anim calcmode="lin" valueType="num">
                      <p:cBhvr>
                        <p:cTn dur="500" fill="hold"/>
                        <p:tgtEl>
                          <p:spTgt spid="175112"/>
                        </p:tgtEl>
                        <p:attrNameLst>
                          <p:attrName>ppt_h</p:attrName>
                        </p:attrNameLst>
                      </p:cBhvr>
                      <p:tavLst>
                        <p:tav tm="0">
                          <p:val>
                            <p:fltVal val="0"/>
                          </p:val>
                        </p:tav>
                        <p:tav tm="100000">
                          <p:val>
                            <p:strVal val="#ppt_h"/>
                          </p:val>
                        </p:tav>
                      </p:tavLst>
                    </p:anim>
                    <p:anim calcmode="lin" valueType="num">
                      <p:cBhvr>
                        <p:cTn dur="500" fill="hold"/>
                        <p:tgtEl>
                          <p:spTgt spid="175112"/>
                        </p:tgtEl>
                        <p:attrNameLst>
                          <p:attrName>style.rotation</p:attrName>
                        </p:attrNameLst>
                      </p:cBhvr>
                      <p:tavLst>
                        <p:tav tm="0">
                          <p:val>
                            <p:fltVal val="360"/>
                          </p:val>
                        </p:tav>
                        <p:tav tm="100000">
                          <p:val>
                            <p:fltVal val="0"/>
                          </p:val>
                        </p:tav>
                      </p:tavLst>
                    </p:anim>
                    <p:animEffect transition="in" filter="fade">
                      <p:cBhvr>
                        <p:cTn dur="500"/>
                        <p:tgtEl>
                          <p:spTgt spid="175112"/>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75112"/>
                        </p:tgtEl>
                        <p:attrNameLst>
                          <p:attrName>style.visibility</p:attrName>
                        </p:attrNameLst>
                      </p:cBhvr>
                      <p:to>
                        <p:strVal val="visible"/>
                      </p:to>
                    </p:set>
                    <p:anim calcmode="lin" valueType="num">
                      <p:cBhvr>
                        <p:cTn dur="500" fill="hold"/>
                        <p:tgtEl>
                          <p:spTgt spid="175112"/>
                        </p:tgtEl>
                        <p:attrNameLst>
                          <p:attrName>ppt_w</p:attrName>
                        </p:attrNameLst>
                      </p:cBhvr>
                      <p:tavLst>
                        <p:tav tm="0">
                          <p:val>
                            <p:fltVal val="0"/>
                          </p:val>
                        </p:tav>
                        <p:tav tm="100000">
                          <p:val>
                            <p:strVal val="#ppt_w"/>
                          </p:val>
                        </p:tav>
                      </p:tavLst>
                    </p:anim>
                    <p:anim calcmode="lin" valueType="num">
                      <p:cBhvr>
                        <p:cTn dur="500" fill="hold"/>
                        <p:tgtEl>
                          <p:spTgt spid="175112"/>
                        </p:tgtEl>
                        <p:attrNameLst>
                          <p:attrName>ppt_h</p:attrName>
                        </p:attrNameLst>
                      </p:cBhvr>
                      <p:tavLst>
                        <p:tav tm="0">
                          <p:val>
                            <p:fltVal val="0"/>
                          </p:val>
                        </p:tav>
                        <p:tav tm="100000">
                          <p:val>
                            <p:strVal val="#ppt_h"/>
                          </p:val>
                        </p:tav>
                      </p:tavLst>
                    </p:anim>
                    <p:anim calcmode="lin" valueType="num">
                      <p:cBhvr>
                        <p:cTn dur="500" fill="hold"/>
                        <p:tgtEl>
                          <p:spTgt spid="175112"/>
                        </p:tgtEl>
                        <p:attrNameLst>
                          <p:attrName>style.rotation</p:attrName>
                        </p:attrNameLst>
                      </p:cBhvr>
                      <p:tavLst>
                        <p:tav tm="0">
                          <p:val>
                            <p:fltVal val="360"/>
                          </p:val>
                        </p:tav>
                        <p:tav tm="100000">
                          <p:val>
                            <p:fltVal val="0"/>
                          </p:val>
                        </p:tav>
                      </p:tavLst>
                    </p:anim>
                    <p:animEffect transition="in" filter="fade">
                      <p:cBhvr>
                        <p:cTn dur="500"/>
                        <p:tgtEl>
                          <p:spTgt spid="175112"/>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75112"/>
                        </p:tgtEl>
                        <p:attrNameLst>
                          <p:attrName>style.visibility</p:attrName>
                        </p:attrNameLst>
                      </p:cBhvr>
                      <p:to>
                        <p:strVal val="visible"/>
                      </p:to>
                    </p:set>
                    <p:anim calcmode="lin" valueType="num">
                      <p:cBhvr>
                        <p:cTn dur="500" fill="hold"/>
                        <p:tgtEl>
                          <p:spTgt spid="175112"/>
                        </p:tgtEl>
                        <p:attrNameLst>
                          <p:attrName>ppt_w</p:attrName>
                        </p:attrNameLst>
                      </p:cBhvr>
                      <p:tavLst>
                        <p:tav tm="0">
                          <p:val>
                            <p:fltVal val="0"/>
                          </p:val>
                        </p:tav>
                        <p:tav tm="100000">
                          <p:val>
                            <p:strVal val="#ppt_w"/>
                          </p:val>
                        </p:tav>
                      </p:tavLst>
                    </p:anim>
                    <p:anim calcmode="lin" valueType="num">
                      <p:cBhvr>
                        <p:cTn dur="500" fill="hold"/>
                        <p:tgtEl>
                          <p:spTgt spid="175112"/>
                        </p:tgtEl>
                        <p:attrNameLst>
                          <p:attrName>ppt_h</p:attrName>
                        </p:attrNameLst>
                      </p:cBhvr>
                      <p:tavLst>
                        <p:tav tm="0">
                          <p:val>
                            <p:fltVal val="0"/>
                          </p:val>
                        </p:tav>
                        <p:tav tm="100000">
                          <p:val>
                            <p:strVal val="#ppt_h"/>
                          </p:val>
                        </p:tav>
                      </p:tavLst>
                    </p:anim>
                    <p:anim calcmode="lin" valueType="num">
                      <p:cBhvr>
                        <p:cTn dur="500" fill="hold"/>
                        <p:tgtEl>
                          <p:spTgt spid="175112"/>
                        </p:tgtEl>
                        <p:attrNameLst>
                          <p:attrName>style.rotation</p:attrName>
                        </p:attrNameLst>
                      </p:cBhvr>
                      <p:tavLst>
                        <p:tav tm="0">
                          <p:val>
                            <p:fltVal val="360"/>
                          </p:val>
                        </p:tav>
                        <p:tav tm="100000">
                          <p:val>
                            <p:fltVal val="0"/>
                          </p:val>
                        </p:tav>
                      </p:tavLst>
                    </p:anim>
                    <p:animEffect transition="in" filter="fade">
                      <p:cBhvr>
                        <p:cTn dur="500"/>
                        <p:tgtEl>
                          <p:spTgt spid="175112"/>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75112"/>
                        </p:tgtEl>
                        <p:attrNameLst>
                          <p:attrName>style.visibility</p:attrName>
                        </p:attrNameLst>
                      </p:cBhvr>
                      <p:to>
                        <p:strVal val="visible"/>
                      </p:to>
                    </p:set>
                    <p:anim calcmode="lin" valueType="num">
                      <p:cBhvr>
                        <p:cTn dur="500" fill="hold"/>
                        <p:tgtEl>
                          <p:spTgt spid="175112"/>
                        </p:tgtEl>
                        <p:attrNameLst>
                          <p:attrName>ppt_w</p:attrName>
                        </p:attrNameLst>
                      </p:cBhvr>
                      <p:tavLst>
                        <p:tav tm="0">
                          <p:val>
                            <p:fltVal val="0"/>
                          </p:val>
                        </p:tav>
                        <p:tav tm="100000">
                          <p:val>
                            <p:strVal val="#ppt_w"/>
                          </p:val>
                        </p:tav>
                      </p:tavLst>
                    </p:anim>
                    <p:anim calcmode="lin" valueType="num">
                      <p:cBhvr>
                        <p:cTn dur="500" fill="hold"/>
                        <p:tgtEl>
                          <p:spTgt spid="175112"/>
                        </p:tgtEl>
                        <p:attrNameLst>
                          <p:attrName>ppt_h</p:attrName>
                        </p:attrNameLst>
                      </p:cBhvr>
                      <p:tavLst>
                        <p:tav tm="0">
                          <p:val>
                            <p:fltVal val="0"/>
                          </p:val>
                        </p:tav>
                        <p:tav tm="100000">
                          <p:val>
                            <p:strVal val="#ppt_h"/>
                          </p:val>
                        </p:tav>
                      </p:tavLst>
                    </p:anim>
                    <p:anim calcmode="lin" valueType="num">
                      <p:cBhvr>
                        <p:cTn dur="500" fill="hold"/>
                        <p:tgtEl>
                          <p:spTgt spid="175112"/>
                        </p:tgtEl>
                        <p:attrNameLst>
                          <p:attrName>style.rotation</p:attrName>
                        </p:attrNameLst>
                      </p:cBhvr>
                      <p:tavLst>
                        <p:tav tm="0">
                          <p:val>
                            <p:fltVal val="360"/>
                          </p:val>
                        </p:tav>
                        <p:tav tm="100000">
                          <p:val>
                            <p:fltVal val="0"/>
                          </p:val>
                        </p:tav>
                      </p:tavLst>
                    </p:anim>
                    <p:animEffect transition="in" filter="fade">
                      <p:cBhvr>
                        <p:cTn dur="500"/>
                        <p:tgtEl>
                          <p:spTgt spid="175112"/>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75112"/>
                        </p:tgtEl>
                        <p:attrNameLst>
                          <p:attrName>style.visibility</p:attrName>
                        </p:attrNameLst>
                      </p:cBhvr>
                      <p:to>
                        <p:strVal val="visible"/>
                      </p:to>
                    </p:set>
                    <p:anim calcmode="lin" valueType="num">
                      <p:cBhvr>
                        <p:cTn dur="500" fill="hold"/>
                        <p:tgtEl>
                          <p:spTgt spid="175112"/>
                        </p:tgtEl>
                        <p:attrNameLst>
                          <p:attrName>ppt_w</p:attrName>
                        </p:attrNameLst>
                      </p:cBhvr>
                      <p:tavLst>
                        <p:tav tm="0">
                          <p:val>
                            <p:fltVal val="0"/>
                          </p:val>
                        </p:tav>
                        <p:tav tm="100000">
                          <p:val>
                            <p:strVal val="#ppt_w"/>
                          </p:val>
                        </p:tav>
                      </p:tavLst>
                    </p:anim>
                    <p:anim calcmode="lin" valueType="num">
                      <p:cBhvr>
                        <p:cTn dur="500" fill="hold"/>
                        <p:tgtEl>
                          <p:spTgt spid="175112"/>
                        </p:tgtEl>
                        <p:attrNameLst>
                          <p:attrName>ppt_h</p:attrName>
                        </p:attrNameLst>
                      </p:cBhvr>
                      <p:tavLst>
                        <p:tav tm="0">
                          <p:val>
                            <p:fltVal val="0"/>
                          </p:val>
                        </p:tav>
                        <p:tav tm="100000">
                          <p:val>
                            <p:strVal val="#ppt_h"/>
                          </p:val>
                        </p:tav>
                      </p:tavLst>
                    </p:anim>
                    <p:anim calcmode="lin" valueType="num">
                      <p:cBhvr>
                        <p:cTn dur="500" fill="hold"/>
                        <p:tgtEl>
                          <p:spTgt spid="175112"/>
                        </p:tgtEl>
                        <p:attrNameLst>
                          <p:attrName>style.rotation</p:attrName>
                        </p:attrNameLst>
                      </p:cBhvr>
                      <p:tavLst>
                        <p:tav tm="0">
                          <p:val>
                            <p:fltVal val="360"/>
                          </p:val>
                        </p:tav>
                        <p:tav tm="100000">
                          <p:val>
                            <p:fltVal val="0"/>
                          </p:val>
                        </p:tav>
                      </p:tavLst>
                    </p:anim>
                    <p:animEffect transition="in" filter="fade">
                      <p:cBhvr>
                        <p:cTn dur="500"/>
                        <p:tgtEl>
                          <p:spTgt spid="175112"/>
                        </p:tgtEl>
                      </p:cBhvr>
                    </p:animEffect>
                  </p:childTnLst>
                </p:cTn>
              </p:par>
            </p:tnLst>
          </p:tmpl>
        </p:tmplLst>
      </p:bldP>
      <p:bldP spid="175116" grpId="0"/>
    </p:bld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drept.ro/00057008.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drept.ro/00092239.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2400" y="228600"/>
            <a:ext cx="8839200" cy="4876800"/>
          </a:xfrm>
        </p:spPr>
        <p:txBody>
          <a:bodyPr/>
          <a:lstStyle/>
          <a:p>
            <a:pPr marL="342900" lvl="0" indent="-342900" algn="ctr" eaLnBrk="0" hangingPunct="0">
              <a:spcBef>
                <a:spcPct val="20000"/>
              </a:spcBef>
            </a:pPr>
            <a:r>
              <a:rPr lang="en-US" altLang="ro-RO" sz="2000" b="1" dirty="0" smtClean="0">
                <a:solidFill>
                  <a:srgbClr val="000000"/>
                </a:solidFill>
                <a:latin typeface="Algerian" panose="04020705040A02060702" pitchFamily="82" charset="0"/>
              </a:rPr>
              <a:t/>
            </a:r>
            <a:br>
              <a:rPr lang="en-US" altLang="ro-RO" sz="2000" b="1" dirty="0" smtClean="0">
                <a:solidFill>
                  <a:srgbClr val="000000"/>
                </a:solidFill>
                <a:latin typeface="Algerian" panose="04020705040A02060702" pitchFamily="82" charset="0"/>
              </a:rPr>
            </a:br>
            <a:r>
              <a:rPr lang="en-US" altLang="ro-RO" sz="2000" b="1" dirty="0" smtClean="0">
                <a:solidFill>
                  <a:srgbClr val="000000"/>
                </a:solidFill>
                <a:latin typeface="Algerian" panose="04020705040A02060702" pitchFamily="82" charset="0"/>
              </a:rPr>
              <a:t/>
            </a:r>
            <a:br>
              <a:rPr lang="en-US" altLang="ro-RO" sz="2000" b="1" dirty="0" smtClean="0">
                <a:solidFill>
                  <a:srgbClr val="000000"/>
                </a:solidFill>
                <a:latin typeface="Algerian" panose="04020705040A02060702" pitchFamily="82" charset="0"/>
              </a:rPr>
            </a:br>
            <a:r>
              <a:rPr lang="ro-RO" altLang="ro-RO" sz="2000" b="1" dirty="0" smtClean="0">
                <a:solidFill>
                  <a:srgbClr val="000000"/>
                </a:solidFill>
                <a:latin typeface="Algerian" panose="04020705040A02060702" pitchFamily="82" charset="0"/>
              </a:rPr>
              <a:t/>
            </a:r>
            <a:br>
              <a:rPr lang="ro-RO" altLang="ro-RO" sz="2000" b="1" dirty="0" smtClean="0">
                <a:solidFill>
                  <a:srgbClr val="000000"/>
                </a:solidFill>
                <a:latin typeface="Algerian" panose="04020705040A02060702" pitchFamily="82" charset="0"/>
              </a:rPr>
            </a:br>
            <a:r>
              <a:rPr lang="en-US" altLang="ro-RO" sz="2800" b="1" dirty="0" err="1" smtClean="0">
                <a:solidFill>
                  <a:srgbClr val="FF0000"/>
                </a:solidFill>
                <a:latin typeface="Algerian" panose="04020705040A02060702" pitchFamily="82" charset="0"/>
              </a:rPr>
              <a:t>Calitatea</a:t>
            </a:r>
            <a:r>
              <a:rPr lang="en-US" altLang="ro-RO" sz="2800" b="1" dirty="0" smtClean="0">
                <a:solidFill>
                  <a:srgbClr val="FF0000"/>
                </a:solidFill>
                <a:latin typeface="Algerian" panose="04020705040A02060702" pitchFamily="82" charset="0"/>
              </a:rPr>
              <a:t> </a:t>
            </a:r>
            <a:r>
              <a:rPr lang="en-US" altLang="ro-RO" sz="2800" b="1" dirty="0" err="1">
                <a:solidFill>
                  <a:srgbClr val="FF0000"/>
                </a:solidFill>
                <a:latin typeface="Algerian" panose="04020705040A02060702" pitchFamily="82" charset="0"/>
              </a:rPr>
              <a:t>serviciilor</a:t>
            </a:r>
            <a:r>
              <a:rPr lang="en-US" altLang="ro-RO" sz="2800" b="1" dirty="0">
                <a:solidFill>
                  <a:srgbClr val="FF0000"/>
                </a:solidFill>
                <a:latin typeface="Algerian" panose="04020705040A02060702" pitchFamily="82" charset="0"/>
              </a:rPr>
              <a:t> </a:t>
            </a:r>
            <a:r>
              <a:rPr lang="en-US" altLang="ro-RO" sz="2800" b="1" dirty="0" err="1">
                <a:solidFill>
                  <a:srgbClr val="FF0000"/>
                </a:solidFill>
                <a:latin typeface="Algerian" panose="04020705040A02060702" pitchFamily="82" charset="0"/>
              </a:rPr>
              <a:t>medicale</a:t>
            </a:r>
            <a:r>
              <a:rPr lang="en-US" altLang="ro-RO" sz="2800" b="1" dirty="0">
                <a:solidFill>
                  <a:srgbClr val="FF0000"/>
                </a:solidFill>
                <a:latin typeface="Algerian" panose="04020705040A02060702" pitchFamily="82" charset="0"/>
              </a:rPr>
              <a:t> in camera de </a:t>
            </a:r>
            <a:r>
              <a:rPr lang="en-US" altLang="ro-RO" sz="2800" b="1" dirty="0" err="1" smtClean="0">
                <a:solidFill>
                  <a:srgbClr val="FF0000"/>
                </a:solidFill>
                <a:latin typeface="Algerian" panose="04020705040A02060702" pitchFamily="82" charset="0"/>
              </a:rPr>
              <a:t>garda</a:t>
            </a:r>
            <a:r>
              <a:rPr lang="en-US" altLang="ro-RO" sz="2800" b="1" dirty="0" smtClean="0">
                <a:solidFill>
                  <a:srgbClr val="FF0000"/>
                </a:solidFill>
                <a:latin typeface="Algerian" panose="04020705040A02060702" pitchFamily="82" charset="0"/>
              </a:rPr>
              <a:t>/</a:t>
            </a:r>
            <a:r>
              <a:rPr lang="en-US" altLang="ro-RO" sz="2800" b="1" dirty="0" err="1" smtClean="0">
                <a:solidFill>
                  <a:srgbClr val="FF0000"/>
                </a:solidFill>
                <a:latin typeface="Algerian" panose="04020705040A02060702" pitchFamily="82" charset="0"/>
              </a:rPr>
              <a:t>cpu</a:t>
            </a:r>
            <a:r>
              <a:rPr lang="en-US" altLang="ro-RO" sz="2800" b="1" dirty="0" smtClean="0">
                <a:solidFill>
                  <a:srgbClr val="FF0000"/>
                </a:solidFill>
                <a:latin typeface="Algerian" panose="04020705040A02060702" pitchFamily="82" charset="0"/>
              </a:rPr>
              <a:t>/</a:t>
            </a:r>
            <a:r>
              <a:rPr lang="en-US" altLang="ro-RO" sz="2800" b="1" dirty="0" err="1" smtClean="0">
                <a:solidFill>
                  <a:srgbClr val="FF0000"/>
                </a:solidFill>
                <a:latin typeface="Algerian" panose="04020705040A02060702" pitchFamily="82" charset="0"/>
              </a:rPr>
              <a:t>upu</a:t>
            </a:r>
            <a:r>
              <a:rPr lang="en-US" altLang="ro-RO" sz="2800" b="1" dirty="0" smtClean="0">
                <a:solidFill>
                  <a:srgbClr val="FF0000"/>
                </a:solidFill>
                <a:latin typeface="Algerian" panose="04020705040A02060702" pitchFamily="82" charset="0"/>
              </a:rPr>
              <a:t> </a:t>
            </a:r>
            <a:r>
              <a:rPr lang="en-US" altLang="ro-RO" sz="2800" b="1" dirty="0">
                <a:solidFill>
                  <a:srgbClr val="000000"/>
                </a:solidFill>
                <a:latin typeface="Algerian" panose="04020705040A02060702" pitchFamily="82" charset="0"/>
              </a:rPr>
              <a:t/>
            </a:r>
            <a:br>
              <a:rPr lang="en-US" altLang="ro-RO" sz="2800" b="1" dirty="0">
                <a:solidFill>
                  <a:srgbClr val="000000"/>
                </a:solidFill>
                <a:latin typeface="Algerian" panose="04020705040A02060702" pitchFamily="82" charset="0"/>
              </a:rPr>
            </a:br>
            <a:r>
              <a:rPr lang="ro-RO" altLang="ro-RO" sz="2800" b="1" dirty="0" smtClean="0">
                <a:solidFill>
                  <a:srgbClr val="000000"/>
                </a:solidFill>
                <a:latin typeface="Algerian" panose="04020705040A02060702" pitchFamily="82" charset="0"/>
              </a:rPr>
              <a:t/>
            </a:r>
            <a:br>
              <a:rPr lang="ro-RO" altLang="ro-RO" sz="2800" b="1" dirty="0" smtClean="0">
                <a:solidFill>
                  <a:srgbClr val="000000"/>
                </a:solidFill>
                <a:latin typeface="Algerian" panose="04020705040A02060702" pitchFamily="82" charset="0"/>
              </a:rPr>
            </a:br>
            <a:r>
              <a:rPr lang="en-US" altLang="ro-RO" sz="2000" b="1" dirty="0">
                <a:solidFill>
                  <a:srgbClr val="000000"/>
                </a:solidFill>
                <a:latin typeface="Algerian" panose="04020705040A02060702" pitchFamily="82" charset="0"/>
              </a:rPr>
              <a:t>LIPSA  CORELARII   LEGISLAȚIEI  APLICATE ÎN SISTEMUL SANITAR CU  LEGEA nr. 487 / 2002 a </a:t>
            </a:r>
            <a:r>
              <a:rPr lang="en-US" altLang="ro-RO" sz="2000" b="1" dirty="0" err="1">
                <a:solidFill>
                  <a:srgbClr val="000000"/>
                </a:solidFill>
                <a:latin typeface="Algerian" panose="04020705040A02060702" pitchFamily="82" charset="0"/>
              </a:rPr>
              <a:t>sAnAtATii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mintale</a:t>
            </a:r>
            <a:r>
              <a:rPr lang="en-US" altLang="ro-RO" sz="2000" b="1" dirty="0">
                <a:solidFill>
                  <a:srgbClr val="000000"/>
                </a:solidFill>
                <a:latin typeface="Algerian" panose="04020705040A02060702" pitchFamily="82" charset="0"/>
              </a:rPr>
              <a:t>  Si a </a:t>
            </a:r>
            <a:r>
              <a:rPr lang="en-US" altLang="ro-RO" sz="2000" b="1" dirty="0" err="1">
                <a:solidFill>
                  <a:srgbClr val="000000"/>
                </a:solidFill>
                <a:latin typeface="Algerian" panose="04020705040A02060702" pitchFamily="82" charset="0"/>
              </a:rPr>
              <a:t>protecTTei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persoanelor</a:t>
            </a:r>
            <a:r>
              <a:rPr lang="en-US" altLang="ro-RO" sz="2000" b="1" dirty="0">
                <a:solidFill>
                  <a:srgbClr val="000000"/>
                </a:solidFill>
                <a:latin typeface="Algerian" panose="04020705040A02060702" pitchFamily="82" charset="0"/>
              </a:rPr>
              <a:t> cu </a:t>
            </a:r>
            <a:r>
              <a:rPr lang="en-US" altLang="ro-RO" sz="2000" b="1" dirty="0" err="1">
                <a:solidFill>
                  <a:srgbClr val="000000"/>
                </a:solidFill>
                <a:latin typeface="Algerian" panose="04020705040A02060702" pitchFamily="82" charset="0"/>
              </a:rPr>
              <a:t>tulburari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psihice</a:t>
            </a:r>
            <a:r>
              <a:rPr lang="en-US" altLang="ro-RO" sz="2000" b="1" dirty="0">
                <a:solidFill>
                  <a:srgbClr val="000000"/>
                </a:solidFill>
                <a:latin typeface="Algerian" panose="04020705040A02060702" pitchFamily="82" charset="0"/>
              </a:rPr>
              <a:t> *) – </a:t>
            </a:r>
            <a:r>
              <a:rPr lang="en-US" altLang="ro-RO" sz="2000" b="1" dirty="0" err="1">
                <a:solidFill>
                  <a:srgbClr val="000000"/>
                </a:solidFill>
                <a:latin typeface="Algerian" panose="04020705040A02060702" pitchFamily="82" charset="0"/>
              </a:rPr>
              <a:t>RepublicatA</a:t>
            </a:r>
            <a:r>
              <a:rPr lang="en-US" altLang="ro-RO" sz="2000" b="1" dirty="0">
                <a:solidFill>
                  <a:srgbClr val="000000"/>
                </a:solidFill>
                <a:latin typeface="Algerian" panose="04020705040A02060702" pitchFamily="82" charset="0"/>
              </a:rPr>
              <a:t/>
            </a:r>
            <a:br>
              <a:rPr lang="en-US" altLang="ro-RO" sz="2000" b="1" dirty="0">
                <a:solidFill>
                  <a:srgbClr val="000000"/>
                </a:solidFill>
                <a:latin typeface="Algerian" panose="04020705040A02060702" pitchFamily="82" charset="0"/>
              </a:rPr>
            </a:br>
            <a:r>
              <a:rPr lang="en-US" altLang="ro-RO" sz="2000" b="1" dirty="0">
                <a:solidFill>
                  <a:srgbClr val="000000"/>
                </a:solidFill>
                <a:latin typeface="Algerian" panose="04020705040A02060702" pitchFamily="82" charset="0"/>
              </a:rPr>
              <a:t>SI cu ORDINUL nr. 488 din 15 </a:t>
            </a:r>
            <a:r>
              <a:rPr lang="en-US" altLang="ro-RO" sz="2000" b="1" dirty="0" err="1">
                <a:solidFill>
                  <a:srgbClr val="000000"/>
                </a:solidFill>
                <a:latin typeface="Algerian" panose="04020705040A02060702" pitchFamily="82" charset="0"/>
              </a:rPr>
              <a:t>aprilie</a:t>
            </a:r>
            <a:r>
              <a:rPr lang="en-US" altLang="ro-RO" sz="2000" b="1" dirty="0">
                <a:solidFill>
                  <a:srgbClr val="000000"/>
                </a:solidFill>
                <a:latin typeface="Algerian" panose="04020705040A02060702" pitchFamily="82" charset="0"/>
              </a:rPr>
              <a:t> 2016 </a:t>
            </a:r>
            <a:r>
              <a:rPr lang="en-US" altLang="ro-RO" sz="2000" b="1" dirty="0" err="1">
                <a:solidFill>
                  <a:srgbClr val="000000"/>
                </a:solidFill>
                <a:latin typeface="Algerian" panose="04020705040A02060702" pitchFamily="82" charset="0"/>
              </a:rPr>
              <a:t>pentru</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aprobarea</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Normelor</a:t>
            </a:r>
            <a:r>
              <a:rPr lang="en-US" altLang="ro-RO" sz="2000" b="1" dirty="0">
                <a:solidFill>
                  <a:srgbClr val="000000"/>
                </a:solidFill>
                <a:latin typeface="Algerian" panose="04020705040A02060702" pitchFamily="82" charset="0"/>
              </a:rPr>
              <a:t> de </a:t>
            </a:r>
            <a:r>
              <a:rPr lang="en-US" altLang="ro-RO" sz="2000" b="1" dirty="0" err="1">
                <a:solidFill>
                  <a:srgbClr val="000000"/>
                </a:solidFill>
                <a:latin typeface="Algerian" panose="04020705040A02060702" pitchFamily="82" charset="0"/>
              </a:rPr>
              <a:t>aplicare</a:t>
            </a:r>
            <a:r>
              <a:rPr lang="en-US" altLang="ro-RO" sz="2000" b="1" dirty="0">
                <a:solidFill>
                  <a:srgbClr val="000000"/>
                </a:solidFill>
                <a:latin typeface="Algerian" panose="04020705040A02060702" pitchFamily="82" charset="0"/>
              </a:rPr>
              <a:t> a </a:t>
            </a:r>
            <a:r>
              <a:rPr lang="en-US" altLang="ro-RO" sz="2000" b="1" dirty="0" err="1">
                <a:solidFill>
                  <a:srgbClr val="000000"/>
                </a:solidFill>
                <a:latin typeface="Algerian" panose="04020705040A02060702" pitchFamily="82" charset="0"/>
              </a:rPr>
              <a:t>Legii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sAnAtATii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mintale</a:t>
            </a:r>
            <a:r>
              <a:rPr lang="en-US" altLang="ro-RO" sz="2000" b="1" dirty="0">
                <a:solidFill>
                  <a:srgbClr val="000000"/>
                </a:solidFill>
                <a:latin typeface="Algerian" panose="04020705040A02060702" pitchFamily="82" charset="0"/>
              </a:rPr>
              <a:t> Si a </a:t>
            </a:r>
            <a:r>
              <a:rPr lang="en-US" altLang="ro-RO" sz="2000" b="1" dirty="0" err="1">
                <a:solidFill>
                  <a:srgbClr val="000000"/>
                </a:solidFill>
                <a:latin typeface="Algerian" panose="04020705040A02060702" pitchFamily="82" charset="0"/>
              </a:rPr>
              <a:t>protecTiei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persoanelor</a:t>
            </a:r>
            <a:r>
              <a:rPr lang="en-US" altLang="ro-RO" sz="2000" b="1" dirty="0">
                <a:solidFill>
                  <a:srgbClr val="000000"/>
                </a:solidFill>
                <a:latin typeface="Algerian" panose="04020705040A02060702" pitchFamily="82" charset="0"/>
              </a:rPr>
              <a:t> cu </a:t>
            </a:r>
            <a:r>
              <a:rPr lang="en-US" altLang="ro-RO" sz="2000" b="1" dirty="0" err="1">
                <a:solidFill>
                  <a:srgbClr val="000000"/>
                </a:solidFill>
                <a:latin typeface="Algerian" panose="04020705040A02060702" pitchFamily="82" charset="0"/>
              </a:rPr>
              <a:t>tulburAri</a:t>
            </a:r>
            <a:r>
              <a:rPr lang="en-US" altLang="ro-RO" sz="2000" b="1" dirty="0">
                <a:solidFill>
                  <a:srgbClr val="000000"/>
                </a:solidFill>
                <a:latin typeface="Algerian" panose="04020705040A02060702" pitchFamily="82" charset="0"/>
              </a:rPr>
              <a:t> </a:t>
            </a:r>
            <a:r>
              <a:rPr lang="en-US" altLang="ro-RO" sz="2000" b="1" dirty="0" err="1">
                <a:solidFill>
                  <a:srgbClr val="000000"/>
                </a:solidFill>
                <a:latin typeface="Algerian" panose="04020705040A02060702" pitchFamily="82" charset="0"/>
              </a:rPr>
              <a:t>psihice</a:t>
            </a:r>
            <a:r>
              <a:rPr lang="en-US" altLang="ro-RO" sz="2000" b="1" dirty="0">
                <a:solidFill>
                  <a:srgbClr val="000000"/>
                </a:solidFill>
                <a:latin typeface="Algerian" panose="04020705040A02060702" pitchFamily="82" charset="0"/>
              </a:rPr>
              <a:t> 487/2002 </a:t>
            </a:r>
            <a:br>
              <a:rPr lang="en-US" altLang="ro-RO" sz="2000" b="1" dirty="0">
                <a:solidFill>
                  <a:srgbClr val="000000"/>
                </a:solidFill>
                <a:latin typeface="Algerian" panose="04020705040A02060702" pitchFamily="82" charset="0"/>
              </a:rPr>
            </a:br>
            <a:r>
              <a:rPr lang="en-US" altLang="ro-RO" sz="2800" b="1" dirty="0" smtClean="0">
                <a:solidFill>
                  <a:srgbClr val="FF0000"/>
                </a:solidFill>
                <a:latin typeface="Algerian" panose="04020705040A02060702" pitchFamily="82" charset="0"/>
              </a:rPr>
              <a:t/>
            </a:r>
            <a:br>
              <a:rPr lang="en-US" altLang="ro-RO" sz="2800" b="1" dirty="0" smtClean="0">
                <a:solidFill>
                  <a:srgbClr val="FF0000"/>
                </a:solidFill>
                <a:latin typeface="Algerian" panose="04020705040A02060702" pitchFamily="82" charset="0"/>
              </a:rPr>
            </a:br>
            <a:r>
              <a:rPr lang="en-US" altLang="ro-RO" sz="2800" b="1" dirty="0" err="1" smtClean="0">
                <a:solidFill>
                  <a:srgbClr val="000000"/>
                </a:solidFill>
                <a:latin typeface="Algerian" panose="04020705040A02060702" pitchFamily="82" charset="0"/>
              </a:rPr>
              <a:t>colectarea</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datelor</a:t>
            </a:r>
            <a:r>
              <a:rPr lang="en-US" altLang="ro-RO" sz="2800" b="1" dirty="0" smtClean="0">
                <a:solidFill>
                  <a:srgbClr val="000000"/>
                </a:solidFill>
                <a:latin typeface="Algerian" panose="04020705040A02060702" pitchFamily="82" charset="0"/>
              </a:rPr>
              <a:t> in </a:t>
            </a:r>
            <a:r>
              <a:rPr lang="en-US" altLang="ro-RO" sz="2800" b="1" dirty="0" err="1" smtClean="0">
                <a:solidFill>
                  <a:srgbClr val="000000"/>
                </a:solidFill>
                <a:latin typeface="Algerian" panose="04020705040A02060702" pitchFamily="82" charset="0"/>
              </a:rPr>
              <a:t>sistemul</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informatic</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pentru</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analiz</a:t>
            </a:r>
            <a:r>
              <a:rPr lang="ro-RO" altLang="ro-RO" sz="2800" b="1" dirty="0" smtClean="0">
                <a:solidFill>
                  <a:srgbClr val="000000"/>
                </a:solidFill>
                <a:latin typeface="Algerian" panose="04020705040A02060702" pitchFamily="82" charset="0"/>
              </a:rPr>
              <a:t>Ă</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si</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monitorizar</a:t>
            </a:r>
            <a:r>
              <a:rPr lang="ro-RO" altLang="ro-RO" sz="2800" b="1" dirty="0" smtClean="0">
                <a:solidFill>
                  <a:srgbClr val="000000"/>
                </a:solidFill>
                <a:latin typeface="Algerian" panose="04020705040A02060702" pitchFamily="82" charset="0"/>
              </a:rPr>
              <a:t>E</a:t>
            </a:r>
            <a:r>
              <a:rPr lang="en-US" altLang="ro-RO" sz="2800" b="1" dirty="0" smtClean="0">
                <a:solidFill>
                  <a:srgbClr val="000000"/>
                </a:solidFill>
                <a:latin typeface="Algerian" panose="04020705040A02060702" pitchFamily="82" charset="0"/>
              </a:rPr>
              <a:t>, </a:t>
            </a:r>
            <a:r>
              <a:rPr lang="en-US" altLang="ro-RO" sz="2800" b="1" dirty="0" err="1" smtClean="0">
                <a:solidFill>
                  <a:srgbClr val="000000"/>
                </a:solidFill>
                <a:latin typeface="Algerian" panose="04020705040A02060702" pitchFamily="82" charset="0"/>
              </a:rPr>
              <a:t>Posibil</a:t>
            </a:r>
            <a:r>
              <a:rPr lang="ro-RO" altLang="ro-RO" sz="2800" b="1" dirty="0" smtClean="0">
                <a:solidFill>
                  <a:srgbClr val="000000"/>
                </a:solidFill>
                <a:latin typeface="Algerian" panose="04020705040A02060702" pitchFamily="82" charset="0"/>
              </a:rPr>
              <a:t>Ă</a:t>
            </a:r>
            <a:r>
              <a:rPr lang="en-US" altLang="ro-RO" sz="2800" b="1" dirty="0" smtClean="0">
                <a:solidFill>
                  <a:srgbClr val="000000"/>
                </a:solidFill>
                <a:latin typeface="Algerian" panose="04020705040A02060702" pitchFamily="82" charset="0"/>
              </a:rPr>
              <a:t>?????? – </a:t>
            </a:r>
            <a:r>
              <a:rPr lang="en-US" altLang="ro-RO" sz="2800" b="1" dirty="0" err="1" smtClean="0">
                <a:solidFill>
                  <a:srgbClr val="000000"/>
                </a:solidFill>
                <a:latin typeface="Algerian" panose="04020705040A02060702" pitchFamily="82" charset="0"/>
              </a:rPr>
              <a:t>Raspuns</a:t>
            </a:r>
            <a:r>
              <a:rPr lang="en-US" altLang="ro-RO" sz="2800" b="1" dirty="0" smtClean="0">
                <a:solidFill>
                  <a:srgbClr val="000000"/>
                </a:solidFill>
                <a:latin typeface="Algerian" panose="04020705040A02060702" pitchFamily="82" charset="0"/>
              </a:rPr>
              <a:t>-nu</a:t>
            </a:r>
            <a:endParaRPr lang="ro-RO" sz="2800" dirty="0">
              <a:latin typeface="Algerian" panose="04020705040A02060702" pitchFamily="82" charset="0"/>
            </a:endParaRPr>
          </a:p>
        </p:txBody>
      </p:sp>
      <p:sp>
        <p:nvSpPr>
          <p:cNvPr id="3" name="Dreptunghi 2"/>
          <p:cNvSpPr/>
          <p:nvPr/>
        </p:nvSpPr>
        <p:spPr>
          <a:xfrm>
            <a:off x="2971800" y="5562600"/>
            <a:ext cx="5867400" cy="904863"/>
          </a:xfrm>
          <a:prstGeom prst="rect">
            <a:avLst/>
          </a:prstGeom>
        </p:spPr>
        <p:txBody>
          <a:bodyPr wrap="square">
            <a:spAutoFit/>
          </a:bodyPr>
          <a:lstStyle/>
          <a:p>
            <a:pPr marL="342900" lvl="0" indent="-342900" algn="ctr">
              <a:spcBef>
                <a:spcPct val="20000"/>
              </a:spcBef>
            </a:pPr>
            <a:r>
              <a:rPr lang="en-US" altLang="ro-RO" sz="2400" b="1" kern="0" dirty="0">
                <a:solidFill>
                  <a:srgbClr val="000000"/>
                </a:solidFill>
                <a:latin typeface="Arial"/>
              </a:rPr>
              <a:t>EC. </a:t>
            </a:r>
            <a:r>
              <a:rPr lang="en-US" altLang="ro-RO" sz="2400" b="1" kern="0" dirty="0" smtClean="0">
                <a:solidFill>
                  <a:srgbClr val="000000"/>
                </a:solidFill>
                <a:latin typeface="Arial"/>
              </a:rPr>
              <a:t>Ica </a:t>
            </a:r>
            <a:r>
              <a:rPr lang="en-US" altLang="ro-RO" sz="2400" b="1" kern="0" dirty="0" err="1" smtClean="0">
                <a:solidFill>
                  <a:srgbClr val="000000"/>
                </a:solidFill>
                <a:latin typeface="Arial"/>
              </a:rPr>
              <a:t>Lucica</a:t>
            </a:r>
            <a:r>
              <a:rPr lang="en-US" altLang="ro-RO" sz="2400" b="1" kern="0" dirty="0" smtClean="0">
                <a:solidFill>
                  <a:srgbClr val="000000"/>
                </a:solidFill>
                <a:latin typeface="Arial"/>
              </a:rPr>
              <a:t> V</a:t>
            </a:r>
            <a:r>
              <a:rPr lang="ro-RO" altLang="ro-RO" sz="2400" b="1" kern="0" dirty="0" err="1" smtClean="0">
                <a:solidFill>
                  <a:srgbClr val="000000"/>
                </a:solidFill>
                <a:latin typeface="Arial"/>
              </a:rPr>
              <a:t>ărăreanu</a:t>
            </a:r>
            <a:endParaRPr lang="en-US" altLang="ro-RO" sz="2400" b="1" kern="0" dirty="0" smtClean="0">
              <a:solidFill>
                <a:srgbClr val="000000"/>
              </a:solidFill>
              <a:latin typeface="Arial"/>
            </a:endParaRPr>
          </a:p>
          <a:p>
            <a:pPr marL="342900" lvl="0" indent="-342900" algn="ctr">
              <a:spcBef>
                <a:spcPct val="20000"/>
              </a:spcBef>
            </a:pPr>
            <a:r>
              <a:rPr lang="en-US" altLang="ro-RO" sz="2400" b="1" kern="0" dirty="0" smtClean="0">
                <a:solidFill>
                  <a:srgbClr val="000000"/>
                </a:solidFill>
                <a:latin typeface="Arial"/>
              </a:rPr>
              <a:t>Ec. </a:t>
            </a:r>
            <a:r>
              <a:rPr lang="ro-RO" altLang="ro-RO" sz="2400" b="1" kern="0" dirty="0" smtClean="0">
                <a:solidFill>
                  <a:srgbClr val="000000"/>
                </a:solidFill>
                <a:latin typeface="Arial"/>
              </a:rPr>
              <a:t>Cezar </a:t>
            </a:r>
            <a:r>
              <a:rPr lang="en-US" altLang="ro-RO" sz="2400" b="1" kern="0" dirty="0" smtClean="0">
                <a:solidFill>
                  <a:srgbClr val="000000"/>
                </a:solidFill>
                <a:latin typeface="Arial"/>
              </a:rPr>
              <a:t>V</a:t>
            </a:r>
            <a:r>
              <a:rPr lang="ro-RO" altLang="ro-RO" sz="2400" b="1" kern="0" dirty="0" err="1" smtClean="0">
                <a:solidFill>
                  <a:srgbClr val="000000"/>
                </a:solidFill>
                <a:latin typeface="Arial"/>
              </a:rPr>
              <a:t>ărăreanu</a:t>
            </a:r>
            <a:r>
              <a:rPr lang="ro-RO" altLang="ro-RO" sz="2400" b="1" kern="0" dirty="0" smtClean="0">
                <a:solidFill>
                  <a:srgbClr val="000000"/>
                </a:solidFill>
                <a:latin typeface="Arial"/>
              </a:rPr>
              <a:t> </a:t>
            </a:r>
            <a:endParaRPr lang="ro-RO" altLang="ro-RO" sz="2400" b="1" kern="0" dirty="0">
              <a:solidFill>
                <a:srgbClr val="000000"/>
              </a:solidFill>
              <a:latin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39762"/>
          </a:xfrm>
        </p:spPr>
        <p:txBody>
          <a:bodyPr/>
          <a:lstStyle/>
          <a:p>
            <a:pPr algn="ctr"/>
            <a:r>
              <a:rPr lang="ro-RO" sz="2800" b="1" dirty="0" smtClean="0">
                <a:solidFill>
                  <a:schemeClr val="accent1">
                    <a:lumMod val="75000"/>
                  </a:schemeClr>
                </a:solidFill>
              </a:rPr>
              <a:t>COMPARTIMENT DE PRIMIRE URGENŢĂ</a:t>
            </a:r>
            <a:endParaRPr lang="ro-RO" sz="2800" b="1" dirty="0">
              <a:solidFill>
                <a:schemeClr val="accent1">
                  <a:lumMod val="75000"/>
                </a:schemeClr>
              </a:solidFill>
            </a:endParaRPr>
          </a:p>
        </p:txBody>
      </p:sp>
      <p:sp>
        <p:nvSpPr>
          <p:cNvPr id="3" name="Substituent conținut 2"/>
          <p:cNvSpPr>
            <a:spLocks noGrp="1"/>
          </p:cNvSpPr>
          <p:nvPr>
            <p:ph idx="1"/>
          </p:nvPr>
        </p:nvSpPr>
        <p:spPr>
          <a:xfrm>
            <a:off x="457200" y="838200"/>
            <a:ext cx="8382000" cy="5715000"/>
          </a:xfrm>
        </p:spPr>
        <p:txBody>
          <a:bodyPr/>
          <a:lstStyle/>
          <a:p>
            <a:pPr marL="0" indent="0">
              <a:buNone/>
            </a:pPr>
            <a:r>
              <a:rPr lang="vi-VN" sz="2200" b="1" dirty="0"/>
              <a:t>Compartimentul de primire urgenţe se va organiza în cadrul spitalelor municipale, orăşeneşti, precum şi în cadrul spitalelor clinice sau de specialitate.</a:t>
            </a:r>
          </a:p>
          <a:p>
            <a:pPr marL="0" indent="0">
              <a:buNone/>
            </a:pPr>
            <a:r>
              <a:rPr lang="vi-VN" sz="2200" b="1" dirty="0"/>
              <a:t>Structura minimă va avea următoarele componente funcţionale:</a:t>
            </a:r>
          </a:p>
          <a:p>
            <a:pPr marL="0" indent="0">
              <a:buNone/>
            </a:pPr>
            <a:r>
              <a:rPr lang="vi-VN" sz="2200" b="1" dirty="0"/>
              <a:t>- spaţiu pentru triaj clinic la intrare în CPU;</a:t>
            </a:r>
          </a:p>
          <a:p>
            <a:pPr marL="0" indent="0">
              <a:buNone/>
            </a:pPr>
            <a:r>
              <a:rPr lang="vi-VN" sz="2200" b="1" dirty="0"/>
              <a:t>- spaţiu pentru primirea, stabilizarea şi monitorizarea a cel puţin unui pacient în stare critică;</a:t>
            </a:r>
          </a:p>
          <a:p>
            <a:pPr marL="0" indent="0">
              <a:buNone/>
            </a:pPr>
            <a:r>
              <a:rPr lang="vi-VN" sz="2200" b="1" dirty="0"/>
              <a:t>- spaţiu/spaţii destinate primirii, investigării şi tratamentului pacienţilor;</a:t>
            </a:r>
          </a:p>
          <a:p>
            <a:pPr marL="0" indent="0">
              <a:buNone/>
            </a:pPr>
            <a:r>
              <a:rPr lang="vi-VN" sz="2200" b="1" dirty="0"/>
              <a:t>- anexe social-sanitare.</a:t>
            </a:r>
          </a:p>
          <a:p>
            <a:pPr marL="0" indent="0">
              <a:buNone/>
            </a:pPr>
            <a:r>
              <a:rPr lang="ro-RO" sz="2000" b="1" dirty="0" smtClean="0">
                <a:solidFill>
                  <a:schemeClr val="accent1">
                    <a:lumMod val="75000"/>
                  </a:schemeClr>
                </a:solidFill>
              </a:rPr>
              <a:t>                 definiția CAMEREI DE GARDĂ</a:t>
            </a:r>
          </a:p>
          <a:p>
            <a:pPr marL="0" indent="0">
              <a:buNone/>
            </a:pPr>
            <a:r>
              <a:rPr lang="vi-VN" sz="2000" b="1" dirty="0">
                <a:solidFill>
                  <a:schemeClr val="accent1">
                    <a:lumMod val="75000"/>
                  </a:schemeClr>
                </a:solidFill>
              </a:rPr>
              <a:t>Art. </a:t>
            </a:r>
            <a:r>
              <a:rPr lang="vi-VN" sz="2000" b="1" dirty="0" smtClean="0">
                <a:solidFill>
                  <a:schemeClr val="accent1">
                    <a:lumMod val="75000"/>
                  </a:schemeClr>
                </a:solidFill>
              </a:rPr>
              <a:t>3</a:t>
            </a:r>
            <a:r>
              <a:rPr lang="ro-RO" sz="2000" b="1" dirty="0" smtClean="0">
                <a:solidFill>
                  <a:schemeClr val="accent1">
                    <a:lumMod val="75000"/>
                  </a:schemeClr>
                </a:solidFill>
              </a:rPr>
              <a:t> </a:t>
            </a:r>
            <a:r>
              <a:rPr lang="vi-VN" sz="2000" b="1" dirty="0" smtClean="0">
                <a:solidFill>
                  <a:schemeClr val="accent1">
                    <a:lumMod val="75000"/>
                  </a:schemeClr>
                </a:solidFill>
              </a:rPr>
              <a:t>În </a:t>
            </a:r>
            <a:r>
              <a:rPr lang="vi-VN" sz="2000" b="1" dirty="0">
                <a:solidFill>
                  <a:schemeClr val="accent1">
                    <a:lumMod val="75000"/>
                  </a:schemeClr>
                </a:solidFill>
              </a:rPr>
              <a:t>componenţa unei secţii medicale de spitalizare intră următoarele categorii de spaţii</a:t>
            </a:r>
            <a:r>
              <a:rPr lang="vi-VN" sz="2000" b="1" dirty="0" smtClean="0">
                <a:solidFill>
                  <a:schemeClr val="accent1">
                    <a:lumMod val="75000"/>
                  </a:schemeClr>
                </a:solidFill>
              </a:rPr>
              <a:t>:</a:t>
            </a:r>
            <a:r>
              <a:rPr lang="ro-RO" sz="2000" b="1" dirty="0" smtClean="0">
                <a:solidFill>
                  <a:schemeClr val="accent1">
                    <a:lumMod val="75000"/>
                  </a:schemeClr>
                </a:solidFill>
              </a:rPr>
              <a:t> </a:t>
            </a:r>
            <a:r>
              <a:rPr lang="vi-VN" sz="2000" b="1" dirty="0">
                <a:solidFill>
                  <a:schemeClr val="accent1">
                    <a:lumMod val="75000"/>
                  </a:schemeClr>
                </a:solidFill>
              </a:rPr>
              <a:t>d)cameră de gardă cu grup sanitar şi duş;</a:t>
            </a:r>
            <a:endParaRPr lang="ro-RO" sz="2000" b="1" dirty="0">
              <a:solidFill>
                <a:schemeClr val="accent1">
                  <a:lumMod val="75000"/>
                </a:schemeClr>
              </a:solidFill>
            </a:endParaRPr>
          </a:p>
        </p:txBody>
      </p:sp>
    </p:spTree>
    <p:extLst>
      <p:ext uri="{BB962C8B-B14F-4D97-AF65-F5344CB8AC3E}">
        <p14:creationId xmlns:p14="http://schemas.microsoft.com/office/powerpoint/2010/main" val="1134595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274638"/>
            <a:ext cx="9144000" cy="1143000"/>
          </a:xfrm>
        </p:spPr>
        <p:txBody>
          <a:bodyPr/>
          <a:lstStyle/>
          <a:p>
            <a:pPr algn="ctr"/>
            <a:r>
              <a:rPr lang="ro-RO" sz="3200" dirty="0" smtClean="0">
                <a:effectLst>
                  <a:outerShdw blurRad="38100" dist="38100" dir="2700000" algn="tl">
                    <a:srgbClr val="000000">
                      <a:alpha val="43137"/>
                    </a:srgbClr>
                  </a:outerShdw>
                </a:effectLst>
                <a:latin typeface="Algerian" panose="04020705040A02060702" pitchFamily="82" charset="0"/>
              </a:rPr>
              <a:t>Venituri din </a:t>
            </a:r>
            <a:r>
              <a:rPr lang="ro-RO" sz="3200" dirty="0" err="1" smtClean="0">
                <a:effectLst>
                  <a:outerShdw blurRad="38100" dist="38100" dir="2700000" algn="tl">
                    <a:srgbClr val="000000">
                      <a:alpha val="43137"/>
                    </a:srgbClr>
                  </a:outerShdw>
                </a:effectLst>
                <a:latin typeface="Algerian" panose="04020705040A02060702" pitchFamily="82" charset="0"/>
              </a:rPr>
              <a:t>activitATEA</a:t>
            </a:r>
            <a:r>
              <a:rPr lang="ro-RO" sz="3200" dirty="0" smtClean="0">
                <a:effectLst>
                  <a:outerShdw blurRad="38100" dist="38100" dir="2700000" algn="tl">
                    <a:srgbClr val="000000">
                      <a:alpha val="43137"/>
                    </a:srgbClr>
                  </a:outerShdw>
                </a:effectLst>
                <a:latin typeface="Algerian" panose="04020705040A02060702" pitchFamily="82" charset="0"/>
              </a:rPr>
              <a:t> CAMEREI DE GARDĂ/ </a:t>
            </a:r>
            <a:r>
              <a:rPr lang="ro-RO" sz="3200" dirty="0" err="1" smtClean="0">
                <a:effectLst>
                  <a:outerShdw blurRad="38100" dist="38100" dir="2700000" algn="tl">
                    <a:srgbClr val="000000">
                      <a:alpha val="43137"/>
                    </a:srgbClr>
                  </a:outerShdw>
                </a:effectLst>
                <a:latin typeface="Algerian" panose="04020705040A02060702" pitchFamily="82" charset="0"/>
              </a:rPr>
              <a:t>cpu</a:t>
            </a:r>
            <a:r>
              <a:rPr lang="ro-RO" sz="3200" dirty="0" smtClean="0">
                <a:effectLst>
                  <a:outerShdw blurRad="38100" dist="38100" dir="2700000" algn="tl">
                    <a:srgbClr val="000000">
                      <a:alpha val="43137"/>
                    </a:srgbClr>
                  </a:outerShdw>
                </a:effectLst>
                <a:latin typeface="Algerian" panose="04020705040A02060702" pitchFamily="82" charset="0"/>
              </a:rPr>
              <a:t> / CPU-S </a:t>
            </a:r>
            <a:r>
              <a:rPr lang="ro-RO" sz="3200" dirty="0" smtClean="0">
                <a:solidFill>
                  <a:srgbClr val="FF0000"/>
                </a:solidFill>
                <a:effectLst>
                  <a:outerShdw blurRad="38100" dist="38100" dir="2700000" algn="tl">
                    <a:srgbClr val="000000">
                      <a:alpha val="43137"/>
                    </a:srgbClr>
                  </a:outerShdw>
                </a:effectLst>
                <a:latin typeface="Algerian" panose="04020705040A02060702" pitchFamily="82" charset="0"/>
              </a:rPr>
              <a:t>NEFINANŢATE</a:t>
            </a:r>
            <a:r>
              <a:rPr lang="ro-RO" sz="3200" dirty="0" smtClean="0">
                <a:effectLst>
                  <a:outerShdw blurRad="38100" dist="38100" dir="2700000" algn="tl">
                    <a:srgbClr val="000000">
                      <a:alpha val="43137"/>
                    </a:srgbClr>
                  </a:outerShdw>
                </a:effectLst>
                <a:latin typeface="Algerian" panose="04020705040A02060702" pitchFamily="82" charset="0"/>
              </a:rPr>
              <a:t> DE ms</a:t>
            </a:r>
            <a:endParaRPr lang="ro-RO" sz="3200" dirty="0">
              <a:effectLst>
                <a:outerShdw blurRad="38100" dist="38100" dir="2700000" algn="tl">
                  <a:srgbClr val="000000">
                    <a:alpha val="43137"/>
                  </a:srgbClr>
                </a:outerShdw>
              </a:effectLst>
              <a:latin typeface="Algerian" panose="04020705040A02060702" pitchFamily="82" charset="0"/>
            </a:endParaRPr>
          </a:p>
        </p:txBody>
      </p:sp>
      <p:sp>
        <p:nvSpPr>
          <p:cNvPr id="3" name="Substituent conținut 2"/>
          <p:cNvSpPr>
            <a:spLocks noGrp="1"/>
          </p:cNvSpPr>
          <p:nvPr>
            <p:ph idx="1"/>
          </p:nvPr>
        </p:nvSpPr>
        <p:spPr>
          <a:xfrm>
            <a:off x="457200" y="1447800"/>
            <a:ext cx="8534400" cy="3809999"/>
          </a:xfrm>
        </p:spPr>
        <p:txBody>
          <a:bodyPr/>
          <a:lstStyle/>
          <a:p>
            <a:pPr marL="0" indent="0">
              <a:buClr>
                <a:schemeClr val="tx1"/>
              </a:buClr>
              <a:buNone/>
            </a:pPr>
            <a:r>
              <a:rPr lang="vi-VN" sz="2000" dirty="0"/>
              <a:t>ANEXA </a:t>
            </a:r>
            <a:r>
              <a:rPr lang="vi-VN" sz="2000" dirty="0" smtClean="0"/>
              <a:t>23</a:t>
            </a:r>
            <a:r>
              <a:rPr lang="en-US" sz="2000" dirty="0" smtClean="0"/>
              <a:t> </a:t>
            </a:r>
            <a:r>
              <a:rPr lang="vi-VN" sz="1600" b="1" dirty="0" smtClean="0"/>
              <a:t>CONDIŢIILE </a:t>
            </a:r>
            <a:r>
              <a:rPr lang="vi-VN" sz="1600" b="1" dirty="0"/>
              <a:t>ACORDĂRII SERVICIILOR MEDICALE ÎN UNITĂŢI SANITARE CU PATURI ŞI MODALITĂŢILE DE PLATĂ ALE </a:t>
            </a:r>
            <a:r>
              <a:rPr lang="vi-VN" sz="1600" b="1" dirty="0" smtClean="0"/>
              <a:t>ACESTORA</a:t>
            </a:r>
            <a:endParaRPr lang="en-US" sz="1600" b="1" dirty="0" smtClean="0"/>
          </a:p>
          <a:p>
            <a:pPr marL="0" indent="0">
              <a:buClr>
                <a:schemeClr val="tx1"/>
              </a:buClr>
              <a:buNone/>
            </a:pPr>
            <a:r>
              <a:rPr lang="vi-VN" sz="1800" b="1" dirty="0"/>
              <a:t>(3) Spitalele vor prezenta, în vederea contractării, defalcarea cazurilor de spitalizare estimate pe fiecare secţie şi pe tip de bolnavi</a:t>
            </a:r>
            <a:r>
              <a:rPr lang="vi-VN" sz="1800" b="1" dirty="0">
                <a:solidFill>
                  <a:srgbClr val="FF0000"/>
                </a:solidFill>
              </a:rPr>
              <a:t>: urgenţă, acut, cronic</a:t>
            </a:r>
            <a:r>
              <a:rPr lang="vi-VN" sz="1800" b="1" dirty="0"/>
              <a:t>. În vederea contractării serviciilor spitaliceşti efectuate prin spitalizare de zi spitalele prezintă distinct numărul </a:t>
            </a:r>
            <a:r>
              <a:rPr lang="vi-VN" sz="1800" b="1" dirty="0">
                <a:solidFill>
                  <a:srgbClr val="FF0000"/>
                </a:solidFill>
              </a:rPr>
              <a:t>serviciilor medicale estimate a se efectua în camera de gardă </a:t>
            </a:r>
            <a:r>
              <a:rPr lang="vi-VN" sz="1800" b="1" dirty="0"/>
              <a:t>şi în structurile de urgenţă din cadrul spitalelor pentru care finanţarea nu se face din bugetul Ministerului Sănătăţii/ministerelor şi instituţiilor cu reţea sanitară proprie, </a:t>
            </a:r>
            <a:r>
              <a:rPr lang="vi-VN" sz="1800" b="1" dirty="0">
                <a:solidFill>
                  <a:srgbClr val="FF0000"/>
                </a:solidFill>
              </a:rPr>
              <a:t>pentru cazurile neinternate prin spitalizare continuă,</a:t>
            </a:r>
            <a:r>
              <a:rPr lang="vi-VN" sz="1800" b="1" dirty="0"/>
              <a:t> precum </a:t>
            </a:r>
            <a:r>
              <a:rPr lang="vi-VN" sz="1800" b="1" dirty="0">
                <a:solidFill>
                  <a:srgbClr val="FF0000"/>
                </a:solidFill>
              </a:rPr>
              <a:t>şi numărul serviciilor medicale/cazurilor rezolvate estimate a se efectua prin spitalizare de zi</a:t>
            </a:r>
            <a:r>
              <a:rPr lang="vi-VN" sz="1800" b="1" dirty="0"/>
              <a:t> în structura de spitalizare de zi a spitalului aprobată/avizată, precum și în cadrul centrelor multifuncţionale fără personalitate juridică din structura proprie.</a:t>
            </a:r>
          </a:p>
          <a:p>
            <a:pPr marL="0" indent="0">
              <a:buClr>
                <a:schemeClr val="tx1"/>
              </a:buClr>
              <a:buNone/>
            </a:pPr>
            <a:endParaRPr lang="en-US" sz="1600" b="1" dirty="0" smtClean="0"/>
          </a:p>
          <a:p>
            <a:pPr marL="0" indent="0">
              <a:buClr>
                <a:schemeClr val="tx1"/>
              </a:buClr>
              <a:buNone/>
            </a:pPr>
            <a:endParaRPr lang="vi-VN" sz="1600" b="1" dirty="0"/>
          </a:p>
        </p:txBody>
      </p:sp>
    </p:spTree>
    <p:extLst>
      <p:ext uri="{BB962C8B-B14F-4D97-AF65-F5344CB8AC3E}">
        <p14:creationId xmlns:p14="http://schemas.microsoft.com/office/powerpoint/2010/main" val="3022003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pPr algn="ctr"/>
            <a:r>
              <a:rPr lang="en-US" sz="3200" dirty="0" err="1" smtClean="0">
                <a:solidFill>
                  <a:srgbClr val="FF0000"/>
                </a:solidFill>
              </a:rPr>
              <a:t>Norme</a:t>
            </a:r>
            <a:r>
              <a:rPr lang="en-US" sz="3200" dirty="0" smtClean="0">
                <a:solidFill>
                  <a:srgbClr val="FF0000"/>
                </a:solidFill>
              </a:rPr>
              <a:t> de </a:t>
            </a:r>
            <a:r>
              <a:rPr lang="en-US" sz="3200" dirty="0" err="1" smtClean="0">
                <a:solidFill>
                  <a:srgbClr val="FF0000"/>
                </a:solidFill>
              </a:rPr>
              <a:t>aplicare</a:t>
            </a:r>
            <a:r>
              <a:rPr lang="en-US" sz="3200" dirty="0" smtClean="0">
                <a:solidFill>
                  <a:srgbClr val="FF0000"/>
                </a:solidFill>
              </a:rPr>
              <a:t> a </a:t>
            </a:r>
            <a:r>
              <a:rPr lang="en-US" sz="3200" dirty="0" err="1" smtClean="0">
                <a:solidFill>
                  <a:srgbClr val="FF0000"/>
                </a:solidFill>
              </a:rPr>
              <a:t>contractului</a:t>
            </a:r>
            <a:r>
              <a:rPr lang="en-US" sz="3200" dirty="0" smtClean="0">
                <a:solidFill>
                  <a:srgbClr val="FF0000"/>
                </a:solidFill>
              </a:rPr>
              <a:t> </a:t>
            </a:r>
            <a:r>
              <a:rPr lang="en-US" sz="3200" dirty="0" err="1" smtClean="0">
                <a:solidFill>
                  <a:srgbClr val="FF0000"/>
                </a:solidFill>
              </a:rPr>
              <a:t>cadru</a:t>
            </a:r>
            <a:r>
              <a:rPr lang="en-US" sz="3200" dirty="0" smtClean="0">
                <a:solidFill>
                  <a:srgbClr val="FF0000"/>
                </a:solidFill>
              </a:rPr>
              <a:t> 2017</a:t>
            </a:r>
            <a:endParaRPr lang="ro-RO" sz="3200" dirty="0">
              <a:solidFill>
                <a:srgbClr val="FF0000"/>
              </a:solidFill>
            </a:endParaRPr>
          </a:p>
        </p:txBody>
      </p:sp>
      <p:sp>
        <p:nvSpPr>
          <p:cNvPr id="3" name="Substituent conținut 2"/>
          <p:cNvSpPr>
            <a:spLocks noGrp="1"/>
          </p:cNvSpPr>
          <p:nvPr>
            <p:ph idx="1"/>
          </p:nvPr>
        </p:nvSpPr>
        <p:spPr>
          <a:xfrm>
            <a:off x="457200" y="1600200"/>
            <a:ext cx="8229600" cy="4800600"/>
          </a:xfrm>
        </p:spPr>
        <p:txBody>
          <a:bodyPr/>
          <a:lstStyle/>
          <a:p>
            <a:pPr marL="0" indent="0">
              <a:buNone/>
            </a:pPr>
            <a:r>
              <a:rPr lang="vi-VN" sz="2400" dirty="0"/>
              <a:t>B.3.2 </a:t>
            </a:r>
            <a:r>
              <a:rPr lang="vi-VN" sz="2400" dirty="0">
                <a:solidFill>
                  <a:srgbClr val="FF0000"/>
                </a:solidFill>
              </a:rPr>
              <a:t>Lista serviciilor medicale în regim de spitalizare de zi </a:t>
            </a:r>
            <a:r>
              <a:rPr lang="vi-VN" sz="2400" dirty="0"/>
              <a:t>decontate asiguraţilor prin </a:t>
            </a:r>
            <a:r>
              <a:rPr lang="vi-VN" sz="2400" dirty="0">
                <a:solidFill>
                  <a:srgbClr val="FF0000"/>
                </a:solidFill>
              </a:rPr>
              <a:t>tarif pe serviciu medical </a:t>
            </a:r>
            <a:r>
              <a:rPr lang="vi-VN" sz="2400" dirty="0"/>
              <a:t>şi pentru care în vederea decontării se închide fişa de spitalizare de zi (FSZ) după terminarea vizitei/vizitelor necesare finalizării serviciului medical</a:t>
            </a:r>
            <a:r>
              <a:rPr lang="vi-VN" sz="2400" dirty="0" smtClean="0"/>
              <a:t>.</a:t>
            </a:r>
            <a:r>
              <a:rPr lang="en-US" sz="2400" dirty="0" smtClean="0"/>
              <a:t> </a:t>
            </a:r>
          </a:p>
          <a:p>
            <a:pPr marL="0" indent="0">
              <a:buNone/>
            </a:pPr>
            <a:r>
              <a:rPr lang="vi-VN" sz="2400" dirty="0" smtClean="0"/>
              <a:t>10. Criteriile pe baza căruia se efectuează internarea pacienţilor în regim de spitalizare de zi sunt:</a:t>
            </a:r>
            <a:endParaRPr lang="en-US" sz="2400" dirty="0" smtClean="0"/>
          </a:p>
          <a:p>
            <a:pPr marL="0" indent="0">
              <a:buNone/>
            </a:pPr>
            <a:r>
              <a:rPr lang="vi-VN" sz="2400" dirty="0" smtClean="0"/>
              <a:t>a) situaţia de urgenţă medico-chirurgicală pentru:</a:t>
            </a:r>
          </a:p>
          <a:p>
            <a:pPr marL="0" indent="0">
              <a:buNone/>
            </a:pPr>
            <a:r>
              <a:rPr lang="vi-VN" sz="2400" dirty="0" smtClean="0"/>
              <a:t>a1) serviciile medicale prevăzute la capitolul I litera B punctul B.3.2 poziţiile 37 şi 38 efectuate în camera de gardă, CPU/UPU care nu sunt finanţate de Ministerul Sănătăţii/ministerele şi instituţiile cu reţea sanitară proprie</a:t>
            </a:r>
            <a:r>
              <a:rPr lang="en-US" sz="2400" dirty="0" smtClean="0"/>
              <a:t>.</a:t>
            </a:r>
            <a:endParaRPr lang="vi-VN" sz="2400" dirty="0"/>
          </a:p>
        </p:txBody>
      </p:sp>
    </p:spTree>
    <p:extLst>
      <p:ext uri="{BB962C8B-B14F-4D97-AF65-F5344CB8AC3E}">
        <p14:creationId xmlns:p14="http://schemas.microsoft.com/office/powerpoint/2010/main" val="53040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487362"/>
          </a:xfrm>
        </p:spPr>
        <p:txBody>
          <a:bodyPr/>
          <a:lstStyle/>
          <a:p>
            <a:pPr algn="ctr"/>
            <a:r>
              <a:rPr lang="en-US" sz="3200" dirty="0" err="1" smtClean="0">
                <a:solidFill>
                  <a:srgbClr val="FF0000"/>
                </a:solidFill>
              </a:rPr>
              <a:t>Norme</a:t>
            </a:r>
            <a:r>
              <a:rPr lang="en-US" sz="3200" dirty="0" smtClean="0">
                <a:solidFill>
                  <a:srgbClr val="FF0000"/>
                </a:solidFill>
              </a:rPr>
              <a:t> de </a:t>
            </a:r>
            <a:r>
              <a:rPr lang="en-US" sz="3200" dirty="0" err="1" smtClean="0">
                <a:solidFill>
                  <a:srgbClr val="FF0000"/>
                </a:solidFill>
              </a:rPr>
              <a:t>aplicare</a:t>
            </a:r>
            <a:r>
              <a:rPr lang="en-US" sz="3200" dirty="0" smtClean="0">
                <a:solidFill>
                  <a:srgbClr val="FF0000"/>
                </a:solidFill>
              </a:rPr>
              <a:t> a </a:t>
            </a:r>
            <a:r>
              <a:rPr lang="en-US" sz="3200" dirty="0" err="1" smtClean="0">
                <a:solidFill>
                  <a:srgbClr val="FF0000"/>
                </a:solidFill>
              </a:rPr>
              <a:t>contractului</a:t>
            </a:r>
            <a:r>
              <a:rPr lang="en-US" sz="3200" dirty="0" smtClean="0">
                <a:solidFill>
                  <a:srgbClr val="FF0000"/>
                </a:solidFill>
              </a:rPr>
              <a:t> </a:t>
            </a:r>
            <a:r>
              <a:rPr lang="en-US" sz="3200" dirty="0" err="1" smtClean="0">
                <a:solidFill>
                  <a:srgbClr val="FF0000"/>
                </a:solidFill>
              </a:rPr>
              <a:t>cadru</a:t>
            </a:r>
            <a:r>
              <a:rPr lang="en-US" sz="3200" dirty="0" smtClean="0">
                <a:solidFill>
                  <a:srgbClr val="FF0000"/>
                </a:solidFill>
              </a:rPr>
              <a:t> 2017</a:t>
            </a:r>
            <a:endParaRPr lang="ro-RO" sz="3200" dirty="0">
              <a:solidFill>
                <a:srgbClr val="FF0000"/>
              </a:solidFill>
            </a:endParaRPr>
          </a:p>
        </p:txBody>
      </p:sp>
      <p:sp>
        <p:nvSpPr>
          <p:cNvPr id="3" name="Substituent conținut 2"/>
          <p:cNvSpPr>
            <a:spLocks noGrp="1"/>
          </p:cNvSpPr>
          <p:nvPr>
            <p:ph idx="1"/>
          </p:nvPr>
        </p:nvSpPr>
        <p:spPr>
          <a:xfrm>
            <a:off x="457200" y="838200"/>
            <a:ext cx="8229600" cy="6019800"/>
          </a:xfrm>
        </p:spPr>
        <p:txBody>
          <a:bodyPr/>
          <a:lstStyle/>
          <a:p>
            <a:pPr marL="0" indent="0">
              <a:buNone/>
            </a:pPr>
            <a:r>
              <a:rPr lang="vi-VN" sz="2400" dirty="0">
                <a:solidFill>
                  <a:srgbClr val="FF0000"/>
                </a:solidFill>
              </a:rPr>
              <a:t>A. </a:t>
            </a:r>
            <a:r>
              <a:rPr lang="vi-VN" sz="2000" dirty="0"/>
              <a:t>Pentru contractarea serviciilor medicale pentru cazurile pacienţilor acuţi specialitatea psihiatrie în 2013/2014 se folosește formula:</a:t>
            </a:r>
          </a:p>
          <a:p>
            <a:pPr marL="0" indent="0">
              <a:buNone/>
            </a:pPr>
            <a:r>
              <a:rPr lang="vi-VN" sz="2000" dirty="0"/>
              <a:t>SC = P x (Nr_pat x IU_pat / DMS_nat) x ICM x TCP</a:t>
            </a:r>
          </a:p>
          <a:p>
            <a:pPr marL="0" indent="0">
              <a:buNone/>
            </a:pPr>
            <a:r>
              <a:rPr lang="vi-VN" sz="2000" dirty="0"/>
              <a:t>DMS naţional 2014 – </a:t>
            </a:r>
            <a:r>
              <a:rPr lang="vi-VN" sz="2000" dirty="0" smtClean="0"/>
              <a:t>6,65</a:t>
            </a:r>
            <a:endParaRPr lang="ro-RO" sz="2000" dirty="0" smtClean="0"/>
          </a:p>
          <a:p>
            <a:pPr marL="0" indent="0">
              <a:buNone/>
            </a:pPr>
            <a:r>
              <a:rPr lang="vi-VN" sz="2000" dirty="0" smtClean="0">
                <a:solidFill>
                  <a:srgbClr val="FF0000"/>
                </a:solidFill>
              </a:rPr>
              <a:t>B</a:t>
            </a:r>
            <a:r>
              <a:rPr lang="vi-VN" sz="2000" dirty="0">
                <a:solidFill>
                  <a:srgbClr val="FF0000"/>
                </a:solidFill>
              </a:rPr>
              <a:t>. </a:t>
            </a:r>
            <a:r>
              <a:rPr lang="vi-VN" sz="2000" dirty="0"/>
              <a:t>Pentru contractarea serviciilor medicale pentru cazurile pacienţilor acuţi în specialitatea psihiatrie in anii 2015/2016 se folosește formula:</a:t>
            </a:r>
          </a:p>
          <a:p>
            <a:pPr marL="0" indent="0">
              <a:buNone/>
            </a:pPr>
            <a:r>
              <a:rPr lang="vi-VN" sz="2000" dirty="0"/>
              <a:t>SC = Px (Nr_pat x IU_pat/ DMS_spital) x ICM x TCP</a:t>
            </a:r>
          </a:p>
          <a:p>
            <a:pPr marL="0" indent="0">
              <a:buNone/>
            </a:pPr>
            <a:r>
              <a:rPr lang="vi-VN" sz="2000" dirty="0"/>
              <a:t>DMS institut  2015 /2016 – 12,6/12,8</a:t>
            </a:r>
          </a:p>
          <a:p>
            <a:pPr marL="0" indent="0">
              <a:buNone/>
            </a:pPr>
            <a:r>
              <a:rPr lang="vi-VN" sz="2000" dirty="0"/>
              <a:t> 	 A REZULTAT APROAPE O INJUMATATIRE A NUMARULUI DE CAZURI POSIBIL DE CONTRACTAT</a:t>
            </a:r>
            <a:r>
              <a:rPr lang="vi-VN" sz="2000" dirty="0" smtClean="0"/>
              <a:t>.</a:t>
            </a:r>
            <a:r>
              <a:rPr lang="ro-RO" sz="2000" dirty="0" smtClean="0"/>
              <a:t>- rezulta o </a:t>
            </a:r>
            <a:r>
              <a:rPr lang="ro-RO" sz="2000" dirty="0" err="1" smtClean="0"/>
              <a:t>depasire</a:t>
            </a:r>
            <a:r>
              <a:rPr lang="ro-RO" sz="2000" dirty="0" smtClean="0"/>
              <a:t> a </a:t>
            </a:r>
            <a:r>
              <a:rPr lang="ro-RO" sz="2000" dirty="0" err="1" smtClean="0"/>
              <a:t>numarului</a:t>
            </a:r>
            <a:r>
              <a:rPr lang="ro-RO" sz="2000" dirty="0" smtClean="0"/>
              <a:t> de cazuri contractate</a:t>
            </a:r>
            <a:r>
              <a:rPr lang="ro-RO" sz="2000" dirty="0" smtClean="0">
                <a:solidFill>
                  <a:srgbClr val="FF0000"/>
                </a:solidFill>
              </a:rPr>
              <a:t>. </a:t>
            </a:r>
            <a:r>
              <a:rPr lang="ro-RO" sz="2000" u="sng" dirty="0" smtClean="0">
                <a:solidFill>
                  <a:srgbClr val="FF0000"/>
                </a:solidFill>
              </a:rPr>
              <a:t>Eliminarea P-ului din formula pentru spitalele de psihiatrie duce la un contract – conform adresabilității.</a:t>
            </a:r>
          </a:p>
          <a:p>
            <a:pPr marL="0" indent="0">
              <a:buNone/>
            </a:pPr>
            <a:r>
              <a:rPr lang="en-US" sz="2000" b="1" dirty="0" err="1" smtClean="0">
                <a:latin typeface="Times New Roman"/>
                <a:ea typeface="Times New Roman"/>
              </a:rPr>
              <a:t>Analiz</a:t>
            </a:r>
            <a:r>
              <a:rPr lang="ro-RO" sz="2000" b="1" dirty="0" smtClean="0">
                <a:latin typeface="Times New Roman"/>
                <a:ea typeface="Times New Roman"/>
              </a:rPr>
              <a:t>ă</a:t>
            </a:r>
            <a:r>
              <a:rPr lang="en-US" sz="2000" b="1" dirty="0" smtClean="0">
                <a:latin typeface="Times New Roman"/>
                <a:ea typeface="Times New Roman"/>
              </a:rPr>
              <a:t>: </a:t>
            </a:r>
            <a:r>
              <a:rPr lang="en-US" sz="2000" b="1" dirty="0" err="1" smtClean="0">
                <a:latin typeface="Times New Roman"/>
                <a:ea typeface="Times New Roman"/>
              </a:rPr>
              <a:t>Având</a:t>
            </a:r>
            <a:r>
              <a:rPr lang="en-US" sz="2000" b="1" dirty="0" smtClean="0">
                <a:latin typeface="Times New Roman"/>
                <a:ea typeface="Times New Roman"/>
              </a:rPr>
              <a:t> </a:t>
            </a:r>
            <a:r>
              <a:rPr lang="en-US" sz="2000" b="1" dirty="0" err="1">
                <a:latin typeface="Times New Roman"/>
                <a:ea typeface="Times New Roman"/>
              </a:rPr>
              <a:t>în</a:t>
            </a:r>
            <a:r>
              <a:rPr lang="en-US" sz="2000" b="1" dirty="0">
                <a:latin typeface="Times New Roman"/>
                <a:ea typeface="Times New Roman"/>
              </a:rPr>
              <a:t> </a:t>
            </a:r>
            <a:r>
              <a:rPr lang="en-US" sz="2000" b="1" dirty="0" err="1">
                <a:latin typeface="Times New Roman"/>
                <a:ea typeface="Times New Roman"/>
              </a:rPr>
              <a:t>vedere</a:t>
            </a:r>
            <a:r>
              <a:rPr lang="en-US" sz="2000" b="1" dirty="0">
                <a:latin typeface="Times New Roman"/>
                <a:ea typeface="Times New Roman"/>
              </a:rPr>
              <a:t> DMS = 12,62</a:t>
            </a:r>
            <a:r>
              <a:rPr lang="ro-RO" sz="2000" b="1" dirty="0">
                <a:latin typeface="Times New Roman"/>
                <a:ea typeface="Times New Roman"/>
              </a:rPr>
              <a:t> </a:t>
            </a:r>
            <a:r>
              <a:rPr lang="en-US" sz="2000" b="1" dirty="0" err="1">
                <a:latin typeface="Times New Roman"/>
                <a:ea typeface="Times New Roman"/>
              </a:rPr>
              <a:t>zile</a:t>
            </a:r>
            <a:r>
              <a:rPr lang="en-US" sz="2000" b="1" dirty="0">
                <a:latin typeface="Times New Roman"/>
                <a:ea typeface="Times New Roman"/>
              </a:rPr>
              <a:t> – </a:t>
            </a:r>
            <a:r>
              <a:rPr lang="ro-RO" sz="2000" b="1" dirty="0">
                <a:latin typeface="Times New Roman"/>
                <a:ea typeface="Times New Roman"/>
              </a:rPr>
              <a:t>pentru institut</a:t>
            </a:r>
            <a:r>
              <a:rPr lang="en-US" sz="2000" b="1" dirty="0">
                <a:latin typeface="Times New Roman"/>
                <a:ea typeface="Times New Roman"/>
              </a:rPr>
              <a:t>, </a:t>
            </a:r>
            <a:r>
              <a:rPr lang="en-US" sz="2000" b="1" dirty="0" err="1">
                <a:latin typeface="Times New Roman"/>
                <a:ea typeface="Times New Roman"/>
              </a:rPr>
              <a:t>num</a:t>
            </a:r>
            <a:r>
              <a:rPr lang="ro-RO" sz="2000" b="1" dirty="0">
                <a:latin typeface="Times New Roman"/>
                <a:ea typeface="Times New Roman"/>
              </a:rPr>
              <a:t>ă</a:t>
            </a:r>
            <a:r>
              <a:rPr lang="en-US" sz="2000" b="1" dirty="0" err="1">
                <a:latin typeface="Times New Roman"/>
                <a:ea typeface="Times New Roman"/>
              </a:rPr>
              <a:t>rul</a:t>
            </a:r>
            <a:r>
              <a:rPr lang="en-US" sz="2000" b="1" dirty="0">
                <a:latin typeface="Times New Roman"/>
                <a:ea typeface="Times New Roman"/>
              </a:rPr>
              <a:t> de </a:t>
            </a:r>
            <a:r>
              <a:rPr lang="en-US" sz="2000" b="1" dirty="0" err="1">
                <a:latin typeface="Times New Roman"/>
                <a:ea typeface="Times New Roman"/>
              </a:rPr>
              <a:t>paturi</a:t>
            </a:r>
            <a:r>
              <a:rPr lang="en-US" sz="2000" b="1" dirty="0">
                <a:latin typeface="Times New Roman"/>
                <a:ea typeface="Times New Roman"/>
              </a:rPr>
              <a:t> </a:t>
            </a:r>
            <a:r>
              <a:rPr lang="en-US" sz="2000" b="1" dirty="0" err="1">
                <a:latin typeface="Times New Roman"/>
                <a:ea typeface="Times New Roman"/>
              </a:rPr>
              <a:t>pentru</a:t>
            </a:r>
            <a:r>
              <a:rPr lang="en-US" sz="2000" b="1" dirty="0">
                <a:latin typeface="Times New Roman"/>
                <a:ea typeface="Times New Roman"/>
              </a:rPr>
              <a:t> </a:t>
            </a:r>
            <a:r>
              <a:rPr lang="en-US" sz="2000" b="1" dirty="0" err="1">
                <a:latin typeface="Times New Roman"/>
                <a:ea typeface="Times New Roman"/>
              </a:rPr>
              <a:t>acuţi</a:t>
            </a:r>
            <a:r>
              <a:rPr lang="en-US" sz="2000" b="1" dirty="0">
                <a:latin typeface="Times New Roman"/>
                <a:ea typeface="Times New Roman"/>
              </a:rPr>
              <a:t> 487, </a:t>
            </a:r>
            <a:r>
              <a:rPr lang="en-US" sz="2000" b="1" dirty="0" err="1">
                <a:latin typeface="Times New Roman"/>
                <a:ea typeface="Times New Roman"/>
              </a:rPr>
              <a:t>număr</a:t>
            </a:r>
            <a:r>
              <a:rPr lang="en-US" sz="2000" b="1" dirty="0">
                <a:latin typeface="Times New Roman"/>
                <a:ea typeface="Times New Roman"/>
              </a:rPr>
              <a:t> de ca</a:t>
            </a:r>
            <a:r>
              <a:rPr lang="ro-RO" sz="2000" b="1" dirty="0">
                <a:latin typeface="Times New Roman"/>
                <a:ea typeface="Times New Roman"/>
              </a:rPr>
              <a:t>z</a:t>
            </a:r>
            <a:r>
              <a:rPr lang="en-US" sz="2000" b="1" dirty="0" err="1">
                <a:latin typeface="Times New Roman"/>
                <a:ea typeface="Times New Roman"/>
              </a:rPr>
              <a:t>uri</a:t>
            </a:r>
            <a:r>
              <a:rPr lang="en-US" sz="2000" b="1" dirty="0">
                <a:latin typeface="Times New Roman"/>
                <a:ea typeface="Times New Roman"/>
              </a:rPr>
              <a:t> calculate </a:t>
            </a:r>
            <a:r>
              <a:rPr lang="en-US" sz="2000" b="1" dirty="0" err="1">
                <a:latin typeface="Times New Roman"/>
                <a:ea typeface="Times New Roman"/>
              </a:rPr>
              <a:t>pentru</a:t>
            </a:r>
            <a:r>
              <a:rPr lang="en-US" sz="2000" b="1" dirty="0">
                <a:latin typeface="Times New Roman"/>
                <a:ea typeface="Times New Roman"/>
              </a:rPr>
              <a:t> o </a:t>
            </a:r>
            <a:r>
              <a:rPr lang="en-US" sz="2000" b="1" dirty="0" err="1">
                <a:latin typeface="Times New Roman"/>
                <a:ea typeface="Times New Roman"/>
              </a:rPr>
              <a:t>lună</a:t>
            </a:r>
            <a:r>
              <a:rPr lang="en-US" sz="2000" b="1" dirty="0">
                <a:latin typeface="Times New Roman"/>
                <a:ea typeface="Times New Roman"/>
              </a:rPr>
              <a:t> 746, </a:t>
            </a:r>
            <a:r>
              <a:rPr lang="en-US" sz="2000" b="1" dirty="0" err="1">
                <a:latin typeface="Times New Roman"/>
                <a:ea typeface="Times New Roman"/>
              </a:rPr>
              <a:t>rezultă</a:t>
            </a:r>
            <a:r>
              <a:rPr lang="en-US" sz="2000" b="1" dirty="0">
                <a:latin typeface="Times New Roman"/>
                <a:ea typeface="Times New Roman"/>
              </a:rPr>
              <a:t> </a:t>
            </a:r>
            <a:r>
              <a:rPr lang="en-US" sz="2000" b="1" dirty="0" err="1">
                <a:latin typeface="Times New Roman"/>
                <a:ea typeface="Times New Roman"/>
              </a:rPr>
              <a:t>indicele</a:t>
            </a:r>
            <a:r>
              <a:rPr lang="en-US" sz="2000" b="1" dirty="0">
                <a:latin typeface="Times New Roman"/>
                <a:ea typeface="Times New Roman"/>
              </a:rPr>
              <a:t> de </a:t>
            </a:r>
            <a:r>
              <a:rPr lang="en-US" sz="2000" b="1" dirty="0" err="1">
                <a:latin typeface="Times New Roman"/>
                <a:ea typeface="Times New Roman"/>
              </a:rPr>
              <a:t>utilizare</a:t>
            </a:r>
            <a:r>
              <a:rPr lang="en-US" sz="2000" b="1" dirty="0">
                <a:latin typeface="Times New Roman"/>
                <a:ea typeface="Times New Roman"/>
              </a:rPr>
              <a:t> a </a:t>
            </a:r>
            <a:r>
              <a:rPr lang="en-US" sz="2000" b="1" dirty="0" err="1">
                <a:latin typeface="Times New Roman"/>
                <a:ea typeface="Times New Roman"/>
              </a:rPr>
              <a:t>paturilor</a:t>
            </a:r>
            <a:r>
              <a:rPr lang="en-US" sz="2000" b="1" dirty="0">
                <a:latin typeface="Times New Roman"/>
                <a:ea typeface="Times New Roman"/>
              </a:rPr>
              <a:t> de 232 </a:t>
            </a:r>
            <a:r>
              <a:rPr lang="en-US" sz="2000" b="1" dirty="0" err="1">
                <a:latin typeface="Times New Roman"/>
                <a:ea typeface="Times New Roman"/>
              </a:rPr>
              <a:t>zile</a:t>
            </a:r>
            <a:r>
              <a:rPr lang="en-US" sz="2000" b="1" dirty="0">
                <a:latin typeface="Times New Roman"/>
                <a:ea typeface="Times New Roman"/>
              </a:rPr>
              <a:t> </a:t>
            </a:r>
            <a:r>
              <a:rPr lang="en-US" sz="2000" b="1" dirty="0" err="1">
                <a:latin typeface="Times New Roman"/>
                <a:ea typeface="Times New Roman"/>
              </a:rPr>
              <a:t>pe</a:t>
            </a:r>
            <a:r>
              <a:rPr lang="en-US" sz="2000" b="1" dirty="0">
                <a:latin typeface="Times New Roman"/>
                <a:ea typeface="Times New Roman"/>
              </a:rPr>
              <a:t> an, </a:t>
            </a:r>
            <a:r>
              <a:rPr lang="en-US" sz="2000" b="1" dirty="0" err="1">
                <a:latin typeface="Times New Roman"/>
                <a:ea typeface="Times New Roman"/>
              </a:rPr>
              <a:t>mai</a:t>
            </a:r>
            <a:r>
              <a:rPr lang="en-US" sz="2000" b="1" dirty="0">
                <a:latin typeface="Times New Roman"/>
                <a:ea typeface="Times New Roman"/>
              </a:rPr>
              <a:t> mic </a:t>
            </a:r>
            <a:r>
              <a:rPr lang="en-US" sz="2000" b="1" dirty="0" err="1">
                <a:latin typeface="Times New Roman"/>
                <a:ea typeface="Times New Roman"/>
              </a:rPr>
              <a:t>decât</a:t>
            </a:r>
            <a:r>
              <a:rPr lang="en-US" sz="2000" b="1" dirty="0">
                <a:latin typeface="Times New Roman"/>
                <a:ea typeface="Times New Roman"/>
              </a:rPr>
              <a:t> </a:t>
            </a:r>
            <a:r>
              <a:rPr lang="en-US" sz="2000" b="1" dirty="0" err="1">
                <a:latin typeface="Times New Roman"/>
                <a:ea typeface="Times New Roman"/>
              </a:rPr>
              <a:t>cel</a:t>
            </a:r>
            <a:r>
              <a:rPr lang="en-US" sz="2000" b="1" dirty="0">
                <a:latin typeface="Times New Roman"/>
                <a:ea typeface="Times New Roman"/>
              </a:rPr>
              <a:t> </a:t>
            </a:r>
            <a:r>
              <a:rPr lang="en-US" sz="2000" b="1" dirty="0" err="1">
                <a:latin typeface="Times New Roman"/>
                <a:ea typeface="Times New Roman"/>
              </a:rPr>
              <a:t>propus</a:t>
            </a:r>
            <a:r>
              <a:rPr lang="en-US" sz="2000" b="1" dirty="0">
                <a:latin typeface="Times New Roman"/>
                <a:ea typeface="Times New Roman"/>
              </a:rPr>
              <a:t> </a:t>
            </a:r>
            <a:r>
              <a:rPr lang="en-US" sz="2000" b="1" dirty="0" err="1">
                <a:latin typeface="Times New Roman"/>
                <a:ea typeface="Times New Roman"/>
              </a:rPr>
              <a:t>în</a:t>
            </a:r>
            <a:r>
              <a:rPr lang="en-US" sz="2000" b="1" dirty="0">
                <a:latin typeface="Times New Roman"/>
                <a:ea typeface="Times New Roman"/>
              </a:rPr>
              <a:t> </a:t>
            </a:r>
            <a:r>
              <a:rPr lang="en-US" sz="2000" b="1" dirty="0" err="1">
                <a:latin typeface="Times New Roman"/>
                <a:ea typeface="Times New Roman"/>
              </a:rPr>
              <a:t>CoCa</a:t>
            </a:r>
            <a:r>
              <a:rPr lang="en-US" sz="2000" b="1" dirty="0">
                <a:latin typeface="Times New Roman"/>
                <a:ea typeface="Times New Roman"/>
              </a:rPr>
              <a:t> </a:t>
            </a:r>
            <a:r>
              <a:rPr lang="en-US" sz="2000" b="1" dirty="0" err="1">
                <a:latin typeface="Times New Roman"/>
                <a:ea typeface="Times New Roman"/>
              </a:rPr>
              <a:t>pentru</a:t>
            </a:r>
            <a:r>
              <a:rPr lang="en-US" sz="2000" b="1" dirty="0">
                <a:latin typeface="Times New Roman"/>
                <a:ea typeface="Times New Roman"/>
              </a:rPr>
              <a:t> </a:t>
            </a:r>
            <a:r>
              <a:rPr lang="en-US" sz="2000" b="1" dirty="0" err="1">
                <a:latin typeface="Times New Roman"/>
                <a:ea typeface="Times New Roman"/>
              </a:rPr>
              <a:t>anul</a:t>
            </a:r>
            <a:r>
              <a:rPr lang="en-US" sz="2000" b="1" dirty="0">
                <a:latin typeface="Times New Roman"/>
                <a:ea typeface="Times New Roman"/>
              </a:rPr>
              <a:t> 2015, de  290. Cu </a:t>
            </a:r>
            <a:r>
              <a:rPr lang="en-US" sz="2000" b="1" dirty="0" err="1">
                <a:latin typeface="Times New Roman"/>
                <a:ea typeface="Times New Roman"/>
              </a:rPr>
              <a:t>alte</a:t>
            </a:r>
            <a:r>
              <a:rPr lang="en-US" sz="2000" b="1" dirty="0">
                <a:latin typeface="Times New Roman"/>
                <a:ea typeface="Times New Roman"/>
              </a:rPr>
              <a:t> </a:t>
            </a:r>
            <a:r>
              <a:rPr lang="en-US" sz="2000" b="1" dirty="0" err="1">
                <a:latin typeface="Times New Roman"/>
                <a:ea typeface="Times New Roman"/>
              </a:rPr>
              <a:t>cuvinte</a:t>
            </a:r>
            <a:r>
              <a:rPr lang="en-US" sz="2000" b="1" dirty="0">
                <a:latin typeface="Times New Roman"/>
                <a:ea typeface="Times New Roman"/>
              </a:rPr>
              <a:t>  </a:t>
            </a:r>
            <a:r>
              <a:rPr lang="en-US" sz="2000" b="1" dirty="0" err="1">
                <a:latin typeface="Times New Roman"/>
                <a:ea typeface="Times New Roman"/>
              </a:rPr>
              <a:t>prin</a:t>
            </a:r>
            <a:r>
              <a:rPr lang="en-US" sz="2000" b="1" dirty="0">
                <a:latin typeface="Times New Roman"/>
                <a:ea typeface="Times New Roman"/>
              </a:rPr>
              <a:t>  </a:t>
            </a:r>
            <a:r>
              <a:rPr lang="en-US" sz="2000" b="1" dirty="0" err="1">
                <a:latin typeface="Times New Roman"/>
                <a:ea typeface="Times New Roman"/>
              </a:rPr>
              <a:t>oferta</a:t>
            </a:r>
            <a:r>
              <a:rPr lang="en-US" sz="2000" b="1" dirty="0">
                <a:latin typeface="Times New Roman"/>
                <a:ea typeface="Times New Roman"/>
              </a:rPr>
              <a:t> </a:t>
            </a:r>
            <a:r>
              <a:rPr lang="en-US" sz="2000" b="1" dirty="0" err="1">
                <a:latin typeface="Times New Roman"/>
                <a:ea typeface="Times New Roman"/>
              </a:rPr>
              <a:t>propusă</a:t>
            </a:r>
            <a:r>
              <a:rPr lang="en-US" sz="2000" b="1" dirty="0">
                <a:latin typeface="Times New Roman"/>
                <a:ea typeface="Times New Roman"/>
              </a:rPr>
              <a:t> de CAS </a:t>
            </a:r>
            <a:r>
              <a:rPr lang="en-US" sz="2000" b="1" dirty="0" err="1">
                <a:latin typeface="Times New Roman"/>
                <a:ea typeface="Times New Roman"/>
              </a:rPr>
              <a:t>Iaşi</a:t>
            </a:r>
            <a:r>
              <a:rPr lang="en-US" sz="2000" b="1" dirty="0">
                <a:latin typeface="Times New Roman"/>
                <a:ea typeface="Times New Roman"/>
              </a:rPr>
              <a:t> se </a:t>
            </a:r>
            <a:r>
              <a:rPr lang="en-US" sz="2000" b="1" dirty="0" err="1">
                <a:latin typeface="Times New Roman"/>
                <a:ea typeface="Times New Roman"/>
              </a:rPr>
              <a:t>recomandă</a:t>
            </a:r>
            <a:r>
              <a:rPr lang="en-US" sz="2000" b="1" dirty="0">
                <a:latin typeface="Times New Roman"/>
                <a:ea typeface="Times New Roman"/>
              </a:rPr>
              <a:t> </a:t>
            </a:r>
            <a:r>
              <a:rPr lang="en-US" sz="2000" b="1" dirty="0" err="1">
                <a:latin typeface="Times New Roman"/>
                <a:ea typeface="Times New Roman"/>
              </a:rPr>
              <a:t>refuzarea</a:t>
            </a:r>
            <a:r>
              <a:rPr lang="en-US" sz="2000" b="1" dirty="0">
                <a:latin typeface="Times New Roman"/>
                <a:ea typeface="Times New Roman"/>
              </a:rPr>
              <a:t> </a:t>
            </a:r>
            <a:r>
              <a:rPr lang="en-US" sz="2000" b="1" dirty="0" err="1">
                <a:latin typeface="Times New Roman"/>
                <a:ea typeface="Times New Roman"/>
              </a:rPr>
              <a:t>internărilor</a:t>
            </a:r>
            <a:r>
              <a:rPr lang="en-US" sz="2000" b="1" dirty="0">
                <a:latin typeface="Times New Roman"/>
                <a:ea typeface="Times New Roman"/>
              </a:rPr>
              <a:t> </a:t>
            </a:r>
            <a:r>
              <a:rPr lang="en-US" sz="2000" b="1" dirty="0" err="1">
                <a:latin typeface="Times New Roman"/>
                <a:ea typeface="Times New Roman"/>
              </a:rPr>
              <a:t>în</a:t>
            </a:r>
            <a:r>
              <a:rPr lang="en-US" sz="2000" b="1" dirty="0">
                <a:latin typeface="Times New Roman"/>
                <a:ea typeface="Times New Roman"/>
              </a:rPr>
              <a:t> </a:t>
            </a:r>
            <a:r>
              <a:rPr lang="en-US" sz="2000" b="1" dirty="0" err="1">
                <a:latin typeface="Times New Roman"/>
                <a:ea typeface="Times New Roman"/>
              </a:rPr>
              <a:t>timp</a:t>
            </a:r>
            <a:r>
              <a:rPr lang="en-US" sz="2000" b="1" dirty="0">
                <a:latin typeface="Times New Roman"/>
                <a:ea typeface="Times New Roman"/>
              </a:rPr>
              <a:t> </a:t>
            </a:r>
            <a:r>
              <a:rPr lang="en-US" sz="2000" b="1" dirty="0" err="1">
                <a:latin typeface="Times New Roman"/>
                <a:ea typeface="Times New Roman"/>
              </a:rPr>
              <a:t>ce</a:t>
            </a:r>
            <a:r>
              <a:rPr lang="en-US" sz="2000" b="1" dirty="0">
                <a:latin typeface="Times New Roman"/>
                <a:ea typeface="Times New Roman"/>
              </a:rPr>
              <a:t> </a:t>
            </a:r>
            <a:r>
              <a:rPr lang="en-US" sz="2000" b="1" dirty="0" err="1">
                <a:latin typeface="Times New Roman"/>
                <a:ea typeface="Times New Roman"/>
              </a:rPr>
              <a:t>paturile</a:t>
            </a:r>
            <a:r>
              <a:rPr lang="en-US" sz="2000" b="1" dirty="0">
                <a:latin typeface="Times New Roman"/>
                <a:ea typeface="Times New Roman"/>
              </a:rPr>
              <a:t> de </a:t>
            </a:r>
            <a:r>
              <a:rPr lang="en-US" sz="2000" b="1" dirty="0" err="1">
                <a:latin typeface="Times New Roman"/>
                <a:ea typeface="Times New Roman"/>
              </a:rPr>
              <a:t>spitalizare</a:t>
            </a:r>
            <a:r>
              <a:rPr lang="en-US" sz="2000" b="1" dirty="0">
                <a:latin typeface="Times New Roman"/>
                <a:ea typeface="Times New Roman"/>
              </a:rPr>
              <a:t> </a:t>
            </a:r>
            <a:r>
              <a:rPr lang="en-US" sz="2000" b="1" dirty="0" err="1">
                <a:latin typeface="Times New Roman"/>
                <a:ea typeface="Times New Roman"/>
              </a:rPr>
              <a:t>rămân</a:t>
            </a:r>
            <a:r>
              <a:rPr lang="en-US" sz="2000" b="1" dirty="0">
                <a:latin typeface="Times New Roman"/>
                <a:ea typeface="Times New Roman"/>
              </a:rPr>
              <a:t> </a:t>
            </a:r>
            <a:r>
              <a:rPr lang="en-US" sz="2000" b="1" dirty="0" err="1">
                <a:latin typeface="Times New Roman"/>
                <a:ea typeface="Times New Roman"/>
              </a:rPr>
              <a:t>neutilizate</a:t>
            </a:r>
            <a:r>
              <a:rPr lang="en-US" sz="2000" b="1" dirty="0">
                <a:latin typeface="Times New Roman"/>
                <a:ea typeface="Times New Roman"/>
              </a:rPr>
              <a:t>.</a:t>
            </a:r>
            <a:endParaRPr lang="ro-RO" sz="2000" b="1" dirty="0">
              <a:latin typeface="Times New Roman"/>
              <a:ea typeface="Times New Roman"/>
            </a:endParaRPr>
          </a:p>
          <a:p>
            <a:pPr marL="0" indent="0">
              <a:buNone/>
            </a:pPr>
            <a:endParaRPr lang="ro-RO" sz="2000" dirty="0" smtClean="0">
              <a:solidFill>
                <a:srgbClr val="FF0000"/>
              </a:solidFill>
            </a:endParaRPr>
          </a:p>
          <a:p>
            <a:pPr marL="0" indent="0">
              <a:buNone/>
            </a:pPr>
            <a:endParaRPr lang="vi-VN" sz="2400" dirty="0">
              <a:solidFill>
                <a:srgbClr val="FF0000"/>
              </a:solidFill>
            </a:endParaRPr>
          </a:p>
        </p:txBody>
      </p:sp>
    </p:spTree>
    <p:extLst>
      <p:ext uri="{BB962C8B-B14F-4D97-AF65-F5344CB8AC3E}">
        <p14:creationId xmlns:p14="http://schemas.microsoft.com/office/powerpoint/2010/main" val="3830473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52400"/>
            <a:ext cx="8229600" cy="533400"/>
          </a:xfrm>
        </p:spPr>
        <p:txBody>
          <a:bodyPr/>
          <a:lstStyle/>
          <a:p>
            <a:pPr algn="ctr"/>
            <a:r>
              <a:rPr lang="en-US" sz="3200" dirty="0" err="1" smtClean="0">
                <a:solidFill>
                  <a:srgbClr val="FF0000"/>
                </a:solidFill>
              </a:rPr>
              <a:t>Norme</a:t>
            </a:r>
            <a:r>
              <a:rPr lang="en-US" sz="3200" dirty="0" smtClean="0">
                <a:solidFill>
                  <a:srgbClr val="FF0000"/>
                </a:solidFill>
              </a:rPr>
              <a:t> de </a:t>
            </a:r>
            <a:r>
              <a:rPr lang="en-US" sz="3200" dirty="0" err="1" smtClean="0">
                <a:solidFill>
                  <a:srgbClr val="FF0000"/>
                </a:solidFill>
              </a:rPr>
              <a:t>aplicare</a:t>
            </a:r>
            <a:r>
              <a:rPr lang="en-US" sz="3200" dirty="0" smtClean="0">
                <a:solidFill>
                  <a:srgbClr val="FF0000"/>
                </a:solidFill>
              </a:rPr>
              <a:t> a </a:t>
            </a:r>
            <a:r>
              <a:rPr lang="en-US" sz="3200" dirty="0" err="1" smtClean="0">
                <a:solidFill>
                  <a:srgbClr val="FF0000"/>
                </a:solidFill>
              </a:rPr>
              <a:t>contractului</a:t>
            </a:r>
            <a:r>
              <a:rPr lang="en-US" sz="3200" dirty="0" smtClean="0">
                <a:solidFill>
                  <a:srgbClr val="FF0000"/>
                </a:solidFill>
              </a:rPr>
              <a:t> </a:t>
            </a:r>
            <a:r>
              <a:rPr lang="en-US" sz="3200" dirty="0" err="1" smtClean="0">
                <a:solidFill>
                  <a:srgbClr val="FF0000"/>
                </a:solidFill>
              </a:rPr>
              <a:t>cadru</a:t>
            </a:r>
            <a:r>
              <a:rPr lang="en-US" sz="3200" dirty="0" smtClean="0">
                <a:solidFill>
                  <a:srgbClr val="FF0000"/>
                </a:solidFill>
              </a:rPr>
              <a:t> 2017</a:t>
            </a:r>
            <a:endParaRPr lang="ro-RO" sz="3200" dirty="0">
              <a:solidFill>
                <a:srgbClr val="FF0000"/>
              </a:solidFill>
            </a:endParaRPr>
          </a:p>
        </p:txBody>
      </p:sp>
      <p:sp>
        <p:nvSpPr>
          <p:cNvPr id="3" name="Substituent conținut 2"/>
          <p:cNvSpPr>
            <a:spLocks noGrp="1"/>
          </p:cNvSpPr>
          <p:nvPr>
            <p:ph idx="1"/>
          </p:nvPr>
        </p:nvSpPr>
        <p:spPr>
          <a:xfrm>
            <a:off x="304800" y="685800"/>
            <a:ext cx="8458200" cy="5943600"/>
          </a:xfrm>
        </p:spPr>
        <p:txBody>
          <a:bodyPr/>
          <a:lstStyle/>
          <a:p>
            <a:pPr marL="0" indent="0" algn="just">
              <a:buNone/>
            </a:pPr>
            <a:r>
              <a:rPr lang="en-US" sz="2400" dirty="0" err="1" smtClean="0">
                <a:solidFill>
                  <a:srgbClr val="000000"/>
                </a:solidFill>
                <a:latin typeface="Times New Roman"/>
              </a:rPr>
              <a:t>Anexa</a:t>
            </a:r>
            <a:r>
              <a:rPr lang="en-US" sz="2400" dirty="0" smtClean="0">
                <a:solidFill>
                  <a:srgbClr val="000000"/>
                </a:solidFill>
                <a:latin typeface="Times New Roman"/>
              </a:rPr>
              <a:t> 23 </a:t>
            </a:r>
            <a:r>
              <a:rPr lang="en-US" sz="2400" dirty="0" err="1" smtClean="0">
                <a:solidFill>
                  <a:srgbClr val="000000"/>
                </a:solidFill>
                <a:latin typeface="Times New Roman"/>
              </a:rPr>
              <a:t>pag</a:t>
            </a:r>
            <a:r>
              <a:rPr lang="en-US" sz="2400" dirty="0" smtClean="0">
                <a:solidFill>
                  <a:srgbClr val="000000"/>
                </a:solidFill>
                <a:latin typeface="Times New Roman"/>
              </a:rPr>
              <a:t>. 234</a:t>
            </a:r>
          </a:p>
          <a:p>
            <a:pPr marL="0" indent="0" algn="just">
              <a:buNone/>
            </a:pPr>
            <a:r>
              <a:rPr lang="vi-VN" sz="2400" dirty="0" smtClean="0">
                <a:solidFill>
                  <a:srgbClr val="000000"/>
                </a:solidFill>
                <a:latin typeface="Times New Roman"/>
              </a:rPr>
              <a:t>Serviciile </a:t>
            </a:r>
            <a:r>
              <a:rPr lang="vi-VN" sz="2400" dirty="0">
                <a:solidFill>
                  <a:srgbClr val="000000"/>
                </a:solidFill>
                <a:latin typeface="Times New Roman"/>
              </a:rPr>
              <a:t>medicale care se acordă în aceste structuri din cadrul spitalelor, sunt prevăzute în anexa nr. 22 litera B punctul B.3.2 poziţiile 37 şi 38 </a:t>
            </a:r>
            <a:r>
              <a:rPr lang="vi-VN" sz="2400" dirty="0">
                <a:solidFill>
                  <a:srgbClr val="FF0000"/>
                </a:solidFill>
                <a:latin typeface="Times New Roman"/>
              </a:rPr>
              <a:t>sunt decontate prin tarif pe serviciu medical şi </a:t>
            </a:r>
            <a:r>
              <a:rPr lang="vi-VN" sz="2800" b="1" dirty="0">
                <a:solidFill>
                  <a:schemeClr val="accent1">
                    <a:lumMod val="75000"/>
                  </a:schemeClr>
                </a:solidFill>
                <a:latin typeface="Times New Roman"/>
              </a:rPr>
              <a:t>sunt considerate </a:t>
            </a:r>
            <a:r>
              <a:rPr lang="vi-VN" sz="2400" dirty="0">
                <a:solidFill>
                  <a:srgbClr val="FF0000"/>
                </a:solidFill>
                <a:latin typeface="Times New Roman"/>
              </a:rPr>
              <a:t>servicii medicale acordate în regim de spitalizare de zi </a:t>
            </a:r>
            <a:r>
              <a:rPr lang="vi-VN" sz="2400" dirty="0">
                <a:solidFill>
                  <a:srgbClr val="000000"/>
                </a:solidFill>
                <a:latin typeface="Times New Roman"/>
              </a:rPr>
              <a:t>numai pentru situaţiile neinternate prin spitalizare continuă. Numărul serviciilor medicale şi tariful aferent acestora se negociază cu casele de asigurări de sănătate, fiind suportate din fondul aferent asistenţei medicale spitaliceşti.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14800"/>
            <a:ext cx="7340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0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0"/>
            <a:ext cx="9144000" cy="685800"/>
          </a:xfrm>
        </p:spPr>
        <p:txBody>
          <a:bodyPr/>
          <a:lstStyle/>
          <a:p>
            <a:pPr algn="ctr">
              <a:lnSpc>
                <a:spcPct val="115000"/>
              </a:lnSpc>
              <a:spcAft>
                <a:spcPts val="1000"/>
              </a:spcAft>
            </a:pPr>
            <a:r>
              <a:rPr lang="ro-RO" sz="3200" dirty="0">
                <a:effectLst>
                  <a:outerShdw blurRad="38100" dist="38100" dir="2700000" algn="tl">
                    <a:srgbClr val="000000">
                      <a:alpha val="43137"/>
                    </a:srgbClr>
                  </a:outerShdw>
                </a:effectLst>
                <a:latin typeface="Algerian"/>
                <a:ea typeface="Calibri"/>
                <a:cs typeface="Times New Roman"/>
              </a:rPr>
              <a:t>Cheltuieli </a:t>
            </a:r>
            <a:r>
              <a:rPr lang="en-US" sz="3200" dirty="0" err="1" smtClean="0">
                <a:effectLst>
                  <a:outerShdw blurRad="38100" dist="38100" dir="2700000" algn="tl">
                    <a:srgbClr val="000000">
                      <a:alpha val="43137"/>
                    </a:srgbClr>
                  </a:outerShdw>
                </a:effectLst>
                <a:latin typeface="Algerian"/>
                <a:ea typeface="Calibri"/>
                <a:cs typeface="Times New Roman"/>
              </a:rPr>
              <a:t>camerei</a:t>
            </a:r>
            <a:r>
              <a:rPr lang="en-US" sz="3200" dirty="0" smtClean="0">
                <a:effectLst>
                  <a:outerShdw blurRad="38100" dist="38100" dir="2700000" algn="tl">
                    <a:srgbClr val="000000">
                      <a:alpha val="43137"/>
                    </a:srgbClr>
                  </a:outerShdw>
                </a:effectLst>
                <a:latin typeface="Algerian"/>
                <a:ea typeface="Calibri"/>
                <a:cs typeface="Times New Roman"/>
              </a:rPr>
              <a:t> de </a:t>
            </a:r>
            <a:r>
              <a:rPr lang="en-US" sz="3200" dirty="0" err="1" smtClean="0">
                <a:effectLst>
                  <a:outerShdw blurRad="38100" dist="38100" dir="2700000" algn="tl">
                    <a:srgbClr val="000000">
                      <a:alpha val="43137"/>
                    </a:srgbClr>
                  </a:outerShdw>
                </a:effectLst>
                <a:latin typeface="Algerian"/>
                <a:ea typeface="Calibri"/>
                <a:cs typeface="Times New Roman"/>
              </a:rPr>
              <a:t>gard</a:t>
            </a:r>
            <a:r>
              <a:rPr lang="ro-RO" sz="3200" dirty="0">
                <a:effectLst>
                  <a:outerShdw blurRad="38100" dist="38100" dir="2700000" algn="tl">
                    <a:srgbClr val="000000">
                      <a:alpha val="43137"/>
                    </a:srgbClr>
                  </a:outerShdw>
                </a:effectLst>
                <a:latin typeface="Algerian"/>
                <a:ea typeface="Calibri"/>
                <a:cs typeface="Times New Roman"/>
              </a:rPr>
              <a:t>Ă</a:t>
            </a:r>
            <a:endParaRPr lang="ro-RO" sz="3200" dirty="0">
              <a:effectLst>
                <a:outerShdw blurRad="38100" dist="38100" dir="2700000" algn="tl">
                  <a:srgbClr val="000000">
                    <a:alpha val="43137"/>
                  </a:srgbClr>
                </a:outerShdw>
              </a:effectLst>
              <a:latin typeface="Algerian" panose="04020705040A02060702" pitchFamily="82" charset="0"/>
            </a:endParaRPr>
          </a:p>
        </p:txBody>
      </p:sp>
      <p:sp>
        <p:nvSpPr>
          <p:cNvPr id="3" name="Substituent conținut 2"/>
          <p:cNvSpPr>
            <a:spLocks noGrp="1"/>
          </p:cNvSpPr>
          <p:nvPr>
            <p:ph idx="1"/>
          </p:nvPr>
        </p:nvSpPr>
        <p:spPr>
          <a:xfrm>
            <a:off x="381000" y="609600"/>
            <a:ext cx="8534400" cy="3581400"/>
          </a:xfrm>
        </p:spPr>
        <p:txBody>
          <a:bodyPr/>
          <a:lstStyle/>
          <a:p>
            <a:pPr marL="0" indent="0">
              <a:buClr>
                <a:schemeClr val="tx2"/>
              </a:buClr>
              <a:buNone/>
            </a:pPr>
            <a:r>
              <a:rPr lang="vi-VN" sz="2000" dirty="0"/>
              <a:t>Anexa 23 pag. 234</a:t>
            </a:r>
          </a:p>
          <a:p>
            <a:pPr marL="0" indent="0">
              <a:buClr>
                <a:schemeClr val="tx2"/>
              </a:buClr>
              <a:buNone/>
            </a:pPr>
            <a:r>
              <a:rPr lang="vi-VN" sz="2000" dirty="0"/>
              <a:t>(3) Cheltuielile ocazionate de activităţile desfăşurate în camerele de gardă şi în structurile de urgenţă din cadrul spitalelor, pentru care finanţarea nu se face din bugetul MS……., pentru cazurile care sunt internate prin spitalizare continuă, sunt cuprinse în structura tarifului pe caz rezolvat/tarifului mediu pe caz rezolvat pe specialităţi</a:t>
            </a:r>
            <a:r>
              <a:rPr lang="vi-VN" sz="2000" dirty="0" smtClean="0"/>
              <a:t>.</a:t>
            </a:r>
            <a:endParaRPr lang="ro-RO" sz="2000" dirty="0" smtClean="0"/>
          </a:p>
          <a:p>
            <a:pPr>
              <a:buClr>
                <a:schemeClr val="tx2"/>
              </a:buClr>
              <a:buFontTx/>
              <a:buChar char="-"/>
            </a:pPr>
            <a:r>
              <a:rPr lang="ro-RO" sz="2000" dirty="0" smtClean="0"/>
              <a:t>CHELTUIELI PENTRU PERSONALUL PROPRIU AL CAMEREI DE GARDĂ/ CONTRACTE PENTRU medicii de gardă </a:t>
            </a:r>
          </a:p>
          <a:p>
            <a:pPr>
              <a:buClr>
                <a:schemeClr val="tx2"/>
              </a:buClr>
              <a:buFontTx/>
              <a:buChar char="-"/>
            </a:pPr>
            <a:r>
              <a:rPr lang="ro-RO" sz="2000" dirty="0" smtClean="0"/>
              <a:t>UTILITĂŢI- apă-canal, energie electrică, energie termică</a:t>
            </a:r>
          </a:p>
          <a:p>
            <a:pPr>
              <a:buClr>
                <a:schemeClr val="tx2"/>
              </a:buClr>
              <a:buFontTx/>
              <a:buChar char="-"/>
            </a:pPr>
            <a:r>
              <a:rPr lang="ro-RO" sz="2000" dirty="0" smtClean="0"/>
              <a:t>medicamente, materiale sanitare,investigaţii paraclinice</a:t>
            </a:r>
            <a:endParaRPr lang="vi-VN" sz="2000" dirty="0"/>
          </a:p>
          <a:p>
            <a:pPr marL="0" indent="0">
              <a:buClr>
                <a:schemeClr val="tx2"/>
              </a:buClr>
              <a:buNone/>
            </a:pPr>
            <a:endParaRPr lang="vi-VN" sz="2200" dirty="0"/>
          </a:p>
        </p:txBody>
      </p:sp>
      <p:pic>
        <p:nvPicPr>
          <p:cNvPr id="6" name="Picture 2" descr="C:\Users\ICA\Desktop\21984320_379728905778499_1338293293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203" y="4267200"/>
            <a:ext cx="6096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3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vi-VN" sz="2000" b="1" dirty="0"/>
              <a:t>ORDIN nr. 1782 din 28 decembrie 2006 privind înregistrarea şi raportarea statistică a pacienţilor care primesc servicii medicale în regim de spitalizare continuă şi spitalizare de zi</a:t>
            </a:r>
            <a:endParaRPr lang="en-US" sz="2000"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609600" y="1295400"/>
            <a:ext cx="8305800" cy="2590800"/>
          </a:xfrm>
        </p:spPr>
        <p:txBody>
          <a:bodyPr/>
          <a:lstStyle/>
          <a:p>
            <a:pPr marL="0" lvl="0" indent="0">
              <a:buClrTx/>
              <a:buNone/>
            </a:pPr>
            <a:r>
              <a:rPr lang="en-US" sz="2000" b="1" dirty="0"/>
              <a:t>Art. </a:t>
            </a:r>
            <a:r>
              <a:rPr lang="en-US" sz="2000" b="1" dirty="0" smtClean="0"/>
              <a:t>9</a:t>
            </a:r>
            <a:r>
              <a:rPr lang="ro-RO" sz="2000" b="1" dirty="0" smtClean="0"/>
              <a:t> PCT. 5.</a:t>
            </a:r>
            <a:r>
              <a:rPr lang="ro-RO" sz="1400" b="1" dirty="0" smtClean="0"/>
              <a:t>1. </a:t>
            </a:r>
            <a:r>
              <a:rPr lang="vi-VN" sz="2000" dirty="0"/>
              <a:t>d)serviciile acordate în camerele de gardă şi în structurile de primire urgenţe din cadrul spitalelor pentru care finanţarea nu se face din bugetul Ministerului Sănătăţii, care nu necesită internare prin spitalizare continuă, pentru care se întocmeşte fişă pentru spitalizare după modelul prevăzut în anexa nr. 3 la </a:t>
            </a:r>
            <a:r>
              <a:rPr lang="vi-VN" sz="2000" b="1" dirty="0">
                <a:solidFill>
                  <a:schemeClr val="accent1">
                    <a:lumMod val="75000"/>
                  </a:schemeClr>
                </a:solidFill>
              </a:rPr>
              <a:t>Ordinul ministrului sănătăţii publice nr. 1.706/2007 privind conducerea şi organizarea unităţilor şi compartimentelor de primire a </a:t>
            </a:r>
            <a:r>
              <a:rPr lang="vi-VN" sz="2000" b="1" dirty="0" smtClean="0">
                <a:solidFill>
                  <a:schemeClr val="accent1">
                    <a:lumMod val="75000"/>
                  </a:schemeClr>
                </a:solidFill>
              </a:rPr>
              <a:t>urgenţelor</a:t>
            </a:r>
            <a:r>
              <a:rPr lang="ro-RO" sz="2000" b="1" dirty="0" smtClean="0">
                <a:solidFill>
                  <a:schemeClr val="accent1">
                    <a:lumMod val="75000"/>
                  </a:schemeClr>
                </a:solidFill>
              </a:rPr>
              <a:t>………………….</a:t>
            </a:r>
          </a:p>
        </p:txBody>
      </p:sp>
      <p:pic>
        <p:nvPicPr>
          <p:cNvPr id="4098" name="Picture 2" descr="Imagini pentru va multumesc pentru aten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5181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vi-VN" sz="2000" b="1" dirty="0"/>
              <a:t>Ordinul ministrului sănătăţii publice nr. 1.706/2007 privind conducerea şi organizarea unităţilor şi compartimentelor de primire a urgenţelor</a:t>
            </a:r>
            <a:endParaRPr lang="en-US" sz="2000"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609600" y="1295400"/>
            <a:ext cx="8305800" cy="5181600"/>
          </a:xfrm>
        </p:spPr>
        <p:txBody>
          <a:bodyPr/>
          <a:lstStyle/>
          <a:p>
            <a:pPr marL="0" lvl="0" indent="0">
              <a:buClrTx/>
              <a:buNone/>
            </a:pPr>
            <a:r>
              <a:rPr lang="ro-RO" sz="2000" b="1" dirty="0" smtClean="0"/>
              <a:t>Art. 1 pct.</a:t>
            </a:r>
            <a:r>
              <a:rPr lang="vi-VN" sz="2000" b="1" dirty="0" smtClean="0"/>
              <a:t>3.</a:t>
            </a:r>
            <a:r>
              <a:rPr lang="ro-RO" sz="2000" b="1" dirty="0" smtClean="0"/>
              <a:t> </a:t>
            </a:r>
            <a:r>
              <a:rPr lang="vi-VN" sz="2000" b="1" dirty="0" smtClean="0"/>
              <a:t>compartiment </a:t>
            </a:r>
            <a:r>
              <a:rPr lang="vi-VN" sz="2000" b="1" dirty="0"/>
              <a:t>de primire urgenţe de specialitate (</a:t>
            </a:r>
            <a:r>
              <a:rPr lang="vi-VN" sz="2000" b="1" dirty="0">
                <a:solidFill>
                  <a:srgbClr val="FF0000"/>
                </a:solidFill>
              </a:rPr>
              <a:t>CPU-S) - </a:t>
            </a:r>
            <a:r>
              <a:rPr lang="vi-VN" sz="2000" b="1" dirty="0"/>
              <a:t>structura aflată în cadrul unui spital de specialitate, cu personal din specialitatea secţiei sau secţiilor de specialitate, destinată primirii, evaluării şi tratamentului de urgenţă ale pacienţilor cu afecţiuni acute specifice profilului spitalului respectiv, care se prezintă la spital spontan, sunt transferaţi de la o altă UPU sau de la un alt CPU pentru consult/internare sau care sunt transportaţi de ambulanţe;</a:t>
            </a:r>
            <a:endParaRPr lang="ro-RO" sz="2000" b="1" dirty="0" smtClean="0"/>
          </a:p>
          <a:p>
            <a:pPr marL="0" lvl="0" indent="0">
              <a:buClrTx/>
              <a:buNone/>
            </a:pPr>
            <a:r>
              <a:rPr lang="vi-VN" sz="2000" b="1" dirty="0" smtClean="0"/>
              <a:t>Art</a:t>
            </a:r>
            <a:r>
              <a:rPr lang="vi-VN" sz="2000" b="1" dirty="0"/>
              <a:t>. </a:t>
            </a:r>
            <a:r>
              <a:rPr lang="vi-VN" sz="2000" b="1" dirty="0" smtClean="0"/>
              <a:t>15</a:t>
            </a:r>
            <a:r>
              <a:rPr lang="ro-RO" sz="2000" b="1" dirty="0" smtClean="0"/>
              <a:t> </a:t>
            </a:r>
            <a:r>
              <a:rPr lang="vi-VN" sz="2000" b="1" dirty="0" smtClean="0"/>
              <a:t>Conducerile </a:t>
            </a:r>
            <a:r>
              <a:rPr lang="vi-VN" sz="2000" b="1" dirty="0"/>
              <a:t>şi angajaţii unităţilor sanitare în care se desfiinţează UPU sunt obligaţi să organizeze sistemul de primire a urgenţelor specifice unităţilor respective cu medicii de gardă din secţiile de specialitate, prin camera de gardă sau CPU-S</a:t>
            </a:r>
            <a:r>
              <a:rPr lang="vi-VN" sz="2000" b="1" dirty="0" smtClean="0"/>
              <a:t>.</a:t>
            </a:r>
            <a:endParaRPr lang="ro-RO" sz="2000" b="1" dirty="0" smtClean="0"/>
          </a:p>
          <a:p>
            <a:pPr marL="0" lvl="0" indent="0">
              <a:buClrTx/>
              <a:buNone/>
            </a:pPr>
            <a:r>
              <a:rPr lang="ro-RO" sz="2000" b="1" dirty="0" smtClean="0">
                <a:solidFill>
                  <a:srgbClr val="FF0000"/>
                </a:solidFill>
              </a:rPr>
              <a:t>- Normele de aplicare a Legii </a:t>
            </a:r>
            <a:r>
              <a:rPr lang="ro-RO" sz="2000" b="1" dirty="0" err="1">
                <a:solidFill>
                  <a:srgbClr val="FF0000"/>
                </a:solidFill>
              </a:rPr>
              <a:t>S</a:t>
            </a:r>
            <a:r>
              <a:rPr lang="ro-RO" sz="2000" b="1" dirty="0" err="1" smtClean="0">
                <a:solidFill>
                  <a:srgbClr val="FF0000"/>
                </a:solidFill>
              </a:rPr>
              <a:t>anatatii</a:t>
            </a:r>
            <a:r>
              <a:rPr lang="ro-RO" sz="2000" b="1" dirty="0" smtClean="0">
                <a:solidFill>
                  <a:srgbClr val="FF0000"/>
                </a:solidFill>
              </a:rPr>
              <a:t> Mintale precizează ca se vor elabora lista cu spitalele care pot efectua internări nevoluntare. </a:t>
            </a:r>
          </a:p>
          <a:p>
            <a:pPr marL="0" lvl="0" indent="0">
              <a:buClrTx/>
              <a:buNone/>
            </a:pPr>
            <a:r>
              <a:rPr lang="ro-RO" sz="2000" b="1" dirty="0" smtClean="0"/>
              <a:t>Existenta in structura spitalului a unei structuri CPU-S  asigură condițiile pentru internarea nevoluntară. </a:t>
            </a:r>
            <a:endParaRPr lang="vi-VN" sz="2000" b="1" dirty="0"/>
          </a:p>
        </p:txBody>
      </p:sp>
    </p:spTree>
    <p:extLst>
      <p:ext uri="{BB962C8B-B14F-4D97-AF65-F5344CB8AC3E}">
        <p14:creationId xmlns:p14="http://schemas.microsoft.com/office/powerpoint/2010/main" val="2962700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944562"/>
          </a:xfrm>
        </p:spPr>
        <p:txBody>
          <a:bodyPr/>
          <a:lstStyle/>
          <a:p>
            <a:r>
              <a:rPr lang="vi-VN" sz="2400" b="1" dirty="0"/>
              <a:t>LEGEA nr. </a:t>
            </a:r>
            <a:r>
              <a:rPr lang="vi-VN" sz="2400" b="1" dirty="0">
                <a:hlinkClick r:id="rId2"/>
              </a:rPr>
              <a:t>487 din 11 iulie 2002</a:t>
            </a:r>
            <a:r>
              <a:rPr lang="vi-VN" sz="2400" b="1" dirty="0"/>
              <a:t> a sănătăţii mintale şi a protecţiei persoanelor cu tulburări psihice *) - Republicată</a:t>
            </a:r>
            <a:endParaRPr lang="ro-RO" sz="2400" dirty="0"/>
          </a:p>
        </p:txBody>
      </p:sp>
      <p:sp>
        <p:nvSpPr>
          <p:cNvPr id="3" name="Substituent conținut 2"/>
          <p:cNvSpPr>
            <a:spLocks noGrp="1"/>
          </p:cNvSpPr>
          <p:nvPr>
            <p:ph idx="1"/>
          </p:nvPr>
        </p:nvSpPr>
        <p:spPr>
          <a:xfrm>
            <a:off x="457200" y="1447800"/>
            <a:ext cx="8229600" cy="5257800"/>
          </a:xfrm>
        </p:spPr>
        <p:txBody>
          <a:bodyPr/>
          <a:lstStyle/>
          <a:p>
            <a:pPr marL="0" indent="0">
              <a:buNone/>
            </a:pPr>
            <a:r>
              <a:rPr lang="vi-VN" sz="2000" dirty="0"/>
              <a:t>Art. 5</a:t>
            </a:r>
          </a:p>
          <a:p>
            <a:pPr marL="0" indent="0">
              <a:buNone/>
            </a:pPr>
            <a:r>
              <a:rPr lang="vi-VN" sz="2000" dirty="0" smtClean="0"/>
              <a:t>a)prin </a:t>
            </a:r>
            <a:r>
              <a:rPr lang="vi-VN" sz="2000" dirty="0"/>
              <a:t>persoană cu tulburări psihice se înţelege persoana cu dezechilibru psihic sau insuficient dezvoltată psihic ori dependentă de substanţe psihoactive, ale cărei manifestări se încadrează în criteriile de diagnostic în vigoare pentru practica psihiatrică;</a:t>
            </a:r>
          </a:p>
          <a:p>
            <a:pPr marL="0" indent="0">
              <a:buNone/>
            </a:pPr>
            <a:r>
              <a:rPr lang="vi-VN" sz="2000" dirty="0"/>
              <a:t>b)prin persoană cu tulburări psihice grave se înţelege persoana cu tulburări psihice care nu este în stare să înţeleagă semnificaţia şi consecinţele comportamentului său, astfel încât necesită ajutor psihiatric imediat;</a:t>
            </a:r>
          </a:p>
          <a:p>
            <a:pPr marL="0" indent="0">
              <a:buNone/>
            </a:pPr>
            <a:r>
              <a:rPr lang="vi-VN" sz="2000" dirty="0"/>
              <a:t>c)prin pacient se înţelege persoana cu tulburări psihice aflată în îngrijirea unui serviciu medical</a:t>
            </a:r>
            <a:r>
              <a:rPr lang="vi-VN" sz="2000" dirty="0" smtClean="0"/>
              <a:t>;</a:t>
            </a:r>
            <a:r>
              <a:rPr lang="en-US" sz="2000" dirty="0" smtClean="0"/>
              <a:t>……………………………………</a:t>
            </a:r>
          </a:p>
          <a:p>
            <a:pPr marL="0" indent="0">
              <a:buNone/>
            </a:pPr>
            <a:r>
              <a:rPr lang="vi-VN" sz="2000" dirty="0"/>
              <a:t>f)prin servicii complementare se înţelege serviciile care asigură îngrijiri de sănătate mintală şi psihiatrice, precum: consiliere psihologică, orientare profesională, psihoterapie şi alte proceduri medico-psihosociale;</a:t>
            </a:r>
          </a:p>
        </p:txBody>
      </p:sp>
    </p:spTree>
    <p:extLst>
      <p:ext uri="{BB962C8B-B14F-4D97-AF65-F5344CB8AC3E}">
        <p14:creationId xmlns:p14="http://schemas.microsoft.com/office/powerpoint/2010/main" val="2487473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944562"/>
          </a:xfrm>
        </p:spPr>
        <p:txBody>
          <a:bodyPr/>
          <a:lstStyle/>
          <a:p>
            <a:r>
              <a:rPr lang="vi-VN" sz="2000" b="1" dirty="0"/>
              <a:t>LEGEA nr. 487 din 11 iulie 2002 a sănătăţii mintale şi a protecţiei persoanelor cu tulburări psihice *) - Republicată</a:t>
            </a:r>
            <a:endParaRPr lang="ro-RO" sz="2000" b="1" dirty="0"/>
          </a:p>
        </p:txBody>
      </p:sp>
      <p:sp>
        <p:nvSpPr>
          <p:cNvPr id="3" name="Substituent conținut 2"/>
          <p:cNvSpPr>
            <a:spLocks noGrp="1"/>
          </p:cNvSpPr>
          <p:nvPr>
            <p:ph idx="1"/>
          </p:nvPr>
        </p:nvSpPr>
        <p:spPr>
          <a:xfrm>
            <a:off x="457200" y="1219200"/>
            <a:ext cx="8229600" cy="5181600"/>
          </a:xfrm>
        </p:spPr>
        <p:txBody>
          <a:bodyPr/>
          <a:lstStyle/>
          <a:p>
            <a:pPr marL="0" indent="0">
              <a:buNone/>
            </a:pPr>
            <a:r>
              <a:rPr lang="vi-VN" sz="1800" b="1" dirty="0">
                <a:solidFill>
                  <a:srgbClr val="FF0000"/>
                </a:solidFill>
                <a:latin typeface="Verdana"/>
              </a:rPr>
              <a:t>j)</a:t>
            </a:r>
            <a:r>
              <a:rPr lang="vi-VN" sz="1800" dirty="0">
                <a:solidFill>
                  <a:srgbClr val="FF0000"/>
                </a:solidFill>
                <a:latin typeface="Verdana"/>
              </a:rPr>
              <a:t>prin consimţământ se înţelege acordul persoanei cu tulburări psihice, dacă aceasta nu are discernământul afectat, sau al </a:t>
            </a:r>
            <a:r>
              <a:rPr lang="vi-VN" sz="1800" dirty="0">
                <a:latin typeface="Verdana"/>
              </a:rPr>
              <a:t>reprezentantului legal ori convenţional, după caz, cu privire la procedurile de internare, diagnostic şi tratament; acesta trebuie să fie liber de orice constrângere şi precedat de o informare completă, într-un limbaj accesibil, din care să rezulte avantajele, dezavantajele şi alternativele procedurilor respective, şi să fie reconfirmat în continuare ori de câte ori este nevoie sau la iniţiativa persoanei în cauză</a:t>
            </a:r>
            <a:r>
              <a:rPr lang="vi-VN" sz="1800" dirty="0" smtClean="0">
                <a:latin typeface="Verdana"/>
              </a:rPr>
              <a:t>;</a:t>
            </a:r>
            <a:endParaRPr lang="en-US" sz="1800" dirty="0" smtClean="0">
              <a:latin typeface="Verdana"/>
            </a:endParaRPr>
          </a:p>
          <a:p>
            <a:pPr marL="0" indent="0" algn="just">
              <a:buNone/>
            </a:pPr>
            <a:r>
              <a:rPr lang="vi-VN" sz="1100" b="1" dirty="0">
                <a:solidFill>
                  <a:srgbClr val="0000AF"/>
                </a:solidFill>
                <a:latin typeface="Verdana"/>
              </a:rPr>
              <a:t>Art. 12</a:t>
            </a:r>
            <a:endParaRPr lang="vi-VN" sz="1800" dirty="0">
              <a:solidFill>
                <a:srgbClr val="000000"/>
              </a:solidFill>
              <a:latin typeface="Verdana"/>
            </a:endParaRPr>
          </a:p>
          <a:p>
            <a:pPr marL="0" indent="0" algn="just">
              <a:buNone/>
            </a:pPr>
            <a:r>
              <a:rPr lang="vi-VN" sz="1800" dirty="0">
                <a:solidFill>
                  <a:srgbClr val="000000"/>
                </a:solidFill>
                <a:latin typeface="Verdana"/>
              </a:rPr>
              <a:t>Evaluarea stării de sănătate mintală se efectuează la cererea persoanei, la internarea voluntară a acesteia într-o unitate psihiatrică sau în condiţiile unei internări nevoluntare prin solicitarea expresă a persoanelor menţionate la art. </a:t>
            </a:r>
            <a:r>
              <a:rPr lang="vi-VN" sz="1800" dirty="0" smtClean="0">
                <a:solidFill>
                  <a:srgbClr val="000000"/>
                </a:solidFill>
                <a:latin typeface="Verdana"/>
              </a:rPr>
              <a:t>56.</a:t>
            </a:r>
            <a:endParaRPr lang="ro-RO" sz="1800" dirty="0">
              <a:solidFill>
                <a:srgbClr val="000000"/>
              </a:solidFill>
              <a:latin typeface="Verdana"/>
            </a:endParaRPr>
          </a:p>
          <a:p>
            <a:pPr marL="0" indent="0" algn="just">
              <a:buNone/>
            </a:pPr>
            <a:r>
              <a:rPr lang="vi-VN" sz="1100" b="1" dirty="0" smtClean="0">
                <a:solidFill>
                  <a:srgbClr val="0000AF"/>
                </a:solidFill>
                <a:latin typeface="Verdana"/>
              </a:rPr>
              <a:t>Art</a:t>
            </a:r>
            <a:r>
              <a:rPr lang="vi-VN" sz="1100" b="1" dirty="0">
                <a:solidFill>
                  <a:srgbClr val="0000AF"/>
                </a:solidFill>
                <a:latin typeface="Verdana"/>
              </a:rPr>
              <a:t>. </a:t>
            </a:r>
            <a:r>
              <a:rPr lang="vi-VN" sz="1100" b="1" dirty="0" smtClean="0">
                <a:solidFill>
                  <a:srgbClr val="0000AF"/>
                </a:solidFill>
                <a:latin typeface="Verdana"/>
              </a:rPr>
              <a:t>13</a:t>
            </a:r>
            <a:endParaRPr lang="en-US" sz="1800" dirty="0" smtClean="0">
              <a:solidFill>
                <a:srgbClr val="000000"/>
              </a:solidFill>
              <a:latin typeface="Verdana"/>
            </a:endParaRPr>
          </a:p>
          <a:p>
            <a:pPr marL="0" indent="0" algn="just">
              <a:buNone/>
            </a:pPr>
            <a:r>
              <a:rPr lang="vi-VN" sz="1800" b="1" dirty="0" smtClean="0">
                <a:solidFill>
                  <a:schemeClr val="accent4"/>
                </a:solidFill>
                <a:latin typeface="Verdana"/>
              </a:rPr>
              <a:t>(1)</a:t>
            </a:r>
            <a:r>
              <a:rPr lang="vi-VN" sz="1800" dirty="0" smtClean="0">
                <a:solidFill>
                  <a:schemeClr val="accent4"/>
                </a:solidFill>
                <a:latin typeface="Verdana"/>
              </a:rPr>
              <a:t>Obiectivul </a:t>
            </a:r>
            <a:r>
              <a:rPr lang="vi-VN" sz="1800" dirty="0">
                <a:solidFill>
                  <a:srgbClr val="000000"/>
                </a:solidFill>
                <a:latin typeface="Verdana"/>
              </a:rPr>
              <a:t>evaluării este stabilirea diagnosticului.</a:t>
            </a:r>
          </a:p>
          <a:p>
            <a:pPr marL="0" indent="0">
              <a:buNone/>
            </a:pPr>
            <a:r>
              <a:rPr lang="vi-VN" sz="1800" b="1" dirty="0">
                <a:solidFill>
                  <a:srgbClr val="BC0055"/>
                </a:solidFill>
              </a:rPr>
              <a:t>(2)Faptul că o persoană a fost îngrijită ori spitalizată în trecut nu justifică un diagnostic prezent sau viitor de tulburare psihică</a:t>
            </a:r>
            <a:r>
              <a:rPr lang="vi-VN" sz="1800" b="1" dirty="0" smtClean="0">
                <a:solidFill>
                  <a:srgbClr val="BC0055"/>
                </a:solidFill>
              </a:rPr>
              <a:t>.</a:t>
            </a:r>
            <a:endParaRPr lang="en-US" sz="1800" b="1" dirty="0" smtClean="0">
              <a:solidFill>
                <a:srgbClr val="BC0055"/>
              </a:solidFill>
            </a:endParaRPr>
          </a:p>
          <a:p>
            <a:pPr marL="0" indent="0">
              <a:buNone/>
            </a:pPr>
            <a:endParaRPr lang="vi-VN" sz="1800" dirty="0"/>
          </a:p>
          <a:p>
            <a:pPr marL="0" indent="0">
              <a:buNone/>
            </a:pPr>
            <a:endParaRPr lang="vi-VN" sz="1800" b="1" dirty="0"/>
          </a:p>
          <a:p>
            <a:pPr marL="0" indent="0" algn="just">
              <a:buNone/>
            </a:pPr>
            <a:endParaRPr lang="vi-VN" sz="1800" dirty="0">
              <a:solidFill>
                <a:srgbClr val="000000"/>
              </a:solidFill>
              <a:latin typeface="Verdana"/>
            </a:endParaRPr>
          </a:p>
          <a:p>
            <a:pPr marL="0" indent="0">
              <a:buNone/>
            </a:pPr>
            <a:endParaRPr lang="ro-RO" sz="1800" dirty="0"/>
          </a:p>
        </p:txBody>
      </p:sp>
    </p:spTree>
    <p:extLst>
      <p:ext uri="{BB962C8B-B14F-4D97-AF65-F5344CB8AC3E}">
        <p14:creationId xmlns:p14="http://schemas.microsoft.com/office/powerpoint/2010/main" val="146178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533400" y="228601"/>
            <a:ext cx="8153400" cy="369332"/>
          </a:xfrm>
          <a:prstGeom prst="rect">
            <a:avLst/>
          </a:prstGeom>
        </p:spPr>
        <p:txBody>
          <a:bodyPr wrap="square">
            <a:spAutoFit/>
          </a:bodyPr>
          <a:lstStyle/>
          <a:p>
            <a:r>
              <a:rPr lang="ro-RO" dirty="0"/>
              <a:t>Etapele </a:t>
            </a:r>
            <a:r>
              <a:rPr lang="ro-RO" dirty="0" smtClean="0"/>
              <a:t>întocmirii </a:t>
            </a:r>
            <a:r>
              <a:rPr lang="ro-RO" dirty="0"/>
              <a:t>Procedurii privind activitatea în CG/CPU/CPU-S/UPU</a:t>
            </a:r>
          </a:p>
        </p:txBody>
      </p:sp>
      <p:sp>
        <p:nvSpPr>
          <p:cNvPr id="5" name="Dreptunghi 4"/>
          <p:cNvSpPr/>
          <p:nvPr/>
        </p:nvSpPr>
        <p:spPr>
          <a:xfrm>
            <a:off x="533400" y="838200"/>
            <a:ext cx="7924800" cy="5632311"/>
          </a:xfrm>
          <a:prstGeom prst="rect">
            <a:avLst/>
          </a:prstGeom>
        </p:spPr>
        <p:txBody>
          <a:bodyPr wrap="square">
            <a:spAutoFit/>
          </a:bodyPr>
          <a:lstStyle/>
          <a:p>
            <a:pPr marL="342900" lvl="0" indent="-342900">
              <a:buFont typeface="+mj-lt"/>
              <a:buAutoNum type="arabicParenR"/>
            </a:pPr>
            <a:r>
              <a:rPr lang="vi-VN" dirty="0">
                <a:solidFill>
                  <a:srgbClr val="000000"/>
                </a:solidFill>
              </a:rPr>
              <a:t>Analiza situaţiei prezente </a:t>
            </a:r>
            <a:r>
              <a:rPr lang="ro-RO" dirty="0">
                <a:solidFill>
                  <a:srgbClr val="000000"/>
                </a:solidFill>
              </a:rPr>
              <a:t>cu privire la activitatea Camerei de gardă</a:t>
            </a:r>
            <a:endParaRPr lang="vi-VN" dirty="0">
              <a:solidFill>
                <a:srgbClr val="000000"/>
              </a:solidFill>
            </a:endParaRPr>
          </a:p>
          <a:p>
            <a:pPr marL="342900" lvl="0" indent="-342900">
              <a:buFont typeface="+mj-lt"/>
              <a:buAutoNum type="arabicParenR"/>
            </a:pPr>
            <a:r>
              <a:rPr lang="vi-VN" dirty="0">
                <a:solidFill>
                  <a:srgbClr val="000000"/>
                </a:solidFill>
              </a:rPr>
              <a:t>Analiza necesităţii întocmirii sau actualizării procedurii</a:t>
            </a:r>
          </a:p>
          <a:p>
            <a:pPr marL="342900" lvl="0" indent="-342900">
              <a:buFont typeface="+mj-lt"/>
              <a:buAutoNum type="arabicParenR"/>
            </a:pPr>
            <a:r>
              <a:rPr lang="vi-VN" dirty="0">
                <a:solidFill>
                  <a:srgbClr val="000000"/>
                </a:solidFill>
              </a:rPr>
              <a:t>Emiterea deciziei Managerului cu echipa de lucru pentru întocmirea procedurii,  formată din medici care efectuează gărzi, propuşi de Directorul Medical</a:t>
            </a:r>
          </a:p>
          <a:p>
            <a:pPr marL="342900" lvl="0" indent="-342900">
              <a:buFont typeface="+mj-lt"/>
              <a:buAutoNum type="arabicParenR"/>
            </a:pPr>
            <a:r>
              <a:rPr lang="vi-VN" dirty="0">
                <a:solidFill>
                  <a:srgbClr val="000000"/>
                </a:solidFill>
              </a:rPr>
              <a:t>Secretariatul comisiei este asigurat de personalul Serviciului de Managementul al Calităţii Serviciilor Medicale – SMCSM</a:t>
            </a:r>
          </a:p>
          <a:p>
            <a:pPr marL="342900" lvl="0" indent="-342900">
              <a:buFont typeface="+mj-lt"/>
              <a:buAutoNum type="arabicParenR"/>
            </a:pPr>
            <a:r>
              <a:rPr lang="vi-VN" dirty="0">
                <a:solidFill>
                  <a:srgbClr val="000000"/>
                </a:solidFill>
              </a:rPr>
              <a:t>Secretarul – membru SMCSM – Realizează înscrierea în procedură a părţii legislative parcurgând toată legislația care are legătură cu activitatea camerei de gardă (prezentată mai jos) </a:t>
            </a:r>
          </a:p>
          <a:p>
            <a:pPr marL="342900" lvl="0" indent="-342900">
              <a:buFont typeface="+mj-lt"/>
              <a:buAutoNum type="arabicParenR"/>
            </a:pPr>
            <a:r>
              <a:rPr lang="vi-VN" dirty="0">
                <a:solidFill>
                  <a:srgbClr val="000000"/>
                </a:solidFill>
              </a:rPr>
              <a:t>Pasul 2- completarea procedurii cu modul de lucru, de către membrii comisiei</a:t>
            </a:r>
          </a:p>
          <a:p>
            <a:pPr marL="342900" lvl="0" indent="-342900">
              <a:buFont typeface="+mj-lt"/>
              <a:buAutoNum type="arabicParenR"/>
            </a:pPr>
            <a:r>
              <a:rPr lang="vi-VN" dirty="0">
                <a:solidFill>
                  <a:srgbClr val="000000"/>
                </a:solidFill>
              </a:rPr>
              <a:t>Solicitarea modificărilor şi completărilor procedurii de la medicii care efectuează gărzi, întruniţi în şedinţă comună</a:t>
            </a:r>
          </a:p>
          <a:p>
            <a:pPr marL="342900" lvl="0" indent="-342900">
              <a:buFont typeface="+mj-lt"/>
              <a:buAutoNum type="arabicParenR"/>
            </a:pPr>
            <a:r>
              <a:rPr lang="vi-VN" dirty="0">
                <a:solidFill>
                  <a:srgbClr val="000000"/>
                </a:solidFill>
              </a:rPr>
              <a:t>Avizarea procedurii de către preşedintele comisiei de Monitorizare SCIM</a:t>
            </a:r>
          </a:p>
          <a:p>
            <a:pPr marL="342900" lvl="0" indent="-342900">
              <a:buFont typeface="+mj-lt"/>
              <a:buAutoNum type="arabicParenR"/>
            </a:pPr>
            <a:r>
              <a:rPr lang="vi-VN" dirty="0">
                <a:solidFill>
                  <a:srgbClr val="000000"/>
                </a:solidFill>
              </a:rPr>
              <a:t>Aprobarea procedurii de către Manager</a:t>
            </a:r>
            <a:endParaRPr lang="ro-RO" dirty="0">
              <a:solidFill>
                <a:srgbClr val="000000"/>
              </a:solidFill>
            </a:endParaRPr>
          </a:p>
          <a:p>
            <a:pPr marL="342900" lvl="0" indent="-342900">
              <a:buFont typeface="+mj-lt"/>
              <a:buAutoNum type="arabicParenR"/>
            </a:pPr>
            <a:r>
              <a:rPr lang="ro-RO" dirty="0">
                <a:solidFill>
                  <a:srgbClr val="000000"/>
                </a:solidFill>
              </a:rPr>
              <a:t>Instruirea personalului angajat în camera de gardă privind aplicarea procedurii, a medicilor care efectuează gărzi, inclusiv a medicilor rezidenţi</a:t>
            </a:r>
          </a:p>
          <a:p>
            <a:pPr marL="342900" lvl="0" indent="-342900">
              <a:buFont typeface="+mj-lt"/>
              <a:buAutoNum type="arabicParenR"/>
            </a:pPr>
            <a:r>
              <a:rPr lang="ro-RO" dirty="0">
                <a:solidFill>
                  <a:srgbClr val="000000"/>
                </a:solidFill>
              </a:rPr>
              <a:t>Analiza implementării procedurii – după cel puţin 6 luni de aplicare</a:t>
            </a:r>
            <a:endParaRPr lang="ro-RO" dirty="0"/>
          </a:p>
        </p:txBody>
      </p:sp>
    </p:spTree>
    <p:extLst>
      <p:ext uri="{BB962C8B-B14F-4D97-AF65-F5344CB8AC3E}">
        <p14:creationId xmlns:p14="http://schemas.microsoft.com/office/powerpoint/2010/main" val="226574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304800"/>
            <a:ext cx="8229600" cy="6248400"/>
          </a:xfrm>
        </p:spPr>
        <p:txBody>
          <a:bodyPr/>
          <a:lstStyle/>
          <a:p>
            <a:pPr marL="0" indent="0">
              <a:buNone/>
            </a:pPr>
            <a:r>
              <a:rPr lang="vi-VN" sz="1800" dirty="0">
                <a:solidFill>
                  <a:schemeClr val="accent5">
                    <a:lumMod val="50000"/>
                  </a:schemeClr>
                </a:solidFill>
              </a:rPr>
              <a:t>Art. 15</a:t>
            </a:r>
          </a:p>
          <a:p>
            <a:pPr marL="0" indent="0">
              <a:buNone/>
            </a:pPr>
            <a:r>
              <a:rPr lang="vi-VN" sz="1800" dirty="0"/>
              <a:t>(1)Dacă în urma evaluării stării de sănătate mintală medicul psihiatru constată prezenţa unei tulburări psihice, diagnosticul se formulează în conformitate cu clasificarea Organizaţiei Mondiale a Sănătăţii, în vigoare.</a:t>
            </a:r>
          </a:p>
          <a:p>
            <a:pPr marL="0" indent="0">
              <a:buNone/>
            </a:pPr>
            <a:r>
              <a:rPr lang="vi-VN" sz="1800" dirty="0"/>
              <a:t>(2)Rezultatul evaluării se formulează în conformitate cu principiile şi procedurile medicale în vigoare. El se consemnează în sistemele de evidenţă medicală şi este adus la cunoştinţa persoanei în cauză, reprezentantului său legal ori convenţional sau, la cererea expresă, autorităţilor în drept.</a:t>
            </a:r>
          </a:p>
          <a:p>
            <a:pPr marL="0" indent="0">
              <a:buNone/>
            </a:pPr>
            <a:r>
              <a:rPr lang="vi-VN" sz="1800" dirty="0"/>
              <a:t>(</a:t>
            </a:r>
            <a:r>
              <a:rPr lang="vi-VN" sz="1800" dirty="0">
                <a:solidFill>
                  <a:srgbClr val="FF0000"/>
                </a:solidFill>
              </a:rPr>
              <a:t>3)În cazul în care în urma evaluării efectuate se ajunge la diagnosticarea unei tulburări psihice, medicul psihiatru are obligaţia să formuleze un program terapeutic care se aduce la cunoştinţa pacientului, informând, totodată, după caz, reprezentantul legal sau convenţional</a:t>
            </a:r>
            <a:r>
              <a:rPr lang="vi-VN" sz="1800" dirty="0" smtClean="0">
                <a:solidFill>
                  <a:srgbClr val="FF0000"/>
                </a:solidFill>
              </a:rPr>
              <a:t>.</a:t>
            </a:r>
            <a:endParaRPr lang="en-US" sz="1800" dirty="0" smtClean="0">
              <a:solidFill>
                <a:srgbClr val="FF0000"/>
              </a:solidFill>
            </a:endParaRPr>
          </a:p>
          <a:p>
            <a:pPr marL="0" indent="0">
              <a:buNone/>
            </a:pPr>
            <a:r>
              <a:rPr lang="vi-VN" sz="1800" b="1" dirty="0">
                <a:solidFill>
                  <a:schemeClr val="accent5">
                    <a:lumMod val="50000"/>
                  </a:schemeClr>
                </a:solidFill>
              </a:rPr>
              <a:t>Art. 29</a:t>
            </a:r>
            <a:endParaRPr lang="vi-VN" sz="1800" dirty="0">
              <a:solidFill>
                <a:schemeClr val="accent5">
                  <a:lumMod val="50000"/>
                </a:schemeClr>
              </a:solidFill>
            </a:endParaRPr>
          </a:p>
          <a:p>
            <a:pPr marL="0" indent="0">
              <a:buNone/>
            </a:pPr>
            <a:r>
              <a:rPr lang="vi-VN" sz="1800" b="1" dirty="0"/>
              <a:t>(</a:t>
            </a:r>
            <a:r>
              <a:rPr lang="vi-VN" sz="1800" b="1" dirty="0">
                <a:solidFill>
                  <a:srgbClr val="00B050"/>
                </a:solidFill>
              </a:rPr>
              <a:t>1)În alcătuirea şi în punerea în aplicare a programului terapeutic medicul psihiatru este obligat să obţină consimţământul pacientului şi să respecte dreptul acestuia de a fi asistat în acordarea consimţământului</a:t>
            </a:r>
            <a:r>
              <a:rPr lang="vi-VN" sz="1800" b="1" dirty="0" smtClean="0"/>
              <a:t>.</a:t>
            </a:r>
            <a:endParaRPr lang="ro-RO" sz="1800" b="1" dirty="0" smtClean="0"/>
          </a:p>
          <a:p>
            <a:pPr marL="0" indent="0">
              <a:buNone/>
            </a:pPr>
            <a:r>
              <a:rPr lang="ro-RO" sz="1800" b="1" dirty="0" smtClean="0">
                <a:solidFill>
                  <a:srgbClr val="FF0000"/>
                </a:solidFill>
              </a:rPr>
              <a:t>Obținerea consimțământului - în camera de gardă, in care moment?</a:t>
            </a:r>
            <a:endParaRPr lang="vi-VN" sz="1800" b="1" dirty="0">
              <a:solidFill>
                <a:srgbClr val="FF0000"/>
              </a:solidFill>
            </a:endParaRPr>
          </a:p>
          <a:p>
            <a:pPr marL="0" indent="0">
              <a:buNone/>
            </a:pPr>
            <a:r>
              <a:rPr lang="vi-VN" sz="1800" b="1" dirty="0"/>
              <a:t>(2)</a:t>
            </a:r>
            <a:r>
              <a:rPr lang="vi-VN" sz="1800" dirty="0"/>
              <a:t>Medicul psihiatru poate institui tratamentul fără obţinerea consimţământului pacientului în următoarele situaţii:</a:t>
            </a:r>
          </a:p>
          <a:p>
            <a:pPr marL="0" indent="0">
              <a:buNone/>
            </a:pPr>
            <a:r>
              <a:rPr lang="vi-VN" sz="1800" b="1" dirty="0"/>
              <a:t>a)</a:t>
            </a:r>
            <a:r>
              <a:rPr lang="vi-VN" sz="1800" dirty="0"/>
              <a:t>comportamentul pacientului reprezintă un pericol iminent de vătămare pentru el însuşi sau pentru alte persoane;</a:t>
            </a:r>
          </a:p>
          <a:p>
            <a:pPr marL="0" indent="0">
              <a:buNone/>
            </a:pPr>
            <a:endParaRPr lang="en-US" sz="1800" dirty="0" smtClean="0"/>
          </a:p>
          <a:p>
            <a:pPr marL="0" indent="0">
              <a:buNone/>
            </a:pPr>
            <a:endParaRPr lang="ro-RO" sz="1800" dirty="0"/>
          </a:p>
        </p:txBody>
      </p:sp>
    </p:spTree>
    <p:extLst>
      <p:ext uri="{BB962C8B-B14F-4D97-AF65-F5344CB8AC3E}">
        <p14:creationId xmlns:p14="http://schemas.microsoft.com/office/powerpoint/2010/main" val="26716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639762"/>
          </a:xfrm>
        </p:spPr>
        <p:txBody>
          <a:bodyPr/>
          <a:lstStyle/>
          <a:p>
            <a:r>
              <a:rPr lang="vi-VN" sz="2000" b="1" dirty="0">
                <a:solidFill>
                  <a:srgbClr val="000000"/>
                </a:solidFill>
              </a:rPr>
              <a:t>LEGEA nr. 487 din 11 iulie 2002 a sănătăţii mintale şi a protecţiei persoanelor cu tulburări psihice *) - Republicată</a:t>
            </a:r>
            <a:endParaRPr lang="ro-RO" dirty="0"/>
          </a:p>
        </p:txBody>
      </p:sp>
      <p:sp>
        <p:nvSpPr>
          <p:cNvPr id="3" name="Substituent conținut 2"/>
          <p:cNvSpPr>
            <a:spLocks noGrp="1"/>
          </p:cNvSpPr>
          <p:nvPr>
            <p:ph idx="1"/>
          </p:nvPr>
        </p:nvSpPr>
        <p:spPr>
          <a:xfrm>
            <a:off x="457200" y="1066800"/>
            <a:ext cx="8534400" cy="5257800"/>
          </a:xfrm>
        </p:spPr>
        <p:txBody>
          <a:bodyPr/>
          <a:lstStyle/>
          <a:p>
            <a:pPr marL="0" lvl="0" indent="0">
              <a:buClr>
                <a:srgbClr val="CCCCFF"/>
              </a:buClr>
              <a:buNone/>
            </a:pPr>
            <a:r>
              <a:rPr lang="vi-VN" sz="1800" b="1" dirty="0">
                <a:solidFill>
                  <a:srgbClr val="000000"/>
                </a:solidFill>
              </a:rPr>
              <a:t>b)</a:t>
            </a:r>
            <a:r>
              <a:rPr lang="vi-VN" sz="1800" dirty="0">
                <a:solidFill>
                  <a:srgbClr val="000000"/>
                </a:solidFill>
              </a:rPr>
              <a:t>pacientul nu are capacitatea psihică de a înţelege starea de boală şi necesitatea instituirii tratamentului medical şi nu are un reprezentant legal ori nu este însoţit de un reprezentant convenţional;</a:t>
            </a:r>
          </a:p>
          <a:p>
            <a:pPr marL="0" lvl="0" indent="0">
              <a:buClr>
                <a:srgbClr val="CCCCFF"/>
              </a:buClr>
              <a:buNone/>
            </a:pPr>
            <a:r>
              <a:rPr lang="vi-VN" sz="1800" b="1" dirty="0">
                <a:solidFill>
                  <a:srgbClr val="000000"/>
                </a:solidFill>
              </a:rPr>
              <a:t>c)</a:t>
            </a:r>
            <a:r>
              <a:rPr lang="vi-VN" sz="1800" dirty="0">
                <a:solidFill>
                  <a:srgbClr val="000000"/>
                </a:solidFill>
              </a:rPr>
              <a:t>pacientul este minor sau pus sub interdicţie, caz în care medicul psihiatru este obligat să solicite şi să obţină consimţământul reprezentantului legal.</a:t>
            </a:r>
          </a:p>
          <a:p>
            <a:pPr marL="0" lvl="0" indent="0">
              <a:buClr>
                <a:srgbClr val="CCCCFF"/>
              </a:buClr>
              <a:buNone/>
            </a:pPr>
            <a:r>
              <a:rPr lang="vi-VN" sz="1800" b="1" dirty="0">
                <a:solidFill>
                  <a:srgbClr val="000000"/>
                </a:solidFill>
              </a:rPr>
              <a:t>(3)</a:t>
            </a:r>
            <a:r>
              <a:rPr lang="vi-VN" sz="1800" dirty="0">
                <a:solidFill>
                  <a:srgbClr val="000000"/>
                </a:solidFill>
              </a:rPr>
              <a:t>În situaţiile prevăzute la alin. (2) lit. a) şi b), în care nu se obţine sau nu se poate obţine consimţământul reprezentantului legal ori convenţional al pacientului, medicul psihiatru instituie procedurile de diagnostic şi tratament pe care le consideră necesare pe perioadă limitată pentru rezolvarea urgenţei. Aceste cazuri vor fi notificate şi supuse analizei comisiei prevăzute la art. 61 alin. (1).</a:t>
            </a:r>
          </a:p>
          <a:p>
            <a:pPr marL="0" lvl="0" indent="0">
              <a:buClr>
                <a:srgbClr val="CCCCFF"/>
              </a:buClr>
              <a:buNone/>
            </a:pPr>
            <a:r>
              <a:rPr lang="vi-VN" sz="1800" b="1" dirty="0">
                <a:solidFill>
                  <a:srgbClr val="000000"/>
                </a:solidFill>
              </a:rPr>
              <a:t>(4)</a:t>
            </a:r>
            <a:r>
              <a:rPr lang="vi-VN" sz="1800" dirty="0">
                <a:solidFill>
                  <a:srgbClr val="000000"/>
                </a:solidFill>
              </a:rPr>
              <a:t>Dacă medicul nu deţine informaţii referitoare la existenţa şi identitatea reprezentantului legal ori convenţional prevăzut la alin. (3), are obligaţia de a informa, de îndată, </a:t>
            </a:r>
            <a:r>
              <a:rPr lang="vi-VN" sz="1800" dirty="0">
                <a:solidFill>
                  <a:srgbClr val="FF0000"/>
                </a:solidFill>
              </a:rPr>
              <a:t>autoritatea tutelară sau, în cazul minorilor, direcţia generală de asistenţă socială şi protecţia copilului din unitatea administrativ-teritorială </a:t>
            </a:r>
            <a:r>
              <a:rPr lang="vi-VN" sz="1800" dirty="0">
                <a:solidFill>
                  <a:srgbClr val="000000"/>
                </a:solidFill>
              </a:rPr>
              <a:t>în care pacientul îşi are domiciliul sau reşedinţa ori, în cazul în care acestea nu sunt cunoscute, pe cele în a căror unitate administrativ-teritorială se află unitatea medicală</a:t>
            </a:r>
            <a:r>
              <a:rPr lang="vi-VN" sz="1800" dirty="0" smtClean="0">
                <a:solidFill>
                  <a:srgbClr val="000000"/>
                </a:solidFill>
              </a:rPr>
              <a:t>.</a:t>
            </a:r>
            <a:endParaRPr lang="en-US" sz="1800" dirty="0" smtClean="0">
              <a:solidFill>
                <a:srgbClr val="000000"/>
              </a:solidFill>
            </a:endParaRPr>
          </a:p>
          <a:p>
            <a:pPr marL="0" lvl="0" indent="0">
              <a:buClr>
                <a:srgbClr val="CCCCFF"/>
              </a:buClr>
              <a:buNone/>
            </a:pPr>
            <a:endParaRPr lang="vi-VN" sz="1800" b="1" dirty="0">
              <a:solidFill>
                <a:srgbClr val="000000"/>
              </a:solidFill>
            </a:endParaRPr>
          </a:p>
          <a:p>
            <a:pPr marL="0" indent="0">
              <a:buNone/>
            </a:pPr>
            <a:endParaRPr lang="ro-RO" dirty="0"/>
          </a:p>
        </p:txBody>
      </p:sp>
    </p:spTree>
    <p:extLst>
      <p:ext uri="{BB962C8B-B14F-4D97-AF65-F5344CB8AC3E}">
        <p14:creationId xmlns:p14="http://schemas.microsoft.com/office/powerpoint/2010/main" val="408910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52400"/>
            <a:ext cx="8229600" cy="609600"/>
          </a:xfrm>
        </p:spPr>
        <p:txBody>
          <a:bodyPr/>
          <a:lstStyle/>
          <a:p>
            <a:r>
              <a:rPr lang="vi-VN" sz="2000" b="1" dirty="0">
                <a:solidFill>
                  <a:srgbClr val="000000"/>
                </a:solidFill>
              </a:rPr>
              <a:t>LEGEA nr. 487 din 11 iulie 2002 a sănătăţii mintale şi a protecţiei persoanelor cu tulburări psihice *) - Republicată</a:t>
            </a:r>
            <a:endParaRPr lang="ro-RO" dirty="0"/>
          </a:p>
        </p:txBody>
      </p:sp>
      <p:sp>
        <p:nvSpPr>
          <p:cNvPr id="3" name="Substituent conținut 2"/>
          <p:cNvSpPr>
            <a:spLocks noGrp="1"/>
          </p:cNvSpPr>
          <p:nvPr>
            <p:ph idx="1"/>
          </p:nvPr>
        </p:nvSpPr>
        <p:spPr>
          <a:xfrm>
            <a:off x="457200" y="762000"/>
            <a:ext cx="8534400" cy="6019800"/>
          </a:xfrm>
        </p:spPr>
        <p:txBody>
          <a:bodyPr/>
          <a:lstStyle/>
          <a:p>
            <a:pPr marL="0" indent="0" algn="just">
              <a:buNone/>
            </a:pPr>
            <a:r>
              <a:rPr lang="ro-RO" sz="1100" b="1" dirty="0">
                <a:solidFill>
                  <a:srgbClr val="0000AF"/>
                </a:solidFill>
                <a:latin typeface="Verdana"/>
              </a:rPr>
              <a:t>Art. 49</a:t>
            </a:r>
            <a:endParaRPr lang="ro-RO" sz="1800" dirty="0">
              <a:solidFill>
                <a:srgbClr val="000000"/>
              </a:solidFill>
              <a:latin typeface="Verdana"/>
            </a:endParaRPr>
          </a:p>
          <a:p>
            <a:pPr marL="0" indent="0" algn="just">
              <a:buNone/>
            </a:pPr>
            <a:r>
              <a:rPr lang="ro-RO" sz="1800" b="1" dirty="0">
                <a:solidFill>
                  <a:srgbClr val="008F00"/>
                </a:solidFill>
                <a:latin typeface="Times New Roman" panose="02020603050405020304" pitchFamily="18" charset="0"/>
                <a:cs typeface="Times New Roman" panose="02020603050405020304" pitchFamily="18" charset="0"/>
              </a:rPr>
              <a:t>(1)</a:t>
            </a:r>
            <a:r>
              <a:rPr lang="ro-RO" sz="1800" dirty="0">
                <a:solidFill>
                  <a:srgbClr val="000000"/>
                </a:solidFill>
                <a:latin typeface="Times New Roman" panose="02020603050405020304" pitchFamily="18" charset="0"/>
                <a:cs typeface="Times New Roman" panose="02020603050405020304" pitchFamily="18" charset="0"/>
              </a:rPr>
              <a:t>Internarea într-o unitate de psihiatrie se face numai din considerente medicale, înţelegându-se prin acestea proceduri de diagnostic şi de tratament</a:t>
            </a:r>
            <a:r>
              <a:rPr lang="ro-RO"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vi-VN" sz="1200" b="1" dirty="0">
                <a:solidFill>
                  <a:schemeClr val="accent5">
                    <a:lumMod val="50000"/>
                  </a:schemeClr>
                </a:solidFill>
                <a:latin typeface="Times New Roman" panose="02020603050405020304" pitchFamily="18" charset="0"/>
                <a:cs typeface="Times New Roman" panose="02020603050405020304" pitchFamily="18" charset="0"/>
              </a:rPr>
              <a:t>Art. 51</a:t>
            </a:r>
            <a:endParaRPr lang="vi-VN" sz="1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vi-VN" sz="1800" dirty="0">
                <a:latin typeface="Times New Roman" panose="02020603050405020304" pitchFamily="18" charset="0"/>
                <a:ea typeface="Verdana" panose="020B0604030504040204" pitchFamily="34" charset="0"/>
                <a:cs typeface="Times New Roman" panose="02020603050405020304" pitchFamily="18" charset="0"/>
              </a:rPr>
              <a:t>Internarea voluntară într-un serviciu de psihiatrie se realizează cu respectarea normelor de îngrijire şi a drepturilor </a:t>
            </a:r>
            <a:r>
              <a:rPr lang="vi-VN" sz="1800" dirty="0" smtClean="0">
                <a:latin typeface="Times New Roman" panose="02020603050405020304" pitchFamily="18" charset="0"/>
                <a:ea typeface="Verdana" panose="020B0604030504040204" pitchFamily="34" charset="0"/>
                <a:cs typeface="Times New Roman" panose="02020603050405020304" pitchFamily="18" charset="0"/>
              </a:rPr>
              <a:t>pacientului</a:t>
            </a:r>
            <a:r>
              <a:rPr lang="en-US" sz="1800" dirty="0" smtClean="0">
                <a:latin typeface="Times New Roman" panose="02020603050405020304" pitchFamily="18" charset="0"/>
                <a:ea typeface="Verdana" panose="020B0604030504040204" pitchFamily="34" charset="0"/>
                <a:cs typeface="Times New Roman" panose="02020603050405020304" pitchFamily="18" charset="0"/>
              </a:rPr>
              <a:t>………</a:t>
            </a:r>
            <a:endParaRPr lang="vi-VN" sz="1800" dirty="0">
              <a:latin typeface="Times New Roman" panose="02020603050405020304" pitchFamily="18" charset="0"/>
              <a:ea typeface="Verdana" panose="020B0604030504040204" pitchFamily="34" charset="0"/>
              <a:cs typeface="Times New Roman" panose="02020603050405020304" pitchFamily="18" charset="0"/>
            </a:endParaRPr>
          </a:p>
          <a:p>
            <a:pPr marL="0" indent="0" algn="just">
              <a:buNone/>
            </a:pPr>
            <a:r>
              <a:rPr lang="vi-VN" sz="1200" b="1" dirty="0">
                <a:solidFill>
                  <a:schemeClr val="accent5">
                    <a:lumMod val="50000"/>
                  </a:schemeClr>
                </a:solidFill>
                <a:latin typeface="Times New Roman" panose="02020603050405020304" pitchFamily="18" charset="0"/>
                <a:cs typeface="Times New Roman" panose="02020603050405020304" pitchFamily="18" charset="0"/>
              </a:rPr>
              <a:t>Art. 54</a:t>
            </a:r>
          </a:p>
          <a:p>
            <a:pPr marL="0" indent="0" algn="just">
              <a:buNone/>
            </a:pPr>
            <a:r>
              <a:rPr lang="vi-VN" sz="1800" dirty="0">
                <a:solidFill>
                  <a:srgbClr val="000000"/>
                </a:solidFill>
                <a:latin typeface="Times New Roman" panose="02020603050405020304" pitchFamily="18" charset="0"/>
                <a:cs typeface="Times New Roman" panose="02020603050405020304" pitchFamily="18" charset="0"/>
              </a:rPr>
              <a:t>O persoană poate fi internată prin procedura de internare nevoluntară numai dacă un medic psihiatru abilitat hotărăşte că persoana suferă de o tulburare psihică şi consideră că:</a:t>
            </a:r>
          </a:p>
          <a:p>
            <a:pPr marL="0" indent="0" algn="just">
              <a:buNone/>
            </a:pPr>
            <a:r>
              <a:rPr lang="vi-VN" sz="1800" dirty="0">
                <a:solidFill>
                  <a:srgbClr val="000000"/>
                </a:solidFill>
                <a:latin typeface="Times New Roman" panose="02020603050405020304" pitchFamily="18" charset="0"/>
                <a:cs typeface="Times New Roman" panose="02020603050405020304" pitchFamily="18" charset="0"/>
              </a:rPr>
              <a:t>a)din cauza acestei tulburări psihice există pericolul iminent de vătămare pentru sine sau pentru alte persoane;</a:t>
            </a:r>
          </a:p>
          <a:p>
            <a:pPr marL="0" indent="0" algn="just">
              <a:buNone/>
            </a:pPr>
            <a:r>
              <a:rPr lang="vi-VN" sz="1800" dirty="0">
                <a:solidFill>
                  <a:srgbClr val="000000"/>
                </a:solidFill>
                <a:latin typeface="Times New Roman" panose="02020603050405020304" pitchFamily="18" charset="0"/>
                <a:cs typeface="Times New Roman" panose="02020603050405020304" pitchFamily="18" charset="0"/>
              </a:rPr>
              <a:t>b)în cazul unei persoane suferind de o tulburare psihică gravă, neinternarea ar putea antrena o gravă deteriorare a stării sale sau ar împiedica să i se acorde tratamentul adecvat.</a:t>
            </a:r>
            <a:endParaRPr lang="ro-RO" sz="1800" dirty="0">
              <a:solidFill>
                <a:srgbClr val="000000"/>
              </a:solidFill>
              <a:latin typeface="Times New Roman" panose="02020603050405020304" pitchFamily="18" charset="0"/>
              <a:cs typeface="Times New Roman" panose="02020603050405020304" pitchFamily="18" charset="0"/>
            </a:endParaRPr>
          </a:p>
          <a:p>
            <a:pPr marL="0" indent="0">
              <a:buNone/>
            </a:pPr>
            <a:r>
              <a:rPr lang="vi-VN" sz="1400" dirty="0">
                <a:solidFill>
                  <a:schemeClr val="accent5">
                    <a:lumMod val="50000"/>
                  </a:schemeClr>
                </a:solidFill>
                <a:latin typeface="Times New Roman" panose="02020603050405020304" pitchFamily="18" charset="0"/>
                <a:cs typeface="Times New Roman" panose="02020603050405020304" pitchFamily="18" charset="0"/>
              </a:rPr>
              <a:t>Art. 57</a:t>
            </a:r>
          </a:p>
          <a:p>
            <a:pPr marL="0" indent="0">
              <a:buNone/>
            </a:pPr>
            <a:r>
              <a:rPr lang="vi-VN" sz="1800" dirty="0">
                <a:latin typeface="Times New Roman" panose="02020603050405020304" pitchFamily="18" charset="0"/>
                <a:cs typeface="Times New Roman" panose="02020603050405020304" pitchFamily="18" charset="0"/>
              </a:rPr>
              <a:t>(1)Transportul persoanei în cauză la spitalul de psihiatrie se realizează, de regulă, prin intermediul serviciului de ambulanţă. În cazul în care comportamentul persoanei în cauză este vădit periculos pentru sine sau pentru alte persoane, transportul acesteia la spitalul de psihiatrie se realizează cu ajutorul poliţiei, jandarmeriei, pompierilor, în condiţiile respectării tuturor măsurilor posibile de siguranţă şi respectării integrităţii fizice şi demnităţii persoanei.</a:t>
            </a:r>
          </a:p>
          <a:p>
            <a:pPr marL="0" indent="0">
              <a:buNone/>
            </a:pPr>
            <a:r>
              <a:rPr lang="vi-VN" sz="1800" dirty="0">
                <a:latin typeface="Times New Roman" panose="02020603050405020304" pitchFamily="18" charset="0"/>
                <a:cs typeface="Times New Roman" panose="02020603050405020304" pitchFamily="18" charset="0"/>
              </a:rPr>
              <a:t>(2)Transportul bolnavului psihic cu ambulanţa se efectuează, întotdeauna, cu </a:t>
            </a:r>
            <a:r>
              <a:rPr lang="vi-VN" sz="1800" dirty="0"/>
              <a:t>însoţitor.</a:t>
            </a:r>
            <a:endParaRPr lang="ro-RO" sz="1800" dirty="0"/>
          </a:p>
        </p:txBody>
      </p:sp>
    </p:spTree>
    <p:extLst>
      <p:ext uri="{BB962C8B-B14F-4D97-AF65-F5344CB8AC3E}">
        <p14:creationId xmlns:p14="http://schemas.microsoft.com/office/powerpoint/2010/main" val="114763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sz="2000" b="1" dirty="0">
                <a:solidFill>
                  <a:srgbClr val="000000"/>
                </a:solidFill>
              </a:rPr>
              <a:t>LEGEA nr. 487 din 11 iulie 2002 a sănătăţii mintale şi a protecţiei persoanelor cu tulburări psihice *) - Republicată</a:t>
            </a:r>
            <a:endParaRPr lang="ro-RO" dirty="0"/>
          </a:p>
        </p:txBody>
      </p:sp>
      <p:sp>
        <p:nvSpPr>
          <p:cNvPr id="3" name="Substituent conținut 2"/>
          <p:cNvSpPr>
            <a:spLocks noGrp="1"/>
          </p:cNvSpPr>
          <p:nvPr>
            <p:ph idx="1"/>
          </p:nvPr>
        </p:nvSpPr>
        <p:spPr>
          <a:xfrm>
            <a:off x="457200" y="1371600"/>
            <a:ext cx="8229600" cy="4759325"/>
          </a:xfrm>
        </p:spPr>
        <p:txBody>
          <a:bodyPr/>
          <a:lstStyle/>
          <a:p>
            <a:pPr marL="0" indent="0">
              <a:buNone/>
            </a:pPr>
            <a:r>
              <a:rPr lang="vi-VN" sz="1400" dirty="0">
                <a:solidFill>
                  <a:schemeClr val="accent5">
                    <a:lumMod val="50000"/>
                  </a:schemeClr>
                </a:solidFill>
              </a:rPr>
              <a:t>Art. 63</a:t>
            </a:r>
          </a:p>
          <a:p>
            <a:pPr marL="0" indent="0">
              <a:buNone/>
            </a:pPr>
            <a:r>
              <a:rPr lang="vi-VN" sz="1400" b="1" dirty="0">
                <a:solidFill>
                  <a:schemeClr val="accent5">
                    <a:lumMod val="50000"/>
                  </a:schemeClr>
                </a:solidFill>
              </a:rPr>
              <a:t>(</a:t>
            </a:r>
            <a:r>
              <a:rPr lang="vi-VN" sz="1800" b="1" dirty="0">
                <a:solidFill>
                  <a:schemeClr val="accent5">
                    <a:lumMod val="50000"/>
                  </a:schemeClr>
                </a:solidFill>
              </a:rPr>
              <a:t>1)În caz de urgenţă</a:t>
            </a:r>
            <a:r>
              <a:rPr lang="vi-VN" sz="1800" dirty="0"/>
              <a:t>, medicul psihiatru, </a:t>
            </a:r>
            <a:r>
              <a:rPr lang="vi-VN" sz="1800" dirty="0">
                <a:solidFill>
                  <a:schemeClr val="accent5">
                    <a:lumMod val="50000"/>
                  </a:schemeClr>
                </a:solidFill>
              </a:rPr>
              <a:t>după evaluarea stării de sănătate mintală a persoanei aduse </a:t>
            </a:r>
            <a:r>
              <a:rPr lang="vi-VN" sz="1800" dirty="0"/>
              <a:t>şi după aprecierea oportunităţii internării nevoluntare, dispune internarea nevoluntară a pacientului şi informează despre aceasta, de îndată, persoana respectivă, reprezentantul legal sau convenţional ori, după caz, autoritatea tutelară, precum şi comisia prevăzută la art. 61 alin. (1).</a:t>
            </a:r>
          </a:p>
          <a:p>
            <a:pPr marL="0" indent="0">
              <a:buNone/>
            </a:pPr>
            <a:r>
              <a:rPr lang="vi-VN" sz="1800" dirty="0"/>
              <a:t>(2)Internarea nevoluntară de urgenţă este supusă revizuirii comisiei prevăzute la art. 61 alin. (1), în termen de 24 de ore de la primirea înştiinţării cu privire la internarea nevoluntară.</a:t>
            </a:r>
          </a:p>
          <a:p>
            <a:pPr marL="0" indent="0">
              <a:buNone/>
            </a:pPr>
            <a:r>
              <a:rPr lang="vi-VN" sz="1800" dirty="0"/>
              <a:t>(3)În cazul în care comisia confirmă decizia de internare nevoluntară, prevederile art. 61 alin. (2)-(7) şi art. 62 se aplică în mod corespunzător</a:t>
            </a:r>
            <a:r>
              <a:rPr lang="vi-VN" sz="1800" dirty="0" smtClean="0"/>
              <a:t>.</a:t>
            </a:r>
            <a:endParaRPr lang="en-US" sz="1800" dirty="0" smtClean="0"/>
          </a:p>
          <a:p>
            <a:pPr marL="0" indent="0">
              <a:buNone/>
            </a:pPr>
            <a:endParaRPr lang="ro-RO" sz="1800" dirty="0"/>
          </a:p>
        </p:txBody>
      </p:sp>
    </p:spTree>
    <p:extLst>
      <p:ext uri="{BB962C8B-B14F-4D97-AF65-F5344CB8AC3E}">
        <p14:creationId xmlns:p14="http://schemas.microsoft.com/office/powerpoint/2010/main" val="313271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81000" y="228600"/>
            <a:ext cx="8229600" cy="762000"/>
          </a:xfrm>
        </p:spPr>
        <p:txBody>
          <a:bodyPr/>
          <a:lstStyle/>
          <a:p>
            <a:pPr lvl="0">
              <a:spcBef>
                <a:spcPct val="20000"/>
              </a:spcBef>
            </a:pPr>
            <a:r>
              <a:rPr lang="vi-VN" sz="1800" b="1" dirty="0">
                <a:solidFill>
                  <a:srgbClr val="000000"/>
                </a:solidFill>
              </a:rPr>
              <a:t>ORDIN nr. 488 din 15 aprilie 2016 pentru aprobarea Normelor de aplicare a Legii sănătăţii mintale şi a protecţiei persoanelor cu tulburări psihice nr. 487/2002</a:t>
            </a:r>
            <a:r>
              <a:rPr lang="ro-RO" sz="1800" dirty="0">
                <a:solidFill>
                  <a:srgbClr val="000000"/>
                </a:solidFill>
              </a:rPr>
              <a:t/>
            </a:r>
            <a:br>
              <a:rPr lang="ro-RO" sz="1800" dirty="0">
                <a:solidFill>
                  <a:srgbClr val="000000"/>
                </a:solidFill>
              </a:rPr>
            </a:br>
            <a:endParaRPr lang="ro-RO" sz="1800" dirty="0"/>
          </a:p>
        </p:txBody>
      </p:sp>
      <p:sp>
        <p:nvSpPr>
          <p:cNvPr id="3" name="Substituent conținut 2"/>
          <p:cNvSpPr>
            <a:spLocks noGrp="1"/>
          </p:cNvSpPr>
          <p:nvPr>
            <p:ph idx="1"/>
          </p:nvPr>
        </p:nvSpPr>
        <p:spPr>
          <a:xfrm>
            <a:off x="457200" y="990600"/>
            <a:ext cx="8229600" cy="5486400"/>
          </a:xfrm>
        </p:spPr>
        <p:txBody>
          <a:bodyPr/>
          <a:lstStyle/>
          <a:p>
            <a:pPr marL="0" indent="0">
              <a:buNone/>
            </a:pPr>
            <a:r>
              <a:rPr lang="vi-VN" sz="1600" b="1" dirty="0"/>
              <a:t>CAPITOLUL III: Norme privind internarea voluntară</a:t>
            </a:r>
          </a:p>
          <a:p>
            <a:pPr marL="0" indent="0">
              <a:buNone/>
            </a:pPr>
            <a:r>
              <a:rPr lang="vi-VN" sz="1600" dirty="0">
                <a:solidFill>
                  <a:schemeClr val="accent5">
                    <a:lumMod val="50000"/>
                  </a:schemeClr>
                </a:solidFill>
              </a:rPr>
              <a:t>Art. </a:t>
            </a:r>
            <a:r>
              <a:rPr lang="vi-VN" sz="1600" dirty="0" smtClean="0">
                <a:solidFill>
                  <a:schemeClr val="accent5">
                    <a:lumMod val="50000"/>
                  </a:schemeClr>
                </a:solidFill>
              </a:rPr>
              <a:t>6</a:t>
            </a:r>
            <a:r>
              <a:rPr lang="en-US" sz="1600" dirty="0" smtClean="0">
                <a:solidFill>
                  <a:schemeClr val="accent5">
                    <a:lumMod val="50000"/>
                  </a:schemeClr>
                </a:solidFill>
              </a:rPr>
              <a:t> </a:t>
            </a:r>
            <a:r>
              <a:rPr lang="vi-VN" sz="1600" dirty="0" smtClean="0"/>
              <a:t>(1)La </a:t>
            </a:r>
            <a:r>
              <a:rPr lang="vi-VN" sz="1600" dirty="0"/>
              <a:t>internarea cu consimţământul pacientului sau în cazul pacientului minor cu consimţământul aparţinătorului legal, pacientul sau aparţinătorul va primi informaţii privind regulamentul unităţii sanitare respective şi explicaţii la orice clarificare solicitată.</a:t>
            </a:r>
          </a:p>
          <a:p>
            <a:pPr marL="0" indent="0">
              <a:buNone/>
            </a:pPr>
            <a:r>
              <a:rPr lang="vi-VN" sz="1600" dirty="0"/>
              <a:t>(2)Pacientul sau, în cazul minorilor, aparţinătorul are dreptul să acceseze serviciile medicale oferite de unitatea sanitară în conformitate cu indicaţiile </a:t>
            </a:r>
            <a:r>
              <a:rPr lang="vi-VN" sz="1600" dirty="0" smtClean="0"/>
              <a:t>medicale </a:t>
            </a:r>
            <a:r>
              <a:rPr lang="vi-VN" sz="1600" dirty="0"/>
              <a:t>individualizate şi cu regulamentul intern al unităţii </a:t>
            </a:r>
            <a:r>
              <a:rPr lang="vi-VN" sz="1600" dirty="0" smtClean="0"/>
              <a:t>sanitare…</a:t>
            </a:r>
            <a:r>
              <a:rPr lang="en-US" sz="1600" dirty="0" smtClean="0"/>
              <a:t>………</a:t>
            </a:r>
          </a:p>
          <a:p>
            <a:pPr marL="0" indent="0">
              <a:buNone/>
            </a:pPr>
            <a:r>
              <a:rPr lang="vi-VN" sz="1600" dirty="0" smtClean="0">
                <a:solidFill>
                  <a:schemeClr val="accent5">
                    <a:lumMod val="50000"/>
                  </a:schemeClr>
                </a:solidFill>
              </a:rPr>
              <a:t>CAPITOLUL </a:t>
            </a:r>
            <a:r>
              <a:rPr lang="vi-VN" sz="1600" dirty="0">
                <a:solidFill>
                  <a:schemeClr val="accent5">
                    <a:lumMod val="50000"/>
                  </a:schemeClr>
                </a:solidFill>
              </a:rPr>
              <a:t>IV: Norme privind internarea nevoluntară</a:t>
            </a:r>
            <a:endParaRPr lang="en-US" sz="1600" dirty="0" smtClean="0">
              <a:solidFill>
                <a:schemeClr val="accent5">
                  <a:lumMod val="50000"/>
                </a:schemeClr>
              </a:solidFill>
            </a:endParaRPr>
          </a:p>
          <a:p>
            <a:pPr marL="0" indent="0">
              <a:buNone/>
            </a:pPr>
            <a:r>
              <a:rPr lang="vi-VN" sz="1600" dirty="0">
                <a:solidFill>
                  <a:schemeClr val="accent5">
                    <a:lumMod val="50000"/>
                  </a:schemeClr>
                </a:solidFill>
              </a:rPr>
              <a:t>Art. 6 </a:t>
            </a:r>
            <a:r>
              <a:rPr lang="en-US" sz="1600" dirty="0" smtClean="0">
                <a:solidFill>
                  <a:schemeClr val="accent5">
                    <a:lumMod val="50000"/>
                  </a:schemeClr>
                </a:solidFill>
              </a:rPr>
              <a:t>…………….</a:t>
            </a:r>
            <a:r>
              <a:rPr lang="vi-VN" sz="1600" dirty="0" smtClean="0"/>
              <a:t>(</a:t>
            </a:r>
            <a:r>
              <a:rPr lang="vi-VN" sz="1600" dirty="0"/>
              <a:t>5)În momentul prezentării la camera de gardă, personalul </a:t>
            </a:r>
            <a:endParaRPr lang="en-US" sz="1600" dirty="0" smtClean="0"/>
          </a:p>
          <a:p>
            <a:pPr marL="0" indent="0">
              <a:buNone/>
            </a:pPr>
            <a:r>
              <a:rPr lang="vi-VN" sz="1600" dirty="0" smtClean="0"/>
              <a:t>serviciilor </a:t>
            </a:r>
            <a:r>
              <a:rPr lang="vi-VN" sz="1600" dirty="0"/>
              <a:t>care au asigurat transportul va întocmi un raport care va include:</a:t>
            </a:r>
          </a:p>
          <a:p>
            <a:pPr marL="0" indent="0">
              <a:buNone/>
            </a:pPr>
            <a:r>
              <a:rPr lang="vi-VN" sz="1600" dirty="0"/>
              <a:t>a)numele, prenumele şi calitatea persoanei care a decis transportul;</a:t>
            </a:r>
          </a:p>
          <a:p>
            <a:pPr marL="0" indent="0">
              <a:buNone/>
            </a:pPr>
            <a:r>
              <a:rPr lang="vi-VN" sz="1600" dirty="0"/>
              <a:t>b)numele şi prenumele membrilor echipajului de transport şi însoţitorului;</a:t>
            </a:r>
          </a:p>
          <a:p>
            <a:pPr marL="0" indent="0">
              <a:buNone/>
            </a:pPr>
            <a:r>
              <a:rPr lang="vi-VN" sz="1600" b="1" dirty="0"/>
              <a:t>c)prezenţa sau absenţa consimţământului persoanei în cauză pentru transportul la unitatea sanitară;</a:t>
            </a:r>
          </a:p>
          <a:p>
            <a:pPr marL="0" indent="0">
              <a:buNone/>
            </a:pPr>
            <a:r>
              <a:rPr lang="vi-VN" sz="1600" dirty="0"/>
              <a:t>d)descrierea comportamentului persoanei pe parcursul transportului şi, după caz, măsurile restrictive şi terapeutice care s-au aplicat.</a:t>
            </a:r>
          </a:p>
          <a:p>
            <a:pPr marL="0" indent="0">
              <a:buNone/>
            </a:pPr>
            <a:r>
              <a:rPr lang="vi-VN" sz="1600" dirty="0"/>
              <a:t>(6)Garantarea drepturilor fundamentale ale persoanei pe parcursul transportului la camera de gardă este în sarcina şi pe răspunderea personalului care efectuează transportul, fiind reglementată de norme </a:t>
            </a:r>
            <a:r>
              <a:rPr lang="vi-VN" sz="1600" dirty="0" smtClean="0"/>
              <a:t>proprii…</a:t>
            </a:r>
            <a:r>
              <a:rPr lang="en-US" sz="1600" dirty="0" smtClean="0"/>
              <a:t>..- </a:t>
            </a:r>
          </a:p>
          <a:p>
            <a:pPr marL="0" indent="0">
              <a:buNone/>
            </a:pPr>
            <a:endParaRPr lang="ro-RO" sz="1600" dirty="0"/>
          </a:p>
        </p:txBody>
      </p:sp>
    </p:spTree>
    <p:extLst>
      <p:ext uri="{BB962C8B-B14F-4D97-AF65-F5344CB8AC3E}">
        <p14:creationId xmlns:p14="http://schemas.microsoft.com/office/powerpoint/2010/main" val="163967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868362"/>
          </a:xfrm>
        </p:spPr>
        <p:txBody>
          <a:bodyPr/>
          <a:lstStyle/>
          <a:p>
            <a:r>
              <a:rPr lang="vi-VN" sz="1800" b="1" dirty="0">
                <a:solidFill>
                  <a:srgbClr val="000000"/>
                </a:solidFill>
              </a:rPr>
              <a:t>ORDIN nr. 488 din 15 aprilie 2016 pentru aprobarea Normelor de aplicare a Legii sănătăţii mintale şi a protecţiei persoanelor cu tulburări psihice nr. 487/2002</a:t>
            </a:r>
            <a:endParaRPr lang="ro-RO" dirty="0"/>
          </a:p>
        </p:txBody>
      </p:sp>
      <p:sp>
        <p:nvSpPr>
          <p:cNvPr id="3" name="Substituent conținut 2"/>
          <p:cNvSpPr>
            <a:spLocks noGrp="1"/>
          </p:cNvSpPr>
          <p:nvPr>
            <p:ph idx="1"/>
          </p:nvPr>
        </p:nvSpPr>
        <p:spPr>
          <a:xfrm>
            <a:off x="457200" y="1066800"/>
            <a:ext cx="8229600" cy="5064125"/>
          </a:xfrm>
        </p:spPr>
        <p:txBody>
          <a:bodyPr/>
          <a:lstStyle/>
          <a:p>
            <a:pPr marL="0" indent="0">
              <a:buNone/>
            </a:pPr>
            <a:r>
              <a:rPr lang="vi-VN" sz="1400" dirty="0">
                <a:solidFill>
                  <a:schemeClr val="accent5">
                    <a:lumMod val="50000"/>
                  </a:schemeClr>
                </a:solidFill>
              </a:rPr>
              <a:t>Art. 15</a:t>
            </a:r>
          </a:p>
          <a:p>
            <a:pPr marL="0" indent="0">
              <a:buNone/>
            </a:pPr>
            <a:r>
              <a:rPr lang="vi-VN" sz="1400" b="1" dirty="0"/>
              <a:t>(1)Prin urgenţe psihiatrice, în sensul prezentelor norme de aplicare, se înţelege stările psihopatologice în cadrul cărora pacientul se află într-o disfuncţionalitate cerebrală severă, situaţie critică în care poate provoca autovătămare gravă, agresarea altor persoane, deces, distrugerea unor bunuri, comportamente nejustificate de caracteristicile realităţii prezente (stări confuzionale).</a:t>
            </a:r>
          </a:p>
          <a:p>
            <a:pPr marL="0" indent="0">
              <a:buNone/>
            </a:pPr>
            <a:r>
              <a:rPr lang="vi-VN" sz="1400" dirty="0"/>
              <a:t>(2)Lista urgenţelor psihiatrice este constituită din:</a:t>
            </a:r>
          </a:p>
          <a:p>
            <a:pPr marL="0" indent="0">
              <a:buNone/>
            </a:pPr>
            <a:r>
              <a:rPr lang="vi-VN" sz="1400" dirty="0"/>
              <a:t>a)tulburare psihotică acută;</a:t>
            </a:r>
          </a:p>
          <a:p>
            <a:pPr marL="0" indent="0">
              <a:buNone/>
            </a:pPr>
            <a:r>
              <a:rPr lang="vi-VN" sz="1400" dirty="0"/>
              <a:t>b)tulburări severe de comportament din cadrul tulburărilor de personalitate;</a:t>
            </a:r>
          </a:p>
          <a:p>
            <a:pPr marL="0" indent="0">
              <a:buNone/>
            </a:pPr>
            <a:r>
              <a:rPr lang="vi-VN" sz="1400" dirty="0"/>
              <a:t>c)tulburări psihotice post-/intercritice în epilepsie;</a:t>
            </a:r>
          </a:p>
          <a:p>
            <a:pPr marL="0" indent="0">
              <a:buNone/>
            </a:pPr>
            <a:r>
              <a:rPr lang="vi-VN" sz="1400" dirty="0"/>
              <a:t>d)sindromul confuzional (după eliminarea urgenţelor medico-chirurgicale);</a:t>
            </a:r>
          </a:p>
          <a:p>
            <a:pPr marL="0" indent="0">
              <a:buNone/>
            </a:pPr>
            <a:r>
              <a:rPr lang="vi-VN" sz="1400" dirty="0"/>
              <a:t>e)agitaţia psihomotorie;</a:t>
            </a:r>
          </a:p>
          <a:p>
            <a:pPr marL="0" indent="0">
              <a:buNone/>
            </a:pPr>
            <a:r>
              <a:rPr lang="vi-VN" sz="1400" dirty="0"/>
              <a:t>f)episoade acute delirant-halucinatorii în psihoze (schizofrenie, tulburarea afectivă bipolară) şi în demenţe;</a:t>
            </a:r>
          </a:p>
          <a:p>
            <a:pPr marL="0" indent="0">
              <a:buNone/>
            </a:pPr>
            <a:r>
              <a:rPr lang="vi-VN" sz="1400" dirty="0"/>
              <a:t>g)episoade expansive severe;</a:t>
            </a:r>
          </a:p>
          <a:p>
            <a:pPr marL="0" indent="0">
              <a:buNone/>
            </a:pPr>
            <a:r>
              <a:rPr lang="vi-VN" sz="1400" dirty="0"/>
              <a:t>h)episoade depresive moderate şi severe;</a:t>
            </a:r>
          </a:p>
          <a:p>
            <a:pPr marL="0" indent="0">
              <a:buNone/>
            </a:pPr>
            <a:r>
              <a:rPr lang="vi-VN" sz="1400" dirty="0"/>
              <a:t>i)episoade depresive cu risc suicidar;</a:t>
            </a:r>
          </a:p>
          <a:p>
            <a:pPr marL="0" indent="0">
              <a:buNone/>
            </a:pPr>
            <a:r>
              <a:rPr lang="vi-VN" sz="1400" dirty="0"/>
              <a:t>j)sevraj alcoolic;</a:t>
            </a:r>
          </a:p>
          <a:p>
            <a:pPr marL="0" indent="0">
              <a:buNone/>
            </a:pPr>
            <a:r>
              <a:rPr lang="vi-VN" sz="1400" dirty="0"/>
              <a:t>k)sevraj la alte substanţe psihoactive;</a:t>
            </a:r>
          </a:p>
          <a:p>
            <a:pPr marL="0" indent="0">
              <a:buNone/>
            </a:pPr>
            <a:r>
              <a:rPr lang="vi-VN" sz="1400" dirty="0"/>
              <a:t>l)comportament suicidar acut sau recurent;</a:t>
            </a:r>
          </a:p>
          <a:p>
            <a:pPr marL="0" indent="0">
              <a:buNone/>
            </a:pPr>
            <a:r>
              <a:rPr lang="vi-VN" sz="1400" dirty="0"/>
              <a:t>m)tulburări severe de comportament în retardul mintal;</a:t>
            </a:r>
          </a:p>
          <a:p>
            <a:pPr marL="0" indent="0">
              <a:buNone/>
            </a:pPr>
            <a:r>
              <a:rPr lang="vi-VN" sz="1400" dirty="0"/>
              <a:t>n)tulburarea de conduită cu heteroagresivitate;</a:t>
            </a:r>
          </a:p>
          <a:p>
            <a:pPr marL="0" indent="0">
              <a:buNone/>
            </a:pPr>
            <a:r>
              <a:rPr lang="vi-VN" sz="1400" dirty="0"/>
              <a:t>o)tulburare de spectru autist cu heteroagresivitate.</a:t>
            </a:r>
            <a:endParaRPr lang="ro-RO" sz="1400" dirty="0"/>
          </a:p>
        </p:txBody>
      </p:sp>
    </p:spTree>
    <p:extLst>
      <p:ext uri="{BB962C8B-B14F-4D97-AF65-F5344CB8AC3E}">
        <p14:creationId xmlns:p14="http://schemas.microsoft.com/office/powerpoint/2010/main" val="313937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76200"/>
            <a:ext cx="8229600" cy="914400"/>
          </a:xfrm>
        </p:spPr>
        <p:txBody>
          <a:bodyPr/>
          <a:lstStyle/>
          <a:p>
            <a:r>
              <a:rPr lang="vi-VN" sz="1600" dirty="0" smtClean="0"/>
              <a:t>ORDIN </a:t>
            </a:r>
            <a:r>
              <a:rPr lang="vi-VN" sz="1600" dirty="0"/>
              <a:t>nr. 2021 din 12 decembrie 2008 pentru aprobarea Normelor metodologice de aplicare ale titlului IV "Sistemul naţional de asistenţă medicală de urgenţă şi de prim ajutor calificat" din Legea nr. 95/2006 privind reforma în domeniul sănătăţii</a:t>
            </a:r>
            <a:endParaRPr lang="ro-RO" sz="1600" dirty="0"/>
          </a:p>
        </p:txBody>
      </p:sp>
      <p:graphicFrame>
        <p:nvGraphicFramePr>
          <p:cNvPr id="4" name="Substituent conținut 3"/>
          <p:cNvGraphicFramePr>
            <a:graphicFrameLocks noGrp="1" noChangeAspect="1"/>
          </p:cNvGraphicFramePr>
          <p:nvPr>
            <p:ph idx="1"/>
            <p:extLst>
              <p:ext uri="{D42A27DB-BD31-4B8C-83A1-F6EECF244321}">
                <p14:modId xmlns:p14="http://schemas.microsoft.com/office/powerpoint/2010/main" val="4208863449"/>
              </p:ext>
            </p:extLst>
          </p:nvPr>
        </p:nvGraphicFramePr>
        <p:xfrm>
          <a:off x="457200" y="990600"/>
          <a:ext cx="8305800" cy="5562600"/>
        </p:xfrm>
        <a:graphic>
          <a:graphicData uri="http://schemas.openxmlformats.org/presentationml/2006/ole">
            <mc:AlternateContent xmlns:mc="http://schemas.openxmlformats.org/markup-compatibility/2006">
              <mc:Choice xmlns:v="urn:schemas-microsoft-com:vml" Requires="v">
                <p:oleObj spid="_x0000_s3109" name="Document" r:id="rId3" imgW="6189673" imgH="7301764" progId="Word.Document.12">
                  <p:embed/>
                </p:oleObj>
              </mc:Choice>
              <mc:Fallback>
                <p:oleObj name="Document" r:id="rId3" imgW="6189673" imgH="7301764" progId="Word.Document.12">
                  <p:embed/>
                  <p:pic>
                    <p:nvPicPr>
                      <p:cNvPr id="0" name="Obi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305800" cy="5562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4475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487362"/>
          </a:xfrm>
        </p:spPr>
        <p:txBody>
          <a:bodyPr/>
          <a:lstStyle/>
          <a:p>
            <a:r>
              <a:rPr lang="vi-VN" dirty="0"/>
              <a:t>Servicii medicale în camera de gardă</a:t>
            </a:r>
            <a:endParaRPr lang="ro-RO" dirty="0"/>
          </a:p>
        </p:txBody>
      </p:sp>
      <p:sp>
        <p:nvSpPr>
          <p:cNvPr id="3" name="Substituent conținut 2"/>
          <p:cNvSpPr>
            <a:spLocks noGrp="1"/>
          </p:cNvSpPr>
          <p:nvPr>
            <p:ph idx="1"/>
          </p:nvPr>
        </p:nvSpPr>
        <p:spPr>
          <a:xfrm>
            <a:off x="457200" y="838200"/>
            <a:ext cx="8229600" cy="5292725"/>
          </a:xfrm>
        </p:spPr>
        <p:txBody>
          <a:bodyPr/>
          <a:lstStyle/>
          <a:p>
            <a:pPr marL="0" lvl="0" indent="0" fontAlgn="auto">
              <a:spcBef>
                <a:spcPts val="2000"/>
              </a:spcBef>
              <a:spcAft>
                <a:spcPts val="0"/>
              </a:spcAft>
              <a:buClr>
                <a:srgbClr val="4F81BD"/>
              </a:buClr>
              <a:buNone/>
            </a:pPr>
            <a:r>
              <a:rPr lang="en-US" sz="2000" kern="1200" dirty="0" err="1" smtClean="0">
                <a:latin typeface="Arial" panose="020B0604020202020204" pitchFamily="34" charset="0"/>
                <a:cs typeface="Arial" panose="020B0604020202020204" pitchFamily="34" charset="0"/>
              </a:rPr>
              <a:t>Incercand</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sa</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aplicam</a:t>
            </a:r>
            <a:r>
              <a:rPr lang="en-US" sz="2000" kern="1200" dirty="0" smtClean="0">
                <a:latin typeface="Arial" panose="020B0604020202020204" pitchFamily="34" charset="0"/>
                <a:cs typeface="Arial" panose="020B0604020202020204" pitchFamily="34" charset="0"/>
              </a:rPr>
              <a:t> O1706/2007 </a:t>
            </a:r>
            <a:r>
              <a:rPr lang="en-US" sz="2000" kern="1200" dirty="0" smtClean="0">
                <a:solidFill>
                  <a:prstClr val="black"/>
                </a:solidFill>
                <a:latin typeface="Arial" panose="020B0604020202020204" pitchFamily="34" charset="0"/>
                <a:cs typeface="Arial" panose="020B0604020202020204" pitchFamily="34" charset="0"/>
              </a:rPr>
              <a:t>- </a:t>
            </a:r>
            <a:r>
              <a:rPr lang="vi-VN" sz="2000" kern="1200" dirty="0" smtClean="0">
                <a:solidFill>
                  <a:prstClr val="black"/>
                </a:solidFill>
                <a:latin typeface="Arial" panose="020B0604020202020204" pitchFamily="34" charset="0"/>
                <a:cs typeface="Arial" panose="020B0604020202020204" pitchFamily="34" charset="0"/>
              </a:rPr>
              <a:t>Camera </a:t>
            </a:r>
            <a:r>
              <a:rPr lang="vi-VN" sz="2000" kern="1200" dirty="0">
                <a:solidFill>
                  <a:prstClr val="black"/>
                </a:solidFill>
                <a:latin typeface="Arial" panose="020B0604020202020204" pitchFamily="34" charset="0"/>
                <a:cs typeface="Arial" panose="020B0604020202020204" pitchFamily="34" charset="0"/>
              </a:rPr>
              <a:t>de gardă acordă asistenţă medicală de urgenţă în specialitatea psihiatrie, tuturor pacienţilor care solicită acordarea asistenţei medicale de urgenţă în urma apariţiei unor acuze acute noi sau pe fondul unor afecţiuni cronice. </a:t>
            </a:r>
            <a:r>
              <a:rPr lang="vi-VN" sz="2000" kern="1200" dirty="0">
                <a:solidFill>
                  <a:srgbClr val="FF0000"/>
                </a:solidFill>
                <a:latin typeface="Arial" panose="020B0604020202020204" pitchFamily="34" charset="0"/>
                <a:cs typeface="Arial" panose="020B0604020202020204" pitchFamily="34" charset="0"/>
              </a:rPr>
              <a:t>Este interzis refuzul acordării asistenţei medicale de urgenţă unui pacient care solicită acest lucru fără evaluarea stării acestuia de către medicul de gardă. </a:t>
            </a:r>
            <a:endParaRPr lang="en-US" sz="2000" kern="1200" dirty="0" smtClean="0">
              <a:solidFill>
                <a:srgbClr val="FF0000"/>
              </a:solidFill>
              <a:latin typeface="Arial" panose="020B0604020202020204" pitchFamily="34" charset="0"/>
              <a:cs typeface="Arial" panose="020B0604020202020204" pitchFamily="34" charset="0"/>
            </a:endParaRPr>
          </a:p>
          <a:p>
            <a:pPr marL="0" lvl="0" indent="0" fontAlgn="auto">
              <a:spcBef>
                <a:spcPts val="2000"/>
              </a:spcBef>
              <a:spcAft>
                <a:spcPts val="0"/>
              </a:spcAft>
              <a:buClr>
                <a:srgbClr val="4F81BD"/>
              </a:buClr>
              <a:buNone/>
            </a:pPr>
            <a:r>
              <a:rPr lang="en-US" sz="2000" kern="1200" dirty="0">
                <a:solidFill>
                  <a:srgbClr val="000000"/>
                </a:solidFill>
                <a:cs typeface="Arial"/>
              </a:rPr>
              <a:t>P</a:t>
            </a:r>
            <a:r>
              <a:rPr lang="vi-VN" sz="2000" kern="1200" dirty="0" smtClean="0">
                <a:solidFill>
                  <a:srgbClr val="000000"/>
                </a:solidFill>
                <a:cs typeface="Arial"/>
              </a:rPr>
              <a:t>acientul </a:t>
            </a:r>
            <a:r>
              <a:rPr lang="vi-VN" sz="2000" kern="1200" dirty="0">
                <a:solidFill>
                  <a:srgbClr val="000000"/>
                </a:solidFill>
                <a:cs typeface="Arial"/>
              </a:rPr>
              <a:t>este preluat de medicul de gardă care va </a:t>
            </a:r>
            <a:r>
              <a:rPr lang="vi-VN" sz="2000" kern="1200" dirty="0" smtClean="0">
                <a:solidFill>
                  <a:srgbClr val="000000"/>
                </a:solidFill>
                <a:cs typeface="Arial"/>
              </a:rPr>
              <a:t>consemn</a:t>
            </a:r>
            <a:r>
              <a:rPr lang="en-US" sz="2000" kern="1200" dirty="0" smtClean="0">
                <a:solidFill>
                  <a:srgbClr val="000000"/>
                </a:solidFill>
                <a:cs typeface="Arial"/>
              </a:rPr>
              <a:t>a</a:t>
            </a:r>
            <a:r>
              <a:rPr lang="vi-VN" sz="2000" kern="1200" dirty="0" smtClean="0">
                <a:solidFill>
                  <a:srgbClr val="000000"/>
                </a:solidFill>
                <a:cs typeface="Arial"/>
              </a:rPr>
              <a:t> date</a:t>
            </a:r>
            <a:r>
              <a:rPr lang="en-US" sz="2000" kern="1200" dirty="0" smtClean="0">
                <a:solidFill>
                  <a:srgbClr val="000000"/>
                </a:solidFill>
                <a:cs typeface="Arial"/>
              </a:rPr>
              <a:t>le </a:t>
            </a:r>
            <a:r>
              <a:rPr lang="en-US" sz="2000" kern="1200" dirty="0" err="1" smtClean="0">
                <a:solidFill>
                  <a:srgbClr val="000000"/>
                </a:solidFill>
                <a:cs typeface="Arial"/>
              </a:rPr>
              <a:t>medicale</a:t>
            </a:r>
            <a:r>
              <a:rPr lang="en-US" sz="2000" kern="1200" dirty="0" smtClean="0">
                <a:solidFill>
                  <a:srgbClr val="000000"/>
                </a:solidFill>
                <a:cs typeface="Arial"/>
              </a:rPr>
              <a:t>,</a:t>
            </a:r>
            <a:r>
              <a:rPr lang="vi-VN" sz="2000" kern="1200" dirty="0" smtClean="0">
                <a:solidFill>
                  <a:srgbClr val="000000"/>
                </a:solidFill>
                <a:cs typeface="Arial"/>
              </a:rPr>
              <a:t> </a:t>
            </a:r>
            <a:r>
              <a:rPr lang="vi-VN" sz="2000" kern="1200" dirty="0">
                <a:solidFill>
                  <a:srgbClr val="000000"/>
                </a:solidFill>
                <a:cs typeface="Arial"/>
              </a:rPr>
              <a:t>concomitent cu investigarea, consultarea şi tratamentul pacientului, până la finalizarea serviciilor medicale efectuate în camera de gardă, în vederea </a:t>
            </a:r>
            <a:r>
              <a:rPr lang="vi-VN" sz="2000" kern="1200" dirty="0">
                <a:solidFill>
                  <a:srgbClr val="FF0000"/>
                </a:solidFill>
                <a:cs typeface="Arial"/>
              </a:rPr>
              <a:t>internării în spital, redirecționării</a:t>
            </a:r>
            <a:r>
              <a:rPr lang="vi-VN" sz="2000" kern="1200" dirty="0">
                <a:solidFill>
                  <a:srgbClr val="000000"/>
                </a:solidFill>
                <a:cs typeface="Arial"/>
              </a:rPr>
              <a:t> către o altă unitate sanitară sau </a:t>
            </a:r>
            <a:r>
              <a:rPr lang="vi-VN" sz="2000" kern="1200" dirty="0">
                <a:solidFill>
                  <a:srgbClr val="FF0000"/>
                </a:solidFill>
                <a:cs typeface="Arial"/>
              </a:rPr>
              <a:t>plecării la domiciliu</a:t>
            </a:r>
            <a:r>
              <a:rPr lang="vi-VN" sz="2000" kern="1200" dirty="0">
                <a:solidFill>
                  <a:srgbClr val="000000"/>
                </a:solidFill>
                <a:cs typeface="Arial"/>
              </a:rPr>
              <a:t>. </a:t>
            </a:r>
          </a:p>
          <a:p>
            <a:endParaRPr lang="ro-RO" sz="2000" dirty="0"/>
          </a:p>
        </p:txBody>
      </p:sp>
    </p:spTree>
    <p:extLst>
      <p:ext uri="{BB962C8B-B14F-4D97-AF65-F5344CB8AC3E}">
        <p14:creationId xmlns:p14="http://schemas.microsoft.com/office/powerpoint/2010/main" val="31509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411162"/>
          </a:xfrm>
        </p:spPr>
        <p:txBody>
          <a:bodyPr/>
          <a:lstStyle/>
          <a:p>
            <a:pPr algn="ctr"/>
            <a:r>
              <a:rPr lang="ro-RO" dirty="0" smtClean="0"/>
              <a:t>TRIAJUL</a:t>
            </a:r>
            <a:r>
              <a:rPr lang="en-US" dirty="0" smtClean="0"/>
              <a:t> </a:t>
            </a:r>
            <a:r>
              <a:rPr lang="ro-RO" dirty="0" smtClean="0"/>
              <a:t>în camera de gardă</a:t>
            </a:r>
            <a:endParaRPr lang="ro-RO" dirty="0"/>
          </a:p>
        </p:txBody>
      </p:sp>
      <p:sp>
        <p:nvSpPr>
          <p:cNvPr id="3" name="Substituent conținut 2"/>
          <p:cNvSpPr>
            <a:spLocks noGrp="1"/>
          </p:cNvSpPr>
          <p:nvPr>
            <p:ph idx="1"/>
          </p:nvPr>
        </p:nvSpPr>
        <p:spPr>
          <a:xfrm>
            <a:off x="457200" y="838200"/>
            <a:ext cx="8229600" cy="5791200"/>
          </a:xfrm>
        </p:spPr>
        <p:txBody>
          <a:bodyPr/>
          <a:lstStyle/>
          <a:p>
            <a:pPr lvl="0" fontAlgn="auto">
              <a:spcBef>
                <a:spcPts val="2000"/>
              </a:spcBef>
              <a:spcAft>
                <a:spcPts val="0"/>
              </a:spcAft>
              <a:buClr>
                <a:srgbClr val="4F81BD"/>
              </a:buClr>
              <a:buFont typeface="Wingdings 2" pitchFamily="18" charset="2"/>
              <a:buChar char=""/>
            </a:pPr>
            <a:r>
              <a:rPr lang="vi-VN" sz="2000" b="1" kern="1200" dirty="0">
                <a:solidFill>
                  <a:prstClr val="black"/>
                </a:solidFill>
                <a:latin typeface="Arial" panose="020B0604020202020204" pitchFamily="34" charset="0"/>
                <a:cs typeface="Arial" panose="020B0604020202020204" pitchFamily="34" charset="0"/>
              </a:rPr>
              <a:t>Algoritmul de triaj </a:t>
            </a:r>
            <a:r>
              <a:rPr lang="vi-VN" sz="2000" kern="1200" dirty="0">
                <a:solidFill>
                  <a:prstClr val="black"/>
                </a:solidFill>
                <a:latin typeface="Arial" panose="020B0604020202020204" pitchFamily="34" charset="0"/>
                <a:cs typeface="Arial" panose="020B0604020202020204" pitchFamily="34" charset="0"/>
              </a:rPr>
              <a:t>-  </a:t>
            </a:r>
            <a:r>
              <a:rPr lang="ro-RO" sz="2000" kern="1200" dirty="0" smtClean="0">
                <a:solidFill>
                  <a:prstClr val="black"/>
                </a:solidFill>
                <a:latin typeface="Arial" panose="020B0604020202020204" pitchFamily="34" charset="0"/>
                <a:cs typeface="Arial" panose="020B0604020202020204" pitchFamily="34" charset="0"/>
              </a:rPr>
              <a:t>clasificarea</a:t>
            </a:r>
            <a:r>
              <a:rPr lang="vi-VN" sz="2000" kern="1200" dirty="0" smtClean="0">
                <a:solidFill>
                  <a:prstClr val="black"/>
                </a:solidFill>
                <a:latin typeface="Arial" panose="020B0604020202020204" pitchFamily="34" charset="0"/>
                <a:cs typeface="Arial" panose="020B0604020202020204" pitchFamily="34" charset="0"/>
              </a:rPr>
              <a:t> </a:t>
            </a:r>
            <a:r>
              <a:rPr lang="vi-VN" sz="2000" kern="1200" dirty="0">
                <a:solidFill>
                  <a:prstClr val="black"/>
                </a:solidFill>
                <a:latin typeface="Arial" panose="020B0604020202020204" pitchFamily="34" charset="0"/>
                <a:cs typeface="Arial" panose="020B0604020202020204" pitchFamily="34" charset="0"/>
              </a:rPr>
              <a:t>în cinci grupe, de la – cel mai grav, nivelul 1, la nivelul 5 – cel mai puțin grav. </a:t>
            </a:r>
            <a:endParaRPr lang="ro-RO" sz="2000" kern="1200" dirty="0">
              <a:solidFill>
                <a:prstClr val="black"/>
              </a:solidFill>
              <a:latin typeface="Arial" panose="020B0604020202020204" pitchFamily="34" charset="0"/>
              <a:cs typeface="Arial" panose="020B0604020202020204" pitchFamily="34" charset="0"/>
            </a:endParaRPr>
          </a:p>
          <a:p>
            <a:pPr lvl="0" fontAlgn="auto">
              <a:spcBef>
                <a:spcPts val="2000"/>
              </a:spcBef>
              <a:spcAft>
                <a:spcPts val="0"/>
              </a:spcAft>
              <a:buClr>
                <a:srgbClr val="4F81BD"/>
              </a:buClr>
              <a:buFont typeface="Wingdings 2" pitchFamily="18" charset="2"/>
              <a:buChar char=""/>
            </a:pPr>
            <a:r>
              <a:rPr lang="vi-VN" sz="2000" b="1" kern="1200" dirty="0">
                <a:solidFill>
                  <a:prstClr val="black"/>
                </a:solidFill>
                <a:latin typeface="Arial" panose="020B0604020202020204" pitchFamily="34" charset="0"/>
                <a:cs typeface="Arial" panose="020B0604020202020204" pitchFamily="34" charset="0"/>
              </a:rPr>
              <a:t>Nivelul de triaj: </a:t>
            </a:r>
            <a:r>
              <a:rPr lang="vi-VN" sz="2000" kern="1200" dirty="0">
                <a:solidFill>
                  <a:prstClr val="black"/>
                </a:solidFill>
                <a:latin typeface="Arial" panose="020B0604020202020204" pitchFamily="34" charset="0"/>
                <a:cs typeface="Arial" panose="020B0604020202020204" pitchFamily="34" charset="0"/>
              </a:rPr>
              <a:t>Cuprinde toți pacienții care prezintă același grad de prioritate in funcție de gravitatea si/sau caracterul acut al patologiei lor si de resursele necesare. </a:t>
            </a:r>
          </a:p>
          <a:p>
            <a:pPr marL="0" lvl="0" indent="0" fontAlgn="auto">
              <a:spcBef>
                <a:spcPts val="2000"/>
              </a:spcBef>
              <a:spcAft>
                <a:spcPts val="0"/>
              </a:spcAft>
              <a:buClr>
                <a:srgbClr val="4F81BD"/>
              </a:buClr>
              <a:buNone/>
            </a:pPr>
            <a:r>
              <a:rPr lang="ro-RO" sz="2000" b="1" kern="1200" dirty="0">
                <a:solidFill>
                  <a:srgbClr val="FF0000"/>
                </a:solidFill>
                <a:latin typeface="Arial" panose="020B0604020202020204" pitchFamily="34" charset="0"/>
                <a:cs typeface="Arial" panose="020B0604020202020204" pitchFamily="34" charset="0"/>
              </a:rPr>
              <a:t>N</a:t>
            </a:r>
            <a:r>
              <a:rPr lang="vi-VN" sz="2000" b="1" kern="1200" dirty="0">
                <a:solidFill>
                  <a:srgbClr val="FF0000"/>
                </a:solidFill>
                <a:latin typeface="Arial" panose="020B0604020202020204" pitchFamily="34" charset="0"/>
                <a:cs typeface="Arial" panose="020B0604020202020204" pitchFamily="34" charset="0"/>
              </a:rPr>
              <a:t>ivel I - RESUSCITARE (cod roșu): </a:t>
            </a:r>
            <a:r>
              <a:rPr lang="vi-VN" sz="2000" kern="1200" dirty="0">
                <a:solidFill>
                  <a:prstClr val="black"/>
                </a:solidFill>
                <a:latin typeface="Arial" panose="020B0604020202020204" pitchFamily="34" charset="0"/>
                <a:cs typeface="Arial" panose="020B0604020202020204" pitchFamily="34" charset="0"/>
              </a:rPr>
              <a:t>- se apelează serviciul de ambulanţă, prin 112, fiind situaţia în care depăşeşte competenţa spitalului, se acordă prim ajutor, se iniţiază manevrele de resuscitare.</a:t>
            </a:r>
          </a:p>
          <a:p>
            <a:pPr marL="0" lvl="0" indent="0" fontAlgn="auto">
              <a:spcBef>
                <a:spcPts val="2000"/>
              </a:spcBef>
              <a:spcAft>
                <a:spcPts val="0"/>
              </a:spcAft>
              <a:buClr>
                <a:srgbClr val="4F81BD"/>
              </a:buClr>
              <a:buNone/>
            </a:pPr>
            <a:r>
              <a:rPr lang="vi-VN" sz="2000" kern="1200" dirty="0">
                <a:solidFill>
                  <a:prstClr val="black"/>
                </a:solidFill>
                <a:latin typeface="Arial" panose="020B0604020202020204" pitchFamily="34" charset="0"/>
                <a:cs typeface="Arial" panose="020B0604020202020204" pitchFamily="34" charset="0"/>
              </a:rPr>
              <a:t>I</a:t>
            </a:r>
            <a:r>
              <a:rPr lang="vi-VN" sz="2000" kern="1200" dirty="0">
                <a:solidFill>
                  <a:srgbClr val="FFC000"/>
                </a:solidFill>
                <a:latin typeface="Arial" panose="020B0604020202020204" pitchFamily="34" charset="0"/>
                <a:cs typeface="Arial" panose="020B0604020202020204" pitchFamily="34" charset="0"/>
              </a:rPr>
              <a:t>Nivel II - CRITIC (cod galben) </a:t>
            </a:r>
            <a:r>
              <a:rPr lang="vi-VN" sz="2000" kern="1200" dirty="0">
                <a:solidFill>
                  <a:srgbClr val="FFFF00"/>
                </a:solidFill>
                <a:latin typeface="Arial" panose="020B0604020202020204" pitchFamily="34" charset="0"/>
                <a:cs typeface="Arial" panose="020B0604020202020204" pitchFamily="34" charset="0"/>
              </a:rPr>
              <a:t> </a:t>
            </a:r>
            <a:r>
              <a:rPr lang="vi-VN" sz="2000" kern="1200" dirty="0">
                <a:solidFill>
                  <a:prstClr val="black"/>
                </a:solidFill>
                <a:latin typeface="Arial" panose="020B0604020202020204" pitchFamily="34" charset="0"/>
                <a:cs typeface="Arial" panose="020B0604020202020204" pitchFamily="34" charset="0"/>
              </a:rPr>
              <a:t>Pentru acuze legate de sănătatea </a:t>
            </a:r>
            <a:r>
              <a:rPr lang="vi-VN" sz="2000" kern="1200" dirty="0" smtClean="0">
                <a:solidFill>
                  <a:prstClr val="black"/>
                </a:solidFill>
                <a:latin typeface="Arial" panose="020B0604020202020204" pitchFamily="34" charset="0"/>
                <a:cs typeface="Arial" panose="020B0604020202020204" pitchFamily="34" charset="0"/>
              </a:rPr>
              <a:t>mintală.</a:t>
            </a:r>
            <a:r>
              <a:rPr lang="ro-RO" sz="2000" kern="1200" dirty="0" smtClean="0">
                <a:solidFill>
                  <a:prstClr val="black"/>
                </a:solidFill>
                <a:latin typeface="Arial" panose="020B0604020202020204" pitchFamily="34" charset="0"/>
                <a:cs typeface="Arial" panose="020B0604020202020204" pitchFamily="34" charset="0"/>
              </a:rPr>
              <a:t> </a:t>
            </a:r>
            <a:r>
              <a:rPr lang="vi-VN" sz="2000" kern="1200" dirty="0" smtClean="0">
                <a:solidFill>
                  <a:prstClr val="black"/>
                </a:solidFill>
                <a:latin typeface="Arial" panose="020B0604020202020204" pitchFamily="34" charset="0"/>
                <a:cs typeface="Arial" panose="020B0604020202020204" pitchFamily="34" charset="0"/>
              </a:rPr>
              <a:t>Mulţi </a:t>
            </a:r>
            <a:r>
              <a:rPr lang="vi-VN" sz="2000" kern="1200" dirty="0">
                <a:solidFill>
                  <a:prstClr val="black"/>
                </a:solidFill>
                <a:latin typeface="Arial" panose="020B0604020202020204" pitchFamily="34" charset="0"/>
                <a:cs typeface="Arial" panose="020B0604020202020204" pitchFamily="34" charset="0"/>
              </a:rPr>
              <a:t>pacienţi care prezintă probleme de sănătate mintală au un grad de risc ridicat, deoarece aceştia pot fi un pericol pentru ei înșiși, pentru cei din jur sau pentru mediu. Pacienții care au tentative de suicid, omucidere, tulburări psihotice sau episoade de violenţă trebuie consideraţi cu risc </a:t>
            </a:r>
            <a:r>
              <a:rPr lang="vi-VN" sz="2000" kern="1200" dirty="0" smtClean="0">
                <a:solidFill>
                  <a:prstClr val="black"/>
                </a:solidFill>
                <a:latin typeface="Arial" panose="020B0604020202020204" pitchFamily="34" charset="0"/>
                <a:cs typeface="Arial" panose="020B0604020202020204" pitchFamily="34" charset="0"/>
              </a:rPr>
              <a:t>înalt.</a:t>
            </a:r>
            <a:r>
              <a:rPr lang="ro-RO" sz="2000" kern="1200" dirty="0" smtClean="0">
                <a:solidFill>
                  <a:prstClr val="black"/>
                </a:solidFill>
                <a:latin typeface="Arial" panose="020B0604020202020204" pitchFamily="34" charset="0"/>
                <a:cs typeface="Arial" panose="020B0604020202020204" pitchFamily="34" charset="0"/>
              </a:rPr>
              <a:t> </a:t>
            </a:r>
            <a:r>
              <a:rPr lang="vi-VN" sz="2000" kern="1200" dirty="0" smtClean="0">
                <a:solidFill>
                  <a:prstClr val="black"/>
                </a:solidFill>
                <a:latin typeface="Arial" panose="020B0604020202020204" pitchFamily="34" charset="0"/>
                <a:cs typeface="Arial" panose="020B0604020202020204" pitchFamily="34" charset="0"/>
              </a:rPr>
              <a:t>Intoxicația </a:t>
            </a:r>
            <a:r>
              <a:rPr lang="vi-VN" sz="2000" kern="1200" dirty="0">
                <a:solidFill>
                  <a:prstClr val="black"/>
                </a:solidFill>
                <a:latin typeface="Arial" panose="020B0604020202020204" pitchFamily="34" charset="0"/>
                <a:cs typeface="Arial" panose="020B0604020202020204" pitchFamily="34" charset="0"/>
              </a:rPr>
              <a:t>fără semne de traume sau risc asociat de </a:t>
            </a:r>
            <a:r>
              <a:rPr lang="vi-VN" sz="2000" kern="1200" dirty="0" smtClean="0">
                <a:solidFill>
                  <a:prstClr val="black"/>
                </a:solidFill>
                <a:latin typeface="Arial" panose="020B0604020202020204" pitchFamily="34" charset="0"/>
                <a:cs typeface="Arial" panose="020B0604020202020204" pitchFamily="34" charset="0"/>
              </a:rPr>
              <a:t>aspirare.</a:t>
            </a:r>
            <a:r>
              <a:rPr lang="ro-RO" sz="2000" kern="1200" dirty="0" smtClean="0">
                <a:solidFill>
                  <a:prstClr val="black"/>
                </a:solidFill>
                <a:latin typeface="Arial" panose="020B0604020202020204" pitchFamily="34" charset="0"/>
                <a:cs typeface="Arial" panose="020B0604020202020204" pitchFamily="34" charset="0"/>
              </a:rPr>
              <a:t>Disconfort </a:t>
            </a:r>
            <a:r>
              <a:rPr lang="ro-RO" sz="2000" kern="1200" dirty="0">
                <a:solidFill>
                  <a:prstClr val="black"/>
                </a:solidFill>
                <a:latin typeface="Arial" panose="020B0604020202020204" pitchFamily="34" charset="0"/>
                <a:cs typeface="Arial" panose="020B0604020202020204" pitchFamily="34" charset="0"/>
              </a:rPr>
              <a:t>major: poate fi fizic sau psihologic (victima violentei domestice, abuz etc.). </a:t>
            </a:r>
          </a:p>
          <a:p>
            <a:pPr marL="0" indent="0">
              <a:buNone/>
            </a:pPr>
            <a:endParaRPr lang="ro-RO" dirty="0"/>
          </a:p>
        </p:txBody>
      </p:sp>
    </p:spTree>
    <p:extLst>
      <p:ext uri="{BB962C8B-B14F-4D97-AF65-F5344CB8AC3E}">
        <p14:creationId xmlns:p14="http://schemas.microsoft.com/office/powerpoint/2010/main" val="409421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52400"/>
            <a:ext cx="8229600" cy="914400"/>
          </a:xfrm>
        </p:spPr>
        <p:txBody>
          <a:bodyPr/>
          <a:lstStyle/>
          <a:p>
            <a:r>
              <a:rPr lang="ro-RO" sz="2000" dirty="0">
                <a:solidFill>
                  <a:srgbClr val="FF0000"/>
                </a:solidFill>
              </a:rPr>
              <a:t>Lista urgenţelor psihiatrice de nivel critic(cod galben) conform Ordinului nr.488 din 15 aprilie </a:t>
            </a:r>
            <a:r>
              <a:rPr lang="ro-RO" sz="2000" dirty="0" smtClean="0">
                <a:solidFill>
                  <a:srgbClr val="FF0000"/>
                </a:solidFill>
              </a:rPr>
              <a:t>2016- </a:t>
            </a:r>
            <a:r>
              <a:rPr lang="ro-RO" sz="2000" dirty="0" smtClean="0">
                <a:solidFill>
                  <a:schemeClr val="tx1"/>
                </a:solidFill>
              </a:rPr>
              <a:t>nu se </a:t>
            </a:r>
            <a:r>
              <a:rPr lang="ro-RO" sz="2000" dirty="0" err="1" smtClean="0">
                <a:solidFill>
                  <a:schemeClr val="tx1"/>
                </a:solidFill>
              </a:rPr>
              <a:t>regaseste</a:t>
            </a:r>
            <a:r>
              <a:rPr lang="ro-RO" sz="2000" dirty="0" smtClean="0">
                <a:solidFill>
                  <a:schemeClr val="tx1"/>
                </a:solidFill>
              </a:rPr>
              <a:t> in norme de aplicare a contractului cadru, </a:t>
            </a:r>
            <a:r>
              <a:rPr lang="ro-RO" sz="2000" dirty="0" smtClean="0">
                <a:solidFill>
                  <a:schemeClr val="accent1">
                    <a:lumMod val="50000"/>
                  </a:schemeClr>
                </a:solidFill>
              </a:rPr>
              <a:t>am </a:t>
            </a:r>
            <a:r>
              <a:rPr lang="ro-RO" sz="2000" dirty="0" err="1" smtClean="0">
                <a:solidFill>
                  <a:schemeClr val="accent1">
                    <a:lumMod val="50000"/>
                  </a:schemeClr>
                </a:solidFill>
              </a:rPr>
              <a:t>adaugat</a:t>
            </a:r>
            <a:r>
              <a:rPr lang="ro-RO" sz="2000" dirty="0" smtClean="0">
                <a:solidFill>
                  <a:schemeClr val="accent1">
                    <a:lumMod val="50000"/>
                  </a:schemeClr>
                </a:solidFill>
              </a:rPr>
              <a:t> </a:t>
            </a:r>
            <a:r>
              <a:rPr lang="ro-RO" sz="2000" dirty="0" err="1" smtClean="0">
                <a:solidFill>
                  <a:schemeClr val="accent1">
                    <a:lumMod val="50000"/>
                  </a:schemeClr>
                </a:solidFill>
              </a:rPr>
              <a:t>pct</a:t>
            </a:r>
            <a:r>
              <a:rPr lang="ro-RO" sz="2000" dirty="0" smtClean="0">
                <a:solidFill>
                  <a:schemeClr val="accent1">
                    <a:lumMod val="50000"/>
                  </a:schemeClr>
                </a:solidFill>
              </a:rPr>
              <a:t> 16 pentru care se poate elibera certificat medical cu cod de urgență</a:t>
            </a:r>
            <a:endParaRPr lang="ro-RO" sz="2000" dirty="0">
              <a:solidFill>
                <a:schemeClr val="accent1">
                  <a:lumMod val="50000"/>
                </a:scheme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19382"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ini pentru va multumesc pentru atenti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solidFill>
                <a:srgbClr val="000000"/>
              </a:solidFill>
            </a:endParaRPr>
          </a:p>
        </p:txBody>
      </p:sp>
      <p:grpSp>
        <p:nvGrpSpPr>
          <p:cNvPr id="101" name="Group 100"/>
          <p:cNvGrpSpPr/>
          <p:nvPr/>
        </p:nvGrpSpPr>
        <p:grpSpPr>
          <a:xfrm>
            <a:off x="97094" y="96526"/>
            <a:ext cx="9046906" cy="6691144"/>
            <a:chOff x="20895" y="96526"/>
            <a:chExt cx="9046906" cy="6691144"/>
          </a:xfrm>
        </p:grpSpPr>
        <p:sp>
          <p:nvSpPr>
            <p:cNvPr id="27" name="TextBox 26"/>
            <p:cNvSpPr txBox="1"/>
            <p:nvPr/>
          </p:nvSpPr>
          <p:spPr>
            <a:xfrm rot="1698948">
              <a:off x="5036641" y="3736757"/>
              <a:ext cx="1807514" cy="584775"/>
            </a:xfrm>
            <a:prstGeom prst="rect">
              <a:avLst/>
            </a:prstGeom>
            <a:solidFill>
              <a:srgbClr val="FF0000"/>
            </a:solidFill>
          </p:spPr>
          <p:txBody>
            <a:bodyPr wrap="square" rtlCol="0">
              <a:spAutoFit/>
            </a:bodyPr>
            <a:lstStyle/>
            <a:p>
              <a:pPr algn="ctr"/>
              <a:r>
                <a:rPr lang="ro-RO" sz="1600" dirty="0" smtClean="0">
                  <a:solidFill>
                    <a:srgbClr val="FFFFFF"/>
                  </a:solidFill>
                </a:rPr>
                <a:t>Refuz semnare cosimțământ</a:t>
              </a:r>
              <a:endParaRPr lang="en-US" sz="1600" dirty="0">
                <a:solidFill>
                  <a:srgbClr val="FFFFFF"/>
                </a:solidFill>
              </a:endParaRPr>
            </a:p>
          </p:txBody>
        </p:sp>
        <p:sp>
          <p:nvSpPr>
            <p:cNvPr id="6" name="AutoShape 5" descr="Imagini pentru va multumesc pentru atentie"/>
            <p:cNvSpPr>
              <a:spLocks noChangeAspect="1" noChangeArrowheads="1"/>
            </p:cNvSpPr>
            <p:nvPr/>
          </p:nvSpPr>
          <p:spPr bwMode="auto">
            <a:xfrm>
              <a:off x="20895" y="1336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solidFill>
                  <a:srgbClr val="000000"/>
                </a:solidFill>
              </a:endParaRPr>
            </a:p>
          </p:txBody>
        </p:sp>
        <p:sp>
          <p:nvSpPr>
            <p:cNvPr id="3" name="TextBox 2"/>
            <p:cNvSpPr txBox="1"/>
            <p:nvPr/>
          </p:nvSpPr>
          <p:spPr>
            <a:xfrm>
              <a:off x="2081141" y="838200"/>
              <a:ext cx="5310494" cy="1077218"/>
            </a:xfrm>
            <a:prstGeom prst="rect">
              <a:avLst/>
            </a:prstGeom>
            <a:solidFill>
              <a:srgbClr val="FA6840"/>
            </a:solidFill>
          </p:spPr>
          <p:txBody>
            <a:bodyPr wrap="square" rtlCol="0">
              <a:spAutoFit/>
            </a:bodyPr>
            <a:lstStyle/>
            <a:p>
              <a:pPr algn="ctr"/>
              <a:r>
                <a:rPr lang="ro-RO" sz="1600" b="1" dirty="0" smtClean="0">
                  <a:solidFill>
                    <a:srgbClr val="000000"/>
                  </a:solidFill>
                </a:rPr>
                <a:t>CAMERA DE GARDĂ</a:t>
              </a:r>
            </a:p>
            <a:p>
              <a:pPr marL="285750" indent="-12700">
                <a:buFontTx/>
                <a:buChar char="-"/>
              </a:pPr>
              <a:r>
                <a:rPr lang="ro-RO" sz="1600" dirty="0" smtClean="0">
                  <a:solidFill>
                    <a:srgbClr val="000000"/>
                  </a:solidFill>
                </a:rPr>
                <a:t> Triajul (asistenți medicali)</a:t>
              </a:r>
            </a:p>
            <a:p>
              <a:pPr marL="285750" indent="-12700">
                <a:buFontTx/>
                <a:buChar char="-"/>
              </a:pPr>
              <a:r>
                <a:rPr lang="ro-RO" sz="1600" dirty="0" smtClean="0">
                  <a:solidFill>
                    <a:srgbClr val="000000"/>
                  </a:solidFill>
                </a:rPr>
                <a:t> Evaluarea stării de sănătate a pacientului (medici):</a:t>
              </a:r>
            </a:p>
            <a:p>
              <a:pPr marL="1341438" indent="-285750">
                <a:buFont typeface="Wingdings" panose="05000000000000000000" pitchFamily="2" charset="2"/>
                <a:buChar char="§"/>
              </a:pPr>
              <a:r>
                <a:rPr lang="ro-RO" sz="1600" dirty="0">
                  <a:solidFill>
                    <a:srgbClr val="000000"/>
                  </a:solidFill>
                </a:rPr>
                <a:t> </a:t>
              </a:r>
              <a:r>
                <a:rPr lang="ro-RO" sz="1600" dirty="0" smtClean="0">
                  <a:solidFill>
                    <a:srgbClr val="000000"/>
                  </a:solidFill>
                </a:rPr>
                <a:t>investigare,  consult, tratament</a:t>
              </a:r>
              <a:endParaRPr lang="en-US" sz="1600" dirty="0">
                <a:solidFill>
                  <a:srgbClr val="000000"/>
                </a:solidFill>
              </a:endParaRPr>
            </a:p>
          </p:txBody>
        </p:sp>
        <p:cxnSp>
          <p:nvCxnSpPr>
            <p:cNvPr id="5" name="Straight Arrow Connector 4"/>
            <p:cNvCxnSpPr>
              <a:endCxn id="7" idx="0"/>
            </p:cNvCxnSpPr>
            <p:nvPr/>
          </p:nvCxnSpPr>
          <p:spPr bwMode="auto">
            <a:xfrm flipH="1">
              <a:off x="1430595" y="1915418"/>
              <a:ext cx="1769806" cy="5544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73295" y="2469866"/>
              <a:ext cx="2514600" cy="1200329"/>
            </a:xfrm>
            <a:prstGeom prst="rect">
              <a:avLst/>
            </a:prstGeom>
            <a:solidFill>
              <a:srgbClr val="FFA14B"/>
            </a:solidFill>
          </p:spPr>
          <p:txBody>
            <a:bodyPr wrap="square" rtlCol="0">
              <a:spAutoFit/>
            </a:bodyPr>
            <a:lstStyle/>
            <a:p>
              <a:pPr algn="ctr"/>
              <a:r>
                <a:rPr lang="ro-RO" dirty="0" smtClean="0">
                  <a:solidFill>
                    <a:srgbClr val="000000"/>
                  </a:solidFill>
                </a:rPr>
                <a:t>Stabilirea unei conduite terapeutice cu trimitere la </a:t>
              </a:r>
              <a:r>
                <a:rPr lang="ro-RO" b="1" dirty="0" smtClean="0">
                  <a:solidFill>
                    <a:srgbClr val="000000"/>
                  </a:solidFill>
                </a:rPr>
                <a:t>domiciliu</a:t>
              </a:r>
              <a:endParaRPr lang="en-US" b="1" dirty="0">
                <a:solidFill>
                  <a:srgbClr val="000000"/>
                </a:solidFill>
              </a:endParaRPr>
            </a:p>
          </p:txBody>
        </p:sp>
        <p:cxnSp>
          <p:nvCxnSpPr>
            <p:cNvPr id="9" name="Straight Arrow Connector 8"/>
            <p:cNvCxnSpPr/>
            <p:nvPr/>
          </p:nvCxnSpPr>
          <p:spPr bwMode="auto">
            <a:xfrm flipH="1">
              <a:off x="4528571" y="1915418"/>
              <a:ext cx="3902" cy="23399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4934944" y="3470140"/>
              <a:ext cx="1939762" cy="106042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rot="19876991">
              <a:off x="2630608" y="3706080"/>
              <a:ext cx="1637136" cy="584775"/>
            </a:xfrm>
            <a:prstGeom prst="rect">
              <a:avLst/>
            </a:prstGeom>
            <a:solidFill>
              <a:srgbClr val="FF0000"/>
            </a:solidFill>
          </p:spPr>
          <p:txBody>
            <a:bodyPr wrap="square" rtlCol="0">
              <a:spAutoFit/>
            </a:bodyPr>
            <a:lstStyle/>
            <a:p>
              <a:pPr algn="ctr"/>
              <a:r>
                <a:rPr lang="ro-RO" sz="1600" dirty="0" smtClean="0">
                  <a:solidFill>
                    <a:srgbClr val="FFFFFF"/>
                  </a:solidFill>
                </a:rPr>
                <a:t>Cosimțământ semnat</a:t>
              </a:r>
              <a:endParaRPr lang="en-US" sz="1600" dirty="0">
                <a:solidFill>
                  <a:srgbClr val="FFFFFF"/>
                </a:solidFill>
              </a:endParaRPr>
            </a:p>
          </p:txBody>
        </p:sp>
        <p:sp>
          <p:nvSpPr>
            <p:cNvPr id="38" name="TextBox 37"/>
            <p:cNvSpPr txBox="1"/>
            <p:nvPr/>
          </p:nvSpPr>
          <p:spPr>
            <a:xfrm>
              <a:off x="1544895" y="4393384"/>
              <a:ext cx="2514600" cy="369332"/>
            </a:xfrm>
            <a:prstGeom prst="rect">
              <a:avLst/>
            </a:prstGeom>
            <a:solidFill>
              <a:srgbClr val="FFC625"/>
            </a:solidFill>
          </p:spPr>
          <p:txBody>
            <a:bodyPr wrap="square" rtlCol="0">
              <a:spAutoFit/>
            </a:bodyPr>
            <a:lstStyle/>
            <a:p>
              <a:pPr algn="ctr"/>
              <a:r>
                <a:rPr lang="ro-RO" dirty="0" smtClean="0">
                  <a:solidFill>
                    <a:srgbClr val="000000"/>
                  </a:solidFill>
                </a:rPr>
                <a:t>Internare voluntară</a:t>
              </a:r>
              <a:endParaRPr lang="en-US" dirty="0">
                <a:solidFill>
                  <a:srgbClr val="000000"/>
                </a:solidFill>
              </a:endParaRPr>
            </a:p>
          </p:txBody>
        </p:sp>
        <p:sp>
          <p:nvSpPr>
            <p:cNvPr id="39" name="TextBox 38"/>
            <p:cNvSpPr txBox="1"/>
            <p:nvPr/>
          </p:nvSpPr>
          <p:spPr>
            <a:xfrm>
              <a:off x="5194593" y="4530561"/>
              <a:ext cx="2514600" cy="369332"/>
            </a:xfrm>
            <a:prstGeom prst="rect">
              <a:avLst/>
            </a:prstGeom>
            <a:solidFill>
              <a:srgbClr val="FFC625"/>
            </a:solidFill>
          </p:spPr>
          <p:txBody>
            <a:bodyPr wrap="square" rtlCol="0">
              <a:spAutoFit/>
            </a:bodyPr>
            <a:lstStyle/>
            <a:p>
              <a:pPr algn="ctr"/>
              <a:r>
                <a:rPr lang="ro-RO" dirty="0" smtClean="0">
                  <a:solidFill>
                    <a:srgbClr val="000000"/>
                  </a:solidFill>
                </a:rPr>
                <a:t>Internare nevoluntară</a:t>
              </a:r>
              <a:endParaRPr lang="en-US" dirty="0">
                <a:solidFill>
                  <a:srgbClr val="000000"/>
                </a:solidFill>
              </a:endParaRPr>
            </a:p>
          </p:txBody>
        </p:sp>
        <p:sp>
          <p:nvSpPr>
            <p:cNvPr id="42" name="TextBox 41"/>
            <p:cNvSpPr txBox="1"/>
            <p:nvPr/>
          </p:nvSpPr>
          <p:spPr>
            <a:xfrm>
              <a:off x="5346993" y="5065199"/>
              <a:ext cx="2979702" cy="923330"/>
            </a:xfrm>
            <a:prstGeom prst="rect">
              <a:avLst/>
            </a:prstGeom>
            <a:solidFill>
              <a:srgbClr val="FFFF9B"/>
            </a:solidFill>
            <a:ln>
              <a:solidFill>
                <a:srgbClr val="FFC625"/>
              </a:solidFill>
            </a:ln>
          </p:spPr>
          <p:txBody>
            <a:bodyPr wrap="square" rtlCol="0">
              <a:spAutoFit/>
            </a:bodyPr>
            <a:lstStyle/>
            <a:p>
              <a:pPr algn="ctr"/>
              <a:r>
                <a:rPr lang="ro-RO" dirty="0" smtClean="0">
                  <a:solidFill>
                    <a:srgbClr val="000000"/>
                  </a:solidFill>
                </a:rPr>
                <a:t>Comisie internări nevoluntare </a:t>
              </a:r>
            </a:p>
            <a:p>
              <a:pPr algn="ctr"/>
              <a:r>
                <a:rPr lang="ro-RO" dirty="0" smtClean="0">
                  <a:solidFill>
                    <a:srgbClr val="000000"/>
                  </a:solidFill>
                </a:rPr>
                <a:t>- spitalizare continuă acuți</a:t>
              </a:r>
              <a:endParaRPr lang="en-US" dirty="0">
                <a:solidFill>
                  <a:srgbClr val="000000"/>
                </a:solidFill>
              </a:endParaRPr>
            </a:p>
          </p:txBody>
        </p:sp>
        <p:cxnSp>
          <p:nvCxnSpPr>
            <p:cNvPr id="44" name="Straight Arrow Connector 43"/>
            <p:cNvCxnSpPr/>
            <p:nvPr/>
          </p:nvCxnSpPr>
          <p:spPr bwMode="auto">
            <a:xfrm>
              <a:off x="6298483" y="1915418"/>
              <a:ext cx="1494812" cy="63385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6298483" y="2549274"/>
              <a:ext cx="2637812" cy="1200329"/>
            </a:xfrm>
            <a:prstGeom prst="rect">
              <a:avLst/>
            </a:prstGeom>
            <a:solidFill>
              <a:srgbClr val="FFA14B"/>
            </a:solidFill>
          </p:spPr>
          <p:txBody>
            <a:bodyPr wrap="square" rtlCol="0">
              <a:spAutoFit/>
            </a:bodyPr>
            <a:lstStyle/>
            <a:p>
              <a:pPr algn="ctr"/>
              <a:r>
                <a:rPr lang="ro-RO" b="1" dirty="0" smtClean="0">
                  <a:solidFill>
                    <a:srgbClr val="000000"/>
                  </a:solidFill>
                </a:rPr>
                <a:t>Redirecționare</a:t>
              </a:r>
              <a:r>
                <a:rPr lang="ro-RO" dirty="0" smtClean="0">
                  <a:solidFill>
                    <a:srgbClr val="000000"/>
                  </a:solidFill>
                </a:rPr>
                <a:t> către alte specialități: riscul vital excede riscul diagnosticului psihiatric</a:t>
              </a:r>
              <a:endParaRPr lang="en-US" dirty="0">
                <a:solidFill>
                  <a:srgbClr val="000000"/>
                </a:solidFill>
              </a:endParaRPr>
            </a:p>
          </p:txBody>
        </p:sp>
        <p:sp>
          <p:nvSpPr>
            <p:cNvPr id="69" name="TextBox 68"/>
            <p:cNvSpPr txBox="1"/>
            <p:nvPr/>
          </p:nvSpPr>
          <p:spPr>
            <a:xfrm>
              <a:off x="898679" y="4926282"/>
              <a:ext cx="3352800" cy="923330"/>
            </a:xfrm>
            <a:prstGeom prst="rect">
              <a:avLst/>
            </a:prstGeom>
            <a:solidFill>
              <a:srgbClr val="FFFF9B"/>
            </a:solidFill>
            <a:ln>
              <a:solidFill>
                <a:srgbClr val="FFC625"/>
              </a:solidFill>
            </a:ln>
          </p:spPr>
          <p:txBody>
            <a:bodyPr wrap="square" rtlCol="0">
              <a:spAutoFit/>
            </a:bodyPr>
            <a:lstStyle/>
            <a:p>
              <a:pPr algn="ctr"/>
              <a:r>
                <a:rPr lang="ro-RO" dirty="0" smtClean="0">
                  <a:solidFill>
                    <a:srgbClr val="000000"/>
                  </a:solidFill>
                </a:rPr>
                <a:t>Servicii medicale oferite de spital </a:t>
              </a:r>
            </a:p>
            <a:p>
              <a:pPr algn="ctr"/>
              <a:r>
                <a:rPr lang="ro-RO" dirty="0" smtClean="0">
                  <a:solidFill>
                    <a:srgbClr val="000000"/>
                  </a:solidFill>
                </a:rPr>
                <a:t>(spitalizare continuă acuți)</a:t>
              </a:r>
              <a:endParaRPr lang="en-US" dirty="0">
                <a:solidFill>
                  <a:srgbClr val="000000"/>
                </a:solidFill>
              </a:endParaRPr>
            </a:p>
          </p:txBody>
        </p:sp>
        <p:cxnSp>
          <p:nvCxnSpPr>
            <p:cNvPr id="78" name="Straight Arrow Connector 77"/>
            <p:cNvCxnSpPr>
              <a:endCxn id="42" idx="0"/>
            </p:cNvCxnSpPr>
            <p:nvPr/>
          </p:nvCxnSpPr>
          <p:spPr bwMode="auto">
            <a:xfrm>
              <a:off x="6836844" y="4926282"/>
              <a:ext cx="0" cy="1389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762000" y="6141339"/>
              <a:ext cx="7732816" cy="646331"/>
            </a:xfrm>
            <a:prstGeom prst="rect">
              <a:avLst/>
            </a:prstGeom>
            <a:solidFill>
              <a:srgbClr val="FF0000"/>
            </a:solidFill>
          </p:spPr>
          <p:txBody>
            <a:bodyPr wrap="square" rtlCol="0">
              <a:spAutoFit/>
            </a:bodyPr>
            <a:lstStyle/>
            <a:p>
              <a:pPr algn="ctr"/>
              <a:r>
                <a:rPr lang="ro-RO" b="1" dirty="0" smtClean="0">
                  <a:solidFill>
                    <a:srgbClr val="FFFFFF"/>
                  </a:solidFill>
                </a:rPr>
                <a:t>!  </a:t>
              </a:r>
              <a:r>
                <a:rPr lang="ro-RO" dirty="0" smtClean="0">
                  <a:solidFill>
                    <a:srgbClr val="FFFFFF"/>
                  </a:solidFill>
                </a:rPr>
                <a:t>Numărul de cazuri contractate pentru spitalizarea pacienților acuți </a:t>
              </a:r>
            </a:p>
            <a:p>
              <a:pPr algn="ctr"/>
              <a:r>
                <a:rPr lang="ro-RO" b="1" dirty="0" smtClean="0">
                  <a:solidFill>
                    <a:srgbClr val="FFFFFF"/>
                  </a:solidFill>
                </a:rPr>
                <a:t>mai mic </a:t>
              </a:r>
              <a:r>
                <a:rPr lang="ro-RO" dirty="0" smtClean="0">
                  <a:solidFill>
                    <a:srgbClr val="FFFFFF"/>
                  </a:solidFill>
                </a:rPr>
                <a:t>decât numărul cazurilor necesar a fi tratate</a:t>
              </a:r>
              <a:endParaRPr lang="en-US" dirty="0">
                <a:solidFill>
                  <a:srgbClr val="FFFFFF"/>
                </a:solidFill>
              </a:endParaRPr>
            </a:p>
          </p:txBody>
        </p:sp>
        <p:cxnSp>
          <p:nvCxnSpPr>
            <p:cNvPr id="90" name="Straight Arrow Connector 89"/>
            <p:cNvCxnSpPr/>
            <p:nvPr/>
          </p:nvCxnSpPr>
          <p:spPr bwMode="auto">
            <a:xfrm>
              <a:off x="2687895" y="4762716"/>
              <a:ext cx="0" cy="1653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20895" y="96526"/>
              <a:ext cx="9046906" cy="615553"/>
            </a:xfrm>
            <a:prstGeom prst="rect">
              <a:avLst/>
            </a:prstGeom>
            <a:solidFill>
              <a:srgbClr val="FF0000"/>
            </a:solidFill>
            <a:scene3d>
              <a:camera prst="orthographicFront"/>
              <a:lightRig rig="threePt" dir="t"/>
            </a:scene3d>
            <a:sp3d>
              <a:bevelT prst="angle"/>
            </a:sp3d>
          </p:spPr>
          <p:txBody>
            <a:bodyPr wrap="square" rtlCol="0">
              <a:spAutoFit/>
            </a:bodyPr>
            <a:lstStyle/>
            <a:p>
              <a:pPr algn="ctr"/>
              <a:r>
                <a:rPr lang="ro-RO" sz="1700" b="1" dirty="0" smtClean="0">
                  <a:solidFill>
                    <a:srgbClr val="FFFFFF"/>
                  </a:solidFill>
                </a:rPr>
                <a:t>ASPECTE CRITICE ÎN CAMERA DE GARDĂ: OBȚINEREA CONSIMȚĂMÂNTULUI, INTERNAREA NEVOLUNTARĂ, CAZURILE SOCIALE</a:t>
              </a:r>
              <a:endParaRPr lang="en-US" sz="1700" b="1" dirty="0">
                <a:solidFill>
                  <a:srgbClr val="FFFFFF"/>
                </a:solidFill>
              </a:endParaRPr>
            </a:p>
          </p:txBody>
        </p:sp>
        <p:cxnSp>
          <p:nvCxnSpPr>
            <p:cNvPr id="21" name="Straight Arrow Connector 20"/>
            <p:cNvCxnSpPr/>
            <p:nvPr/>
          </p:nvCxnSpPr>
          <p:spPr bwMode="auto">
            <a:xfrm flipH="1">
              <a:off x="2687895" y="3478984"/>
              <a:ext cx="1681834" cy="914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2895601" y="2115923"/>
              <a:ext cx="3200400" cy="1354217"/>
            </a:xfrm>
            <a:prstGeom prst="rect">
              <a:avLst/>
            </a:prstGeom>
            <a:solidFill>
              <a:srgbClr val="FFA14B"/>
            </a:solidFill>
          </p:spPr>
          <p:txBody>
            <a:bodyPr wrap="square" rtlCol="0">
              <a:spAutoFit/>
            </a:bodyPr>
            <a:lstStyle/>
            <a:p>
              <a:pPr algn="ctr"/>
              <a:r>
                <a:rPr lang="ro-RO" b="1" dirty="0" smtClean="0">
                  <a:solidFill>
                    <a:srgbClr val="000000"/>
                  </a:solidFill>
                </a:rPr>
                <a:t>Internare</a:t>
              </a:r>
              <a:endParaRPr lang="ro-RO" dirty="0" smtClean="0">
                <a:solidFill>
                  <a:srgbClr val="000000"/>
                </a:solidFill>
              </a:endParaRPr>
            </a:p>
            <a:p>
              <a:pPr algn="ctr"/>
              <a:r>
                <a:rPr lang="ro-RO" dirty="0" smtClean="0">
                  <a:solidFill>
                    <a:srgbClr val="000000"/>
                  </a:solidFill>
                </a:rPr>
                <a:t>Conform listei urgențelor în psihiatrie O </a:t>
              </a:r>
              <a:r>
                <a:rPr lang="ro-RO" dirty="0" smtClean="0">
                  <a:solidFill>
                    <a:srgbClr val="000000"/>
                  </a:solidFill>
                  <a:latin typeface="Calibri" panose="020F0502020204030204" pitchFamily="34" charset="0"/>
                  <a:cs typeface="Calibri" panose="020F0502020204030204" pitchFamily="34" charset="0"/>
                </a:rPr>
                <a:t>488/2016</a:t>
              </a:r>
              <a:r>
                <a:rPr lang="ro-RO" dirty="0" smtClean="0">
                  <a:solidFill>
                    <a:srgbClr val="000000"/>
                  </a:solidFill>
                </a:rPr>
                <a:t> </a:t>
              </a:r>
            </a:p>
            <a:p>
              <a:pPr algn="ctr"/>
              <a:r>
                <a:rPr lang="ro-RO" sz="1400" b="1" dirty="0" smtClean="0">
                  <a:solidFill>
                    <a:srgbClr val="FF0000"/>
                  </a:solidFill>
                </a:rPr>
                <a:t>(nu se regăsesc în Normele de aplicare ale contractului cadru)</a:t>
              </a:r>
              <a:endParaRPr lang="en-US" sz="1400" b="1" dirty="0">
                <a:solidFill>
                  <a:srgbClr val="FF0000"/>
                </a:solidFill>
              </a:endParaRPr>
            </a:p>
          </p:txBody>
        </p:sp>
      </p:grpSp>
    </p:spTree>
    <p:extLst>
      <p:ext uri="{BB962C8B-B14F-4D97-AF65-F5344CB8AC3E}">
        <p14:creationId xmlns:p14="http://schemas.microsoft.com/office/powerpoint/2010/main" val="3126754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792162"/>
          </a:xfrm>
        </p:spPr>
        <p:txBody>
          <a:bodyPr/>
          <a:lstStyle/>
          <a:p>
            <a:pPr algn="ctr"/>
            <a:r>
              <a:rPr lang="ro-RO" sz="2000" b="1" dirty="0" smtClean="0"/>
              <a:t>Triajul </a:t>
            </a:r>
            <a:r>
              <a:rPr lang="ro-RO" sz="2000" b="1" dirty="0" err="1" smtClean="0"/>
              <a:t>co</a:t>
            </a:r>
            <a:r>
              <a:rPr lang="en-US" sz="2000" b="1" dirty="0" smtClean="0"/>
              <a:t>n</a:t>
            </a:r>
            <a:r>
              <a:rPr lang="ro-RO" sz="2000" b="1" dirty="0" err="1" smtClean="0"/>
              <a:t>form</a:t>
            </a:r>
            <a:r>
              <a:rPr lang="ro-RO" sz="2000" b="1" dirty="0" smtClean="0"/>
              <a:t> -</a:t>
            </a:r>
            <a:r>
              <a:rPr lang="vi-VN" sz="2000" b="1" dirty="0" smtClean="0"/>
              <a:t>Ordinul </a:t>
            </a:r>
            <a:r>
              <a:rPr lang="vi-VN" sz="2000" b="1" dirty="0"/>
              <a:t>MS nr. 48/2009 privind aprobarea Protocolului naţional de triaj al pacienţilor din structurile pentru primirea urgenţelor cu modificările și completările ulterioare</a:t>
            </a:r>
            <a:endParaRPr lang="ro-RO" sz="2000" b="1" dirty="0"/>
          </a:p>
        </p:txBody>
      </p:sp>
      <p:sp>
        <p:nvSpPr>
          <p:cNvPr id="3" name="Substituent conținut 2"/>
          <p:cNvSpPr>
            <a:spLocks noGrp="1"/>
          </p:cNvSpPr>
          <p:nvPr>
            <p:ph idx="1"/>
          </p:nvPr>
        </p:nvSpPr>
        <p:spPr>
          <a:xfrm>
            <a:off x="457200" y="1143000"/>
            <a:ext cx="8229600" cy="5105400"/>
          </a:xfrm>
        </p:spPr>
        <p:txBody>
          <a:bodyPr/>
          <a:lstStyle/>
          <a:p>
            <a:pPr marL="0" indent="0">
              <a:buNone/>
            </a:pPr>
            <a:r>
              <a:rPr lang="vi-VN" sz="2000" dirty="0">
                <a:solidFill>
                  <a:srgbClr val="00B050"/>
                </a:solidFill>
              </a:rPr>
              <a:t>Nivel III - URGENT (cod verde) </a:t>
            </a:r>
            <a:r>
              <a:rPr lang="vi-VN" sz="2000" dirty="0"/>
              <a:t>Pacientul cu funcții vitale stabile, dar care necesita doua sau mai multe dintre resursele definite mai jos. Timpul maxim de preluare in zona de tratament: 30 de </a:t>
            </a:r>
            <a:r>
              <a:rPr lang="vi-VN" sz="2000" dirty="0" smtClean="0"/>
              <a:t>minute</a:t>
            </a:r>
            <a:r>
              <a:rPr lang="ro-RO" sz="2000" dirty="0" smtClean="0"/>
              <a:t>.</a:t>
            </a:r>
          </a:p>
          <a:p>
            <a:pPr marL="0" indent="0">
              <a:buNone/>
            </a:pPr>
            <a:r>
              <a:rPr lang="ro-RO" sz="2000" dirty="0" smtClean="0">
                <a:solidFill>
                  <a:schemeClr val="accent5">
                    <a:lumMod val="50000"/>
                  </a:schemeClr>
                </a:solidFill>
              </a:rPr>
              <a:t>Nivel </a:t>
            </a:r>
            <a:r>
              <a:rPr lang="ro-RO" sz="2000" dirty="0">
                <a:solidFill>
                  <a:schemeClr val="accent5">
                    <a:lumMod val="50000"/>
                  </a:schemeClr>
                </a:solidFill>
              </a:rPr>
              <a:t>IV - NONURGENT (cod albastru</a:t>
            </a:r>
            <a:r>
              <a:rPr lang="ro-RO" sz="2000" dirty="0" smtClean="0">
                <a:solidFill>
                  <a:schemeClr val="accent5">
                    <a:lumMod val="50000"/>
                  </a:schemeClr>
                </a:solidFill>
              </a:rPr>
              <a:t>) </a:t>
            </a:r>
          </a:p>
          <a:p>
            <a:pPr marL="0" indent="0">
              <a:buNone/>
            </a:pPr>
            <a:r>
              <a:rPr lang="vi-VN" sz="2000" dirty="0"/>
              <a:t>Pacientul care prezintă funcții vitale stabile si necesita o singura resursa dintre cele definite anterior (la nivelul III). </a:t>
            </a:r>
            <a:r>
              <a:rPr lang="vi-VN" sz="2000" dirty="0" smtClean="0"/>
              <a:t>Timpul </a:t>
            </a:r>
            <a:r>
              <a:rPr lang="vi-VN" sz="2000" dirty="0"/>
              <a:t>maxim de preluare in zona de tratament: 60 de minute. </a:t>
            </a:r>
          </a:p>
          <a:p>
            <a:pPr marL="0" indent="0">
              <a:buNone/>
            </a:pPr>
            <a:r>
              <a:rPr lang="vi-VN" sz="2000" dirty="0">
                <a:solidFill>
                  <a:srgbClr val="CC0066"/>
                </a:solidFill>
              </a:rPr>
              <a:t>Examinarea şi investigarea pacienţilor în camera de gardă </a:t>
            </a:r>
            <a:endParaRPr lang="ro-RO" sz="2000" dirty="0" smtClean="0">
              <a:solidFill>
                <a:srgbClr val="CC0066"/>
              </a:solidFill>
            </a:endParaRPr>
          </a:p>
          <a:p>
            <a:pPr marL="0" indent="0">
              <a:buNone/>
            </a:pPr>
            <a:r>
              <a:rPr lang="vi-VN" sz="2000" dirty="0">
                <a:latin typeface="Arial" panose="020B0604020202020204" pitchFamily="34" charset="0"/>
                <a:cs typeface="Arial" panose="020B0604020202020204" pitchFamily="34" charset="0"/>
              </a:rPr>
              <a:t>Întocmirea fişei individuale de urgență, va începe la punctul de triaj şi va continua concomitent cu investigarea, consultarea şi tratamentul pacientului până la finalizarea serviciului medical în camera de gardă în vederea </a:t>
            </a:r>
            <a:endParaRPr lang="ro-RO" sz="2000" dirty="0" smtClean="0">
              <a:latin typeface="Arial" panose="020B0604020202020204" pitchFamily="34" charset="0"/>
              <a:cs typeface="Arial" panose="020B0604020202020204" pitchFamily="34" charset="0"/>
            </a:endParaRPr>
          </a:p>
          <a:p>
            <a:pPr>
              <a:buFontTx/>
              <a:buChar char="-"/>
            </a:pPr>
            <a:r>
              <a:rPr lang="ro-RO"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internării </a:t>
            </a:r>
            <a:r>
              <a:rPr lang="vi-VN" sz="2000" dirty="0">
                <a:latin typeface="Arial" panose="020B0604020202020204" pitchFamily="34" charset="0"/>
                <a:cs typeface="Arial" panose="020B0604020202020204" pitchFamily="34" charset="0"/>
              </a:rPr>
              <a:t>în spital, </a:t>
            </a:r>
            <a:endParaRPr lang="ro-RO" sz="2000" dirty="0" smtClean="0">
              <a:latin typeface="Arial" panose="020B0604020202020204" pitchFamily="34" charset="0"/>
              <a:cs typeface="Arial" panose="020B0604020202020204" pitchFamily="34" charset="0"/>
            </a:endParaRPr>
          </a:p>
          <a:p>
            <a:pPr>
              <a:buFontTx/>
              <a:buChar char="-"/>
            </a:pPr>
            <a:r>
              <a:rPr lang="ro-RO"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redirecționării </a:t>
            </a:r>
            <a:r>
              <a:rPr lang="vi-VN" sz="2000" dirty="0">
                <a:latin typeface="Arial" panose="020B0604020202020204" pitchFamily="34" charset="0"/>
                <a:cs typeface="Arial" panose="020B0604020202020204" pitchFamily="34" charset="0"/>
              </a:rPr>
              <a:t>către o altă unitate sanitară sau </a:t>
            </a:r>
            <a:endParaRPr lang="ro-RO" sz="2000" dirty="0" smtClean="0">
              <a:latin typeface="Arial" panose="020B0604020202020204" pitchFamily="34" charset="0"/>
              <a:cs typeface="Arial" panose="020B0604020202020204" pitchFamily="34" charset="0"/>
            </a:endParaRPr>
          </a:p>
          <a:p>
            <a:pPr>
              <a:buFontTx/>
              <a:buChar char="-"/>
            </a:pPr>
            <a:r>
              <a:rPr lang="ro-RO"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plecării </a:t>
            </a:r>
            <a:r>
              <a:rPr lang="vi-VN" sz="2000" dirty="0">
                <a:latin typeface="Arial" panose="020B0604020202020204" pitchFamily="34" charset="0"/>
                <a:cs typeface="Arial" panose="020B0604020202020204" pitchFamily="34" charset="0"/>
              </a:rPr>
              <a:t>la domiciliu.</a:t>
            </a:r>
            <a:endParaRPr lang="ro-RO" sz="2000" dirty="0">
              <a:latin typeface="Arial" panose="020B0604020202020204" pitchFamily="34" charset="0"/>
              <a:cs typeface="Arial" panose="020B0604020202020204" pitchFamily="34" charset="0"/>
            </a:endParaRPr>
          </a:p>
          <a:p>
            <a:pPr marL="0" indent="0">
              <a:buNone/>
            </a:pPr>
            <a:endParaRPr lang="ro-RO" sz="2000" dirty="0" smtClean="0">
              <a:solidFill>
                <a:srgbClr val="CC0066"/>
              </a:solidFill>
            </a:endParaRPr>
          </a:p>
          <a:p>
            <a:pPr marL="0" indent="0">
              <a:buNone/>
            </a:pPr>
            <a:endParaRPr lang="ro-RO" sz="2000" b="1" dirty="0" smtClean="0">
              <a:solidFill>
                <a:schemeClr val="accent5">
                  <a:lumMod val="50000"/>
                </a:schemeClr>
              </a:solidFill>
            </a:endParaRPr>
          </a:p>
          <a:p>
            <a:endParaRPr lang="ro-RO" sz="2000" b="1" dirty="0" smtClean="0"/>
          </a:p>
          <a:p>
            <a:endParaRPr lang="ro-RO" sz="2000" dirty="0"/>
          </a:p>
        </p:txBody>
      </p:sp>
    </p:spTree>
    <p:extLst>
      <p:ext uri="{BB962C8B-B14F-4D97-AF65-F5344CB8AC3E}">
        <p14:creationId xmlns:p14="http://schemas.microsoft.com/office/powerpoint/2010/main" val="141088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52400"/>
            <a:ext cx="8382000" cy="6400800"/>
          </a:xfrm>
        </p:spPr>
        <p:txBody>
          <a:bodyPr/>
          <a:lstStyle/>
          <a:p>
            <a:pPr marL="0" indent="0">
              <a:buNone/>
            </a:pPr>
            <a:r>
              <a:rPr lang="vi-VN" sz="2000" b="1" dirty="0">
                <a:solidFill>
                  <a:srgbClr val="FF0000"/>
                </a:solidFill>
              </a:rPr>
              <a:t>Legislaţia </a:t>
            </a:r>
            <a:r>
              <a:rPr lang="ro-RO" sz="2000" b="1" dirty="0" smtClean="0">
                <a:solidFill>
                  <a:srgbClr val="FF0000"/>
                </a:solidFill>
              </a:rPr>
              <a:t>aplicată</a:t>
            </a:r>
            <a:endParaRPr lang="vi-VN" sz="2000" b="1" dirty="0">
              <a:solidFill>
                <a:srgbClr val="FF0000"/>
              </a:solidFill>
            </a:endParaRPr>
          </a:p>
          <a:p>
            <a:pPr marL="0" indent="0">
              <a:buNone/>
            </a:pPr>
            <a:r>
              <a:rPr lang="vi-VN" sz="2000" dirty="0"/>
              <a:t>1. </a:t>
            </a:r>
            <a:r>
              <a:rPr lang="vi-VN" sz="2000" dirty="0">
                <a:solidFill>
                  <a:srgbClr val="FF0000"/>
                </a:solidFill>
              </a:rPr>
              <a:t>LEGE nr. </a:t>
            </a:r>
            <a:r>
              <a:rPr lang="vi-VN" sz="2000" dirty="0" smtClean="0">
                <a:solidFill>
                  <a:srgbClr val="FF0000"/>
                </a:solidFill>
              </a:rPr>
              <a:t>95</a:t>
            </a:r>
            <a:r>
              <a:rPr lang="ro-RO" sz="2000" dirty="0" smtClean="0">
                <a:solidFill>
                  <a:srgbClr val="FF0000"/>
                </a:solidFill>
              </a:rPr>
              <a:t>/ </a:t>
            </a:r>
            <a:r>
              <a:rPr lang="vi-VN" sz="2000" dirty="0" smtClean="0">
                <a:solidFill>
                  <a:srgbClr val="FF0000"/>
                </a:solidFill>
              </a:rPr>
              <a:t>2006</a:t>
            </a:r>
            <a:r>
              <a:rPr lang="vi-VN" sz="2000" dirty="0" smtClean="0"/>
              <a:t> </a:t>
            </a:r>
            <a:r>
              <a:rPr lang="vi-VN" sz="2000" dirty="0"/>
              <a:t>privind reforma în domeniul sănătăţii - </a:t>
            </a:r>
            <a:r>
              <a:rPr lang="vi-VN" sz="2000" dirty="0" smtClean="0"/>
              <a:t>REPUBLICA</a:t>
            </a:r>
            <a:r>
              <a:rPr lang="ro-RO" sz="2000" dirty="0" smtClean="0"/>
              <a:t>TĂ</a:t>
            </a:r>
            <a:r>
              <a:rPr lang="vi-VN" sz="2000" dirty="0" smtClean="0"/>
              <a:t>*);</a:t>
            </a:r>
            <a:endParaRPr lang="vi-VN" sz="2000" dirty="0"/>
          </a:p>
          <a:p>
            <a:pPr marL="0" indent="0">
              <a:buNone/>
            </a:pPr>
            <a:r>
              <a:rPr lang="vi-VN" sz="2000" dirty="0"/>
              <a:t>2. </a:t>
            </a:r>
            <a:r>
              <a:rPr lang="vi-VN" sz="2000" dirty="0">
                <a:solidFill>
                  <a:srgbClr val="FF0000"/>
                </a:solidFill>
              </a:rPr>
              <a:t>ORDIN nr. </a:t>
            </a:r>
            <a:r>
              <a:rPr lang="vi-VN" sz="2000" dirty="0" smtClean="0">
                <a:solidFill>
                  <a:srgbClr val="FF0000"/>
                </a:solidFill>
              </a:rPr>
              <a:t>914</a:t>
            </a:r>
            <a:r>
              <a:rPr lang="ro-RO" sz="2000" dirty="0" smtClean="0">
                <a:solidFill>
                  <a:srgbClr val="FF0000"/>
                </a:solidFill>
              </a:rPr>
              <a:t>/</a:t>
            </a:r>
            <a:r>
              <a:rPr lang="vi-VN" sz="2000" dirty="0" smtClean="0">
                <a:solidFill>
                  <a:srgbClr val="FF0000"/>
                </a:solidFill>
              </a:rPr>
              <a:t>2006 </a:t>
            </a:r>
            <a:r>
              <a:rPr lang="vi-VN" sz="2000" dirty="0"/>
              <a:t>pentru aprobarea normelor privind condiţiile pe care trebuie să le îndeplinească un spital în vederea obţinerii autorizaţiei sanitare de funcţionare;</a:t>
            </a:r>
          </a:p>
          <a:p>
            <a:pPr marL="0" indent="0">
              <a:buNone/>
            </a:pPr>
            <a:r>
              <a:rPr lang="vi-VN" sz="2000" dirty="0"/>
              <a:t>3. </a:t>
            </a:r>
            <a:r>
              <a:rPr lang="ro-RO" sz="2000" dirty="0" smtClean="0">
                <a:solidFill>
                  <a:srgbClr val="FF0000"/>
                </a:solidFill>
              </a:rPr>
              <a:t>O</a:t>
            </a:r>
            <a:r>
              <a:rPr lang="vi-VN" sz="2000" dirty="0" smtClean="0">
                <a:solidFill>
                  <a:srgbClr val="FF0000"/>
                </a:solidFill>
              </a:rPr>
              <a:t>RDIN 196/139</a:t>
            </a:r>
            <a:r>
              <a:rPr lang="ro-RO" sz="2000" dirty="0" smtClean="0">
                <a:solidFill>
                  <a:srgbClr val="FF0000"/>
                </a:solidFill>
              </a:rPr>
              <a:t> </a:t>
            </a:r>
            <a:r>
              <a:rPr lang="ro-RO" sz="2000" dirty="0" smtClean="0"/>
              <a:t>de aprobare a N</a:t>
            </a:r>
            <a:r>
              <a:rPr lang="vi-VN" sz="2000" dirty="0" smtClean="0"/>
              <a:t>ormelor metodologice de aplicare în anul 2017 a hotărârii guvernului nr. 161/2016 pentru aprobarea pachetelor de servicii şi a contractului-cadru;</a:t>
            </a:r>
            <a:endParaRPr lang="vi-VN" sz="2000" dirty="0"/>
          </a:p>
          <a:p>
            <a:pPr marL="0" indent="0">
              <a:buNone/>
            </a:pPr>
            <a:r>
              <a:rPr lang="vi-VN" sz="2000" dirty="0"/>
              <a:t>4. </a:t>
            </a:r>
            <a:r>
              <a:rPr lang="vi-VN" sz="2000" dirty="0">
                <a:solidFill>
                  <a:srgbClr val="FF0000"/>
                </a:solidFill>
              </a:rPr>
              <a:t>ORDIN nr. </a:t>
            </a:r>
            <a:r>
              <a:rPr lang="vi-VN" sz="2000" dirty="0" smtClean="0">
                <a:solidFill>
                  <a:srgbClr val="FF0000"/>
                </a:solidFill>
              </a:rPr>
              <a:t>178</a:t>
            </a:r>
            <a:r>
              <a:rPr lang="ro-RO" sz="2000" dirty="0" smtClean="0">
                <a:solidFill>
                  <a:srgbClr val="FF0000"/>
                </a:solidFill>
              </a:rPr>
              <a:t>2/</a:t>
            </a:r>
            <a:r>
              <a:rPr lang="vi-VN" sz="2000" dirty="0" smtClean="0">
                <a:solidFill>
                  <a:srgbClr val="FF0000"/>
                </a:solidFill>
              </a:rPr>
              <a:t>2006</a:t>
            </a:r>
            <a:r>
              <a:rPr lang="vi-VN" sz="2000" dirty="0" smtClean="0"/>
              <a:t> </a:t>
            </a:r>
            <a:r>
              <a:rPr lang="vi-VN" sz="2000" dirty="0"/>
              <a:t>privind înregistrarea şi raportarea statistică a pacienţilor care primesc servicii medicale în regim de spitalizare continuă şi spitalizare de </a:t>
            </a:r>
            <a:r>
              <a:rPr lang="vi-VN" sz="2000" dirty="0" smtClean="0"/>
              <a:t>zi</a:t>
            </a:r>
            <a:r>
              <a:rPr lang="ro-RO" sz="2000" dirty="0" smtClean="0"/>
              <a:t>.</a:t>
            </a:r>
          </a:p>
          <a:p>
            <a:pPr marL="0" indent="0">
              <a:buNone/>
            </a:pPr>
            <a:r>
              <a:rPr lang="ro-RO" sz="2000" dirty="0" smtClean="0"/>
              <a:t>5. </a:t>
            </a:r>
            <a:r>
              <a:rPr lang="vi-VN" sz="2000" dirty="0">
                <a:solidFill>
                  <a:srgbClr val="FF0000"/>
                </a:solidFill>
              </a:rPr>
              <a:t>ORDIN nr. 1706 </a:t>
            </a:r>
            <a:r>
              <a:rPr lang="ro-RO" sz="2000" dirty="0" smtClean="0">
                <a:solidFill>
                  <a:srgbClr val="FF0000"/>
                </a:solidFill>
              </a:rPr>
              <a:t>/ </a:t>
            </a:r>
            <a:r>
              <a:rPr lang="vi-VN" sz="2000" dirty="0" smtClean="0">
                <a:solidFill>
                  <a:srgbClr val="FF0000"/>
                </a:solidFill>
              </a:rPr>
              <a:t>2007 </a:t>
            </a:r>
            <a:r>
              <a:rPr lang="vi-VN" sz="2000" dirty="0"/>
              <a:t>privind conducerea şi organizarea unităţilor şi compartimentelor de primire a </a:t>
            </a:r>
            <a:r>
              <a:rPr lang="vi-VN" sz="2000" dirty="0" smtClean="0"/>
              <a:t>urgenţelor</a:t>
            </a:r>
            <a:r>
              <a:rPr lang="ro-RO" sz="2000" dirty="0" smtClean="0"/>
              <a:t>.</a:t>
            </a:r>
          </a:p>
          <a:p>
            <a:pPr marL="0" indent="0">
              <a:buNone/>
            </a:pPr>
            <a:r>
              <a:rPr lang="ro-RO" sz="2000" dirty="0" smtClean="0"/>
              <a:t>6. </a:t>
            </a:r>
            <a:r>
              <a:rPr lang="vi-VN" sz="2000" dirty="0" smtClean="0">
                <a:solidFill>
                  <a:srgbClr val="FF0000"/>
                </a:solidFill>
              </a:rPr>
              <a:t>Ordinul </a:t>
            </a:r>
            <a:r>
              <a:rPr lang="vi-VN" sz="2000" dirty="0">
                <a:solidFill>
                  <a:srgbClr val="FF0000"/>
                </a:solidFill>
              </a:rPr>
              <a:t>MS nr. 48/2009 </a:t>
            </a:r>
            <a:r>
              <a:rPr lang="vi-VN" sz="2000" dirty="0"/>
              <a:t>privind aprobarea Protocolului naţional de triaj al pacienţilor din structurile pentru primirea urgenţelor cu modificările și completările </a:t>
            </a:r>
            <a:r>
              <a:rPr lang="vi-VN" sz="2000" dirty="0" smtClean="0"/>
              <a:t>ulterioare</a:t>
            </a:r>
            <a:r>
              <a:rPr lang="ro-RO" sz="2000" dirty="0" smtClean="0"/>
              <a:t>.</a:t>
            </a:r>
          </a:p>
          <a:p>
            <a:pPr marL="0" indent="0">
              <a:buNone/>
            </a:pPr>
            <a:r>
              <a:rPr lang="pt-BR" sz="2000" dirty="0">
                <a:solidFill>
                  <a:srgbClr val="FF0000"/>
                </a:solidFill>
              </a:rPr>
              <a:t>2016 </a:t>
            </a:r>
            <a:r>
              <a:rPr lang="pt-BR" sz="2000" dirty="0"/>
              <a:t>– Protocolul National de Triaj – Manual de Aplicare – Elaborat de Departamentul pentru Situații de Urgență.</a:t>
            </a:r>
          </a:p>
          <a:p>
            <a:pPr marL="0" indent="0">
              <a:buNone/>
            </a:pPr>
            <a:endParaRPr lang="ro-RO" sz="2000" dirty="0"/>
          </a:p>
        </p:txBody>
      </p:sp>
    </p:spTree>
    <p:extLst>
      <p:ext uri="{BB962C8B-B14F-4D97-AF65-F5344CB8AC3E}">
        <p14:creationId xmlns:p14="http://schemas.microsoft.com/office/powerpoint/2010/main" val="122697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82562"/>
          </a:xfrm>
        </p:spPr>
        <p:txBody>
          <a:bodyPr/>
          <a:lstStyle/>
          <a:p>
            <a:r>
              <a:rPr lang="ro-RO" dirty="0"/>
              <a:t/>
            </a:r>
            <a:br>
              <a:rPr lang="ro-RO" dirty="0"/>
            </a:br>
            <a:endParaRPr lang="ro-RO" dirty="0"/>
          </a:p>
        </p:txBody>
      </p:sp>
      <p:sp>
        <p:nvSpPr>
          <p:cNvPr id="3" name="Substituent conținut 2"/>
          <p:cNvSpPr>
            <a:spLocks noGrp="1"/>
          </p:cNvSpPr>
          <p:nvPr>
            <p:ph idx="1"/>
          </p:nvPr>
        </p:nvSpPr>
        <p:spPr>
          <a:xfrm>
            <a:off x="457200" y="457200"/>
            <a:ext cx="8229600" cy="5943600"/>
          </a:xfrm>
        </p:spPr>
        <p:txBody>
          <a:bodyPr/>
          <a:lstStyle/>
          <a:p>
            <a:pPr marL="0" indent="0">
              <a:buClr>
                <a:schemeClr val="tx1"/>
              </a:buClr>
              <a:buNone/>
            </a:pPr>
            <a:r>
              <a:rPr lang="en-US" sz="2000" dirty="0"/>
              <a:t>7</a:t>
            </a:r>
            <a:r>
              <a:rPr lang="en-US" sz="2000" dirty="0" smtClean="0">
                <a:solidFill>
                  <a:srgbClr val="FF0000"/>
                </a:solidFill>
              </a:rPr>
              <a:t>. </a:t>
            </a:r>
            <a:r>
              <a:rPr lang="vi-VN" sz="2000" dirty="0">
                <a:solidFill>
                  <a:srgbClr val="FF0000"/>
                </a:solidFill>
              </a:rPr>
              <a:t>LEGEA nr. 487 </a:t>
            </a:r>
            <a:r>
              <a:rPr lang="ro-RO" sz="2000" dirty="0" smtClean="0">
                <a:solidFill>
                  <a:srgbClr val="FF0000"/>
                </a:solidFill>
              </a:rPr>
              <a:t>/ </a:t>
            </a:r>
            <a:r>
              <a:rPr lang="vi-VN" sz="2000" dirty="0" smtClean="0">
                <a:solidFill>
                  <a:srgbClr val="FF0000"/>
                </a:solidFill>
              </a:rPr>
              <a:t>2002</a:t>
            </a:r>
            <a:r>
              <a:rPr lang="vi-VN" sz="2000" dirty="0"/>
              <a:t> a sănătăţii mintale şi a protecţiei persoanelor cu tulburări psihice *) – </a:t>
            </a:r>
            <a:r>
              <a:rPr lang="vi-VN" sz="2000" dirty="0" smtClean="0"/>
              <a:t>Republicată</a:t>
            </a:r>
            <a:endParaRPr lang="ro-RO" sz="2000" dirty="0" smtClean="0"/>
          </a:p>
          <a:p>
            <a:pPr marL="0" indent="0">
              <a:buClr>
                <a:schemeClr val="tx1"/>
              </a:buClr>
              <a:buNone/>
            </a:pPr>
            <a:r>
              <a:rPr lang="ro-RO" sz="2000" dirty="0" smtClean="0"/>
              <a:t>8. </a:t>
            </a:r>
            <a:r>
              <a:rPr lang="vi-VN" sz="2000" dirty="0" smtClean="0">
                <a:solidFill>
                  <a:srgbClr val="FF0000"/>
                </a:solidFill>
              </a:rPr>
              <a:t>ORDIN </a:t>
            </a:r>
            <a:r>
              <a:rPr lang="vi-VN" sz="2000" dirty="0">
                <a:solidFill>
                  <a:srgbClr val="FF0000"/>
                </a:solidFill>
              </a:rPr>
              <a:t>nr. 488 din 15 aprilie 2016 </a:t>
            </a:r>
            <a:r>
              <a:rPr lang="vi-VN" sz="2000" dirty="0"/>
              <a:t>pentru aprobarea Normelor de aplicare a Legii sănătăţii mintale şi a protecţiei persoanelor cu tulburări psihice nr. </a:t>
            </a:r>
            <a:r>
              <a:rPr lang="vi-VN" sz="2000" dirty="0" smtClean="0"/>
              <a:t>487/2002</a:t>
            </a:r>
            <a:endParaRPr lang="en-US" sz="2000" dirty="0" smtClean="0"/>
          </a:p>
          <a:p>
            <a:pPr marL="0" indent="0">
              <a:buClr>
                <a:schemeClr val="tx1"/>
              </a:buClr>
              <a:buNone/>
            </a:pPr>
            <a:r>
              <a:rPr lang="ro-RO" sz="2000" dirty="0"/>
              <a:t>9</a:t>
            </a:r>
            <a:r>
              <a:rPr lang="vi-VN" sz="2000" dirty="0" smtClean="0"/>
              <a:t>. </a:t>
            </a:r>
            <a:r>
              <a:rPr lang="vi-VN" sz="2000" dirty="0" smtClean="0">
                <a:solidFill>
                  <a:srgbClr val="FF0000"/>
                </a:solidFill>
              </a:rPr>
              <a:t>ORDIN </a:t>
            </a:r>
            <a:r>
              <a:rPr lang="vi-VN" sz="2000" dirty="0">
                <a:solidFill>
                  <a:srgbClr val="FF0000"/>
                </a:solidFill>
              </a:rPr>
              <a:t>nr. 2021 </a:t>
            </a:r>
            <a:r>
              <a:rPr lang="ro-RO" sz="2000" dirty="0" smtClean="0">
                <a:solidFill>
                  <a:srgbClr val="FF0000"/>
                </a:solidFill>
              </a:rPr>
              <a:t>/ </a:t>
            </a:r>
            <a:r>
              <a:rPr lang="vi-VN" sz="2000" dirty="0" smtClean="0">
                <a:solidFill>
                  <a:srgbClr val="FF0000"/>
                </a:solidFill>
              </a:rPr>
              <a:t>2008 </a:t>
            </a:r>
            <a:r>
              <a:rPr lang="vi-VN" sz="2000" dirty="0">
                <a:solidFill>
                  <a:srgbClr val="000000"/>
                </a:solidFill>
              </a:rPr>
              <a:t>pentru aprobarea Normelor metodologice de aplicare ale titlului IV "Sistemul naţional de asistenţă medicală de urgenţă şi de prim ajutor calificat" din Legea nr. 95/2006 privind reforma în domeniul </a:t>
            </a:r>
            <a:r>
              <a:rPr lang="vi-VN" sz="2000" dirty="0" smtClean="0">
                <a:solidFill>
                  <a:srgbClr val="000000"/>
                </a:solidFill>
              </a:rPr>
              <a:t>sănătăţii</a:t>
            </a:r>
            <a:endParaRPr lang="ro-RO" sz="2000" dirty="0" smtClean="0">
              <a:solidFill>
                <a:srgbClr val="000000"/>
              </a:solidFill>
            </a:endParaRPr>
          </a:p>
          <a:p>
            <a:pPr marL="0" indent="0">
              <a:buClr>
                <a:schemeClr val="tx1"/>
              </a:buClr>
              <a:buNone/>
            </a:pPr>
            <a:r>
              <a:rPr lang="ro-RO" sz="2000" dirty="0" smtClean="0"/>
              <a:t>10. </a:t>
            </a:r>
            <a:r>
              <a:rPr lang="vi-VN" sz="2000" dirty="0" smtClean="0">
                <a:solidFill>
                  <a:srgbClr val="FF0000"/>
                </a:solidFill>
              </a:rPr>
              <a:t>ORDIN </a:t>
            </a:r>
            <a:r>
              <a:rPr lang="vi-VN" sz="2000" dirty="0">
                <a:solidFill>
                  <a:srgbClr val="FF0000"/>
                </a:solidFill>
              </a:rPr>
              <a:t>nr. 870 </a:t>
            </a:r>
            <a:r>
              <a:rPr lang="ro-RO" sz="2000" dirty="0" smtClean="0">
                <a:solidFill>
                  <a:srgbClr val="FF0000"/>
                </a:solidFill>
              </a:rPr>
              <a:t>/ </a:t>
            </a:r>
            <a:r>
              <a:rPr lang="vi-VN" sz="2000" dirty="0" smtClean="0">
                <a:solidFill>
                  <a:srgbClr val="FF0000"/>
                </a:solidFill>
              </a:rPr>
              <a:t>2004 </a:t>
            </a:r>
            <a:r>
              <a:rPr lang="vi-VN" sz="2000" dirty="0"/>
              <a:t>pentru aprobarea Regulamentului privind timpul de muncă, organizarea şi efectuarea gărzilor în unităţile publice din sectorul </a:t>
            </a:r>
            <a:r>
              <a:rPr lang="vi-VN" sz="2000" dirty="0" smtClean="0"/>
              <a:t>sanitar</a:t>
            </a:r>
            <a:endParaRPr lang="ro-RO" sz="2000" dirty="0" smtClean="0"/>
          </a:p>
          <a:p>
            <a:pPr marL="0" indent="0">
              <a:buClr>
                <a:schemeClr val="tx1"/>
              </a:buClr>
              <a:buNone/>
            </a:pPr>
            <a:r>
              <a:rPr lang="ro-RO" sz="2000" dirty="0" smtClean="0"/>
              <a:t>11. </a:t>
            </a:r>
            <a:r>
              <a:rPr lang="vi-VN" sz="2000" dirty="0" smtClean="0">
                <a:solidFill>
                  <a:srgbClr val="FF0000"/>
                </a:solidFill>
              </a:rPr>
              <a:t>ORDIN </a:t>
            </a:r>
            <a:r>
              <a:rPr lang="vi-VN" sz="2000" dirty="0">
                <a:solidFill>
                  <a:srgbClr val="FF0000"/>
                </a:solidFill>
              </a:rPr>
              <a:t>nr. </a:t>
            </a:r>
            <a:r>
              <a:rPr lang="vi-VN" sz="2000" dirty="0" smtClean="0">
                <a:solidFill>
                  <a:srgbClr val="FF0000"/>
                </a:solidFill>
              </a:rPr>
              <a:t>182</a:t>
            </a:r>
            <a:r>
              <a:rPr lang="ro-RO" sz="2000" dirty="0" smtClean="0">
                <a:solidFill>
                  <a:srgbClr val="FF0000"/>
                </a:solidFill>
              </a:rPr>
              <a:t> /</a:t>
            </a:r>
            <a:r>
              <a:rPr lang="vi-VN" sz="2000" dirty="0" smtClean="0">
                <a:solidFill>
                  <a:srgbClr val="FF0000"/>
                </a:solidFill>
              </a:rPr>
              <a:t> </a:t>
            </a:r>
            <a:r>
              <a:rPr lang="vi-VN" sz="2000" dirty="0">
                <a:solidFill>
                  <a:srgbClr val="FF0000"/>
                </a:solidFill>
              </a:rPr>
              <a:t>2017 </a:t>
            </a:r>
            <a:r>
              <a:rPr lang="vi-VN" sz="2000" dirty="0"/>
              <a:t>privind aprobarea regulilor de confirmare din punctul de vedere al datelor clinice şi medicale la nivel de pacient pentru cazurile spitalizate în regim de spitalizare continuă şi de zi, precum şi a metodologiei de evaluare a cazurilor neconfirmate din punctul de vedere al datelor clinice şi medicale pentru care se solicită reconfirmarea</a:t>
            </a:r>
          </a:p>
          <a:p>
            <a:pPr marL="0" indent="0">
              <a:buClr>
                <a:schemeClr val="tx1"/>
              </a:buClr>
              <a:buNone/>
            </a:pPr>
            <a:endParaRPr lang="en-US" sz="2000" dirty="0" smtClean="0"/>
          </a:p>
          <a:p>
            <a:pPr marL="0" indent="0">
              <a:buClr>
                <a:schemeClr val="tx1"/>
              </a:buClr>
              <a:buNone/>
            </a:pPr>
            <a:endParaRPr lang="ro-RO" sz="1600" dirty="0" smtClean="0"/>
          </a:p>
        </p:txBody>
      </p:sp>
    </p:spTree>
    <p:extLst>
      <p:ext uri="{BB962C8B-B14F-4D97-AF65-F5344CB8AC3E}">
        <p14:creationId xmlns:p14="http://schemas.microsoft.com/office/powerpoint/2010/main" val="184610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228600"/>
            <a:ext cx="9144000" cy="1143000"/>
          </a:xfrm>
        </p:spPr>
        <p:txBody>
          <a:bodyPr/>
          <a:lstStyle/>
          <a:p>
            <a:pPr algn="ctr"/>
            <a:r>
              <a:rPr lang="ro-RO" sz="2400" b="1" dirty="0" smtClean="0">
                <a:solidFill>
                  <a:srgbClr val="FF0000"/>
                </a:solidFill>
              </a:rPr>
              <a:t>1. ACTIVITATEA IN CAMERA DE </a:t>
            </a:r>
            <a:r>
              <a:rPr lang="ro-RO" sz="2400" b="1" dirty="0">
                <a:solidFill>
                  <a:srgbClr val="FF0000"/>
                </a:solidFill>
              </a:rPr>
              <a:t>GARDA</a:t>
            </a:r>
            <a:br>
              <a:rPr lang="ro-RO" sz="2400" b="1" dirty="0">
                <a:solidFill>
                  <a:srgbClr val="FF0000"/>
                </a:solidFill>
              </a:rPr>
            </a:br>
            <a:r>
              <a:rPr lang="ro-RO" sz="2400" b="1" dirty="0">
                <a:solidFill>
                  <a:schemeClr val="accent1">
                    <a:lumMod val="50000"/>
                  </a:schemeClr>
                </a:solidFill>
              </a:rPr>
              <a:t>EXTRAGEREA LEGISLAŢIEI APLICABILE PROCEDURII</a:t>
            </a:r>
            <a:r>
              <a:rPr lang="ro-RO" sz="2400" b="1" dirty="0" smtClean="0">
                <a:solidFill>
                  <a:srgbClr val="FF0000"/>
                </a:solidFill>
              </a:rPr>
              <a:t/>
            </a:r>
            <a:br>
              <a:rPr lang="ro-RO" sz="2400" b="1" dirty="0" smtClean="0">
                <a:solidFill>
                  <a:srgbClr val="FF0000"/>
                </a:solidFill>
              </a:rPr>
            </a:br>
            <a:r>
              <a:rPr lang="vi-VN" sz="2400" b="1" dirty="0" smtClean="0">
                <a:solidFill>
                  <a:schemeClr val="tx1"/>
                </a:solidFill>
              </a:rPr>
              <a:t>LEGE </a:t>
            </a:r>
            <a:r>
              <a:rPr lang="vi-VN" sz="2400" b="1" dirty="0">
                <a:solidFill>
                  <a:schemeClr val="tx1"/>
                </a:solidFill>
              </a:rPr>
              <a:t>nr. </a:t>
            </a:r>
            <a:r>
              <a:rPr lang="vi-VN" sz="2400" b="1" dirty="0">
                <a:solidFill>
                  <a:schemeClr val="tx1"/>
                </a:solidFill>
                <a:hlinkClick r:id="rId2"/>
              </a:rPr>
              <a:t>95 din 14 aprilie 2006</a:t>
            </a:r>
            <a:r>
              <a:rPr lang="vi-VN" sz="2400" b="1" dirty="0">
                <a:solidFill>
                  <a:schemeClr val="tx1"/>
                </a:solidFill>
              </a:rPr>
              <a:t> privind reforma în domeniul sănătăţii </a:t>
            </a:r>
            <a:r>
              <a:rPr lang="vi-VN" sz="2400" b="1" dirty="0" smtClean="0">
                <a:solidFill>
                  <a:schemeClr val="tx1"/>
                </a:solidFill>
              </a:rPr>
              <a:t>– </a:t>
            </a:r>
            <a:r>
              <a:rPr lang="ro-RO" sz="2400" b="1" dirty="0" smtClean="0">
                <a:solidFill>
                  <a:schemeClr val="tx1"/>
                </a:solidFill>
              </a:rPr>
              <a:t>republicată definiţii</a:t>
            </a:r>
            <a:endParaRPr lang="en-US" sz="2400" b="1" i="1" dirty="0">
              <a:solidFill>
                <a:schemeClr val="tx1"/>
              </a:solidFill>
              <a:effectLst>
                <a:outerShdw blurRad="38100" dist="38100" dir="2700000" algn="tl">
                  <a:srgbClr val="000000">
                    <a:alpha val="43137"/>
                  </a:srgbClr>
                </a:outerShdw>
              </a:effectLst>
              <a:latin typeface="Algerian" panose="04020705040A02060702" pitchFamily="82" charset="0"/>
            </a:endParaRPr>
          </a:p>
        </p:txBody>
      </p:sp>
      <p:sp>
        <p:nvSpPr>
          <p:cNvPr id="198659" name="Rectangle 3"/>
          <p:cNvSpPr>
            <a:spLocks noGrp="1" noChangeArrowheads="1"/>
          </p:cNvSpPr>
          <p:nvPr>
            <p:ph idx="1"/>
          </p:nvPr>
        </p:nvSpPr>
        <p:spPr>
          <a:xfrm>
            <a:off x="457200" y="1600200"/>
            <a:ext cx="8382000" cy="5105400"/>
          </a:xfrm>
        </p:spPr>
        <p:txBody>
          <a:bodyPr/>
          <a:lstStyle/>
          <a:p>
            <a:pPr marL="0" lvl="0" indent="0" eaLnBrk="0" hangingPunct="0">
              <a:buClrTx/>
              <a:buNone/>
              <a:defRPr/>
            </a:pPr>
            <a:r>
              <a:rPr lang="vi-VN" sz="2000" b="1" dirty="0"/>
              <a:t>Art. </a:t>
            </a:r>
            <a:r>
              <a:rPr lang="vi-VN" sz="2000" b="1" dirty="0" smtClean="0"/>
              <a:t>32</a:t>
            </a:r>
            <a:r>
              <a:rPr lang="ro-RO" sz="2000" b="1" dirty="0" smtClean="0"/>
              <a:t>. </a:t>
            </a:r>
            <a:r>
              <a:rPr lang="vi-VN" sz="2000" b="1" dirty="0" smtClean="0"/>
              <a:t>Asistenţa </a:t>
            </a:r>
            <a:r>
              <a:rPr lang="vi-VN" sz="2000" b="1" dirty="0"/>
              <a:t>medicală de urgenţă se asigură de unităţi specializate de urgenţă şi transport sanitar publice sau private, precum şi prin structurile de primire a urgenţelor, organizate în acest scop</a:t>
            </a:r>
            <a:r>
              <a:rPr lang="vi-VN" sz="2000" b="1" dirty="0" smtClean="0"/>
              <a:t>.</a:t>
            </a:r>
            <a:endParaRPr lang="ro-RO" sz="2000" b="1" dirty="0" smtClean="0"/>
          </a:p>
          <a:p>
            <a:pPr marL="0" lvl="0" indent="0" eaLnBrk="0" hangingPunct="0">
              <a:buClrTx/>
              <a:buNone/>
              <a:defRPr/>
            </a:pPr>
            <a:r>
              <a:rPr lang="en-US" sz="2000" b="1" dirty="0"/>
              <a:t>Art. </a:t>
            </a:r>
            <a:r>
              <a:rPr lang="en-US" sz="2000" b="1" dirty="0" smtClean="0"/>
              <a:t>92</a:t>
            </a:r>
            <a:r>
              <a:rPr lang="ro-RO" sz="2000" b="1" dirty="0" smtClean="0"/>
              <a:t>. </a:t>
            </a:r>
            <a:r>
              <a:rPr lang="vi-VN" sz="2000" b="1" dirty="0" smtClean="0"/>
              <a:t>d)asistenţă </a:t>
            </a:r>
            <a:r>
              <a:rPr lang="vi-VN" sz="2000" b="1" dirty="0"/>
              <a:t>medicală de urgenţă - ansamblul de măsuri diagnostice şi terapeutice întreprinse de către personal medical calificat. Ea poate fi acordată la diferite niveluri de către medici şi asistenţi medicali cu diferite grade de pregătire;</a:t>
            </a:r>
          </a:p>
          <a:p>
            <a:pPr marL="0" lvl="0" indent="0" eaLnBrk="0" hangingPunct="0">
              <a:buClrTx/>
              <a:buNone/>
              <a:defRPr/>
            </a:pPr>
            <a:r>
              <a:rPr lang="vi-VN" sz="2000" b="1" dirty="0"/>
              <a:t>e)urgenţă medicală - accidentarea sau îmbolnăvirea acută, care necesită acordarea primului ajutor calificat şi/sau a asistenţei medicale de urgenţă, la unul sau mai multe niveluri de competenţă, după caz. </a:t>
            </a:r>
            <a:endParaRPr lang="ro-RO" sz="2000" b="1" dirty="0" smtClean="0"/>
          </a:p>
          <a:p>
            <a:pPr marL="0" lvl="0" indent="0" eaLnBrk="0" hangingPunct="0">
              <a:buClrTx/>
              <a:buNone/>
              <a:defRPr/>
            </a:pPr>
            <a:r>
              <a:rPr lang="vi-VN" sz="2000" b="1" dirty="0" smtClean="0"/>
              <a:t>f)pacient </a:t>
            </a:r>
            <a:r>
              <a:rPr lang="vi-VN" sz="2000" b="1" dirty="0"/>
              <a:t>critic - pacientul cu funcţiile vitale instabile sau cu afecţiuni care pot avea complicaţii ireversibile şi care necesită intervenţie medicală de urgenţă sau îngrijiri într-o secţie de terapie intensivă generală sau specializată;</a:t>
            </a:r>
            <a:endParaRPr lang="ro-RO"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868362"/>
          </a:xfrm>
        </p:spPr>
        <p:txBody>
          <a:bodyPr/>
          <a:lstStyle/>
          <a:p>
            <a:pPr algn="ctr"/>
            <a:r>
              <a:rPr lang="vi-VN" sz="2400" dirty="0">
                <a:latin typeface="Lato"/>
              </a:rPr>
              <a:t>LEGE nr. 95/2006 R) privind reforma în domeniul sănătăţii </a:t>
            </a:r>
            <a:r>
              <a:rPr lang="ro-RO" sz="2400" dirty="0" smtClean="0">
                <a:latin typeface="Lato"/>
              </a:rPr>
              <a:t>-</a:t>
            </a:r>
            <a:r>
              <a:rPr lang="vi-VN" sz="2400" dirty="0" smtClean="0">
                <a:solidFill>
                  <a:srgbClr val="FF0000"/>
                </a:solidFill>
                <a:latin typeface="Lato"/>
              </a:rPr>
              <a:t>definiţii</a:t>
            </a:r>
            <a:endParaRPr lang="ro-RO" sz="2400" dirty="0">
              <a:solidFill>
                <a:srgbClr val="FF0000"/>
              </a:solidFill>
            </a:endParaRPr>
          </a:p>
        </p:txBody>
      </p:sp>
      <p:sp>
        <p:nvSpPr>
          <p:cNvPr id="3" name="Substituent conținut 2"/>
          <p:cNvSpPr>
            <a:spLocks noGrp="1"/>
          </p:cNvSpPr>
          <p:nvPr>
            <p:ph idx="1"/>
          </p:nvPr>
        </p:nvSpPr>
        <p:spPr>
          <a:xfrm>
            <a:off x="457200" y="1219200"/>
            <a:ext cx="8229600" cy="5334000"/>
          </a:xfrm>
        </p:spPr>
        <p:txBody>
          <a:bodyPr/>
          <a:lstStyle/>
          <a:p>
            <a:pPr marL="0" lvl="0" indent="0">
              <a:buClr>
                <a:srgbClr val="CCCCFF"/>
              </a:buClr>
              <a:buNone/>
            </a:pPr>
            <a:r>
              <a:rPr lang="vi-VN" sz="2200" dirty="0" smtClean="0">
                <a:solidFill>
                  <a:srgbClr val="FF0000"/>
                </a:solidFill>
              </a:rPr>
              <a:t>v)compartiment </a:t>
            </a:r>
            <a:r>
              <a:rPr lang="vi-VN" sz="2200" dirty="0">
                <a:solidFill>
                  <a:srgbClr val="FF0000"/>
                </a:solidFill>
              </a:rPr>
              <a:t>de primire a urgenţelor</a:t>
            </a:r>
            <a:r>
              <a:rPr lang="vi-VN" sz="2200" dirty="0"/>
              <a:t>, denumit în continuare CPU - secţia aflată în structura unui spital orăşenesc, municipal sau în structura spitalelor aparţinând ministerelor şi instituţiilor cu reţele sanitare proprii, cu personal propriu, special pregătit, destinată triajului, evaluării şi tratamentului de urgenţă al pacienţilor cu afecţiuni acute, care se prezintă la spital spontan sau care sunt transportaţi de ambulanţe</a:t>
            </a:r>
            <a:r>
              <a:rPr lang="vi-VN" sz="2200" dirty="0" smtClean="0"/>
              <a:t>;</a:t>
            </a:r>
            <a:endParaRPr lang="ro-RO" sz="2200" dirty="0" smtClean="0"/>
          </a:p>
          <a:p>
            <a:pPr marL="0" lvl="0" indent="0">
              <a:buClr>
                <a:srgbClr val="CCCCFF"/>
              </a:buClr>
              <a:buNone/>
            </a:pPr>
            <a:r>
              <a:rPr lang="vi-VN" sz="2400" dirty="0" smtClean="0"/>
              <a:t>z)</a:t>
            </a:r>
            <a:r>
              <a:rPr lang="vi-VN" sz="2400" i="1" dirty="0" smtClean="0"/>
              <a:t>dispeceratul </a:t>
            </a:r>
            <a:r>
              <a:rPr lang="vi-VN" sz="2400" i="1" dirty="0"/>
              <a:t>integrat de urgenţă</a:t>
            </a:r>
            <a:r>
              <a:rPr lang="vi-VN" sz="2400" dirty="0"/>
              <a:t> - structura specializată care, pe lângă preluarea apelului la numărul de urgenţă, asigură alarmarea şi coordonarea echipajelor de intervenţie ale tuturor serviciilor specializate de intervenţie, cu caracter medical şi nemedical, din aceeaşi locaţie fizică</a:t>
            </a:r>
            <a:r>
              <a:rPr lang="vi-VN" sz="2400" dirty="0" smtClean="0"/>
              <a:t>.</a:t>
            </a:r>
            <a:endParaRPr lang="ro-RO" sz="2400" dirty="0" smtClean="0"/>
          </a:p>
          <a:p>
            <a:pPr marL="0" lvl="0" indent="0">
              <a:buClr>
                <a:srgbClr val="CCCCFF"/>
              </a:buClr>
              <a:buNone/>
            </a:pPr>
            <a:r>
              <a:rPr lang="ro-RO" sz="2400" b="1" dirty="0" smtClean="0">
                <a:solidFill>
                  <a:srgbClr val="660066"/>
                </a:solidFill>
              </a:rPr>
              <a:t>…………….nu mai sunt litere in alfabetul limbii romane, nu este o definiţie a camerei de gardă…………</a:t>
            </a:r>
            <a:endParaRPr lang="ro-RO" sz="2200" b="1" dirty="0" smtClean="0">
              <a:solidFill>
                <a:srgbClr val="660066"/>
              </a:solidFill>
            </a:endParaRPr>
          </a:p>
          <a:p>
            <a:pPr marL="0" lvl="0" indent="0">
              <a:buClr>
                <a:srgbClr val="CCCCFF"/>
              </a:buClr>
              <a:buNone/>
            </a:pPr>
            <a:endParaRPr lang="ro-RO" sz="2200" b="1" dirty="0">
              <a:solidFill>
                <a:srgbClr val="660066"/>
              </a:solidFill>
            </a:endParaRPr>
          </a:p>
          <a:p>
            <a:pPr marL="0" lvl="0" indent="0">
              <a:buClr>
                <a:srgbClr val="CCCCFF"/>
              </a:buClr>
              <a:buNone/>
            </a:pPr>
            <a:endParaRPr lang="ro-RO" sz="2200" b="1" dirty="0" smtClean="0">
              <a:solidFill>
                <a:srgbClr val="660066"/>
              </a:solidFill>
            </a:endParaRPr>
          </a:p>
          <a:p>
            <a:pPr marL="0" lvl="0" indent="0">
              <a:buClr>
                <a:srgbClr val="CCCCFF"/>
              </a:buClr>
              <a:buNone/>
            </a:pPr>
            <a:endParaRPr lang="ro-RO" sz="2200" b="1" dirty="0">
              <a:solidFill>
                <a:srgbClr val="660066"/>
              </a:solidFill>
            </a:endParaRPr>
          </a:p>
          <a:p>
            <a:pPr marL="0" lvl="0" indent="0">
              <a:buClr>
                <a:srgbClr val="CCCCFF"/>
              </a:buClr>
              <a:buNone/>
            </a:pPr>
            <a:endParaRPr lang="ro-RO" sz="2200" b="1" dirty="0" smtClean="0">
              <a:solidFill>
                <a:srgbClr val="660066"/>
              </a:solidFill>
            </a:endParaRPr>
          </a:p>
          <a:p>
            <a:pPr marL="0" lvl="0" indent="0">
              <a:buClr>
                <a:srgbClr val="CCCCFF"/>
              </a:buClr>
              <a:buNone/>
            </a:pPr>
            <a:endParaRPr lang="ro-RO" sz="2200" b="1" dirty="0">
              <a:solidFill>
                <a:srgbClr val="660066"/>
              </a:solidFill>
            </a:endParaRPr>
          </a:p>
          <a:p>
            <a:pPr marL="0" lvl="0" indent="0">
              <a:buClr>
                <a:srgbClr val="CCCCFF"/>
              </a:buClr>
              <a:buNone/>
            </a:pPr>
            <a:endParaRPr lang="ro-RO" sz="2200" b="1" dirty="0" smtClean="0">
              <a:solidFill>
                <a:srgbClr val="660066"/>
              </a:solidFill>
            </a:endParaRPr>
          </a:p>
          <a:p>
            <a:pPr marL="0" lvl="0" indent="0">
              <a:buClr>
                <a:srgbClr val="CCCCFF"/>
              </a:buClr>
              <a:buNone/>
            </a:pPr>
            <a:endParaRPr lang="ro-RO" sz="2200" b="1" dirty="0" smtClean="0">
              <a:solidFill>
                <a:srgbClr val="660066"/>
              </a:solidFill>
            </a:endParaRPr>
          </a:p>
          <a:p>
            <a:pPr marL="0" indent="0">
              <a:buNone/>
            </a:pPr>
            <a:endParaRPr lang="ro-RO" dirty="0"/>
          </a:p>
        </p:txBody>
      </p:sp>
    </p:spTree>
    <p:extLst>
      <p:ext uri="{BB962C8B-B14F-4D97-AF65-F5344CB8AC3E}">
        <p14:creationId xmlns:p14="http://schemas.microsoft.com/office/powerpoint/2010/main" val="375074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76200"/>
            <a:ext cx="8229600" cy="838200"/>
          </a:xfrm>
          <a:blipFill>
            <a:blip r:embed="rId2"/>
            <a:tile tx="0" ty="0" sx="100000" sy="100000" flip="none" algn="tl"/>
          </a:blipFill>
        </p:spPr>
        <p:txBody>
          <a:bodyPr/>
          <a:lstStyle/>
          <a:p>
            <a:pPr algn="ctr"/>
            <a:r>
              <a:rPr lang="vi-VN" sz="2000" b="1" dirty="0">
                <a:latin typeface="Lato"/>
              </a:rPr>
              <a:t>LEGE nr. </a:t>
            </a:r>
            <a:r>
              <a:rPr lang="vi-VN" sz="2000" b="1" dirty="0" smtClean="0">
                <a:latin typeface="Lato"/>
              </a:rPr>
              <a:t>95</a:t>
            </a:r>
            <a:r>
              <a:rPr lang="ro-RO" sz="2000" b="1" dirty="0">
                <a:latin typeface="Lato"/>
              </a:rPr>
              <a:t>/</a:t>
            </a:r>
            <a:r>
              <a:rPr lang="vi-VN" sz="2000" b="1" dirty="0" smtClean="0">
                <a:latin typeface="Lato"/>
              </a:rPr>
              <a:t>2006</a:t>
            </a:r>
            <a:r>
              <a:rPr lang="ro-RO" sz="2000" b="1" dirty="0" smtClean="0">
                <a:latin typeface="Lato"/>
              </a:rPr>
              <a:t> R)</a:t>
            </a:r>
            <a:r>
              <a:rPr lang="vi-VN" sz="2000" b="1" dirty="0">
                <a:latin typeface="Lato"/>
              </a:rPr>
              <a:t> privind reforma în domeniul sănătăţii – republicată </a:t>
            </a:r>
            <a:r>
              <a:rPr lang="ro-RO" sz="2000" b="1" dirty="0" smtClean="0">
                <a:solidFill>
                  <a:srgbClr val="FF0000"/>
                </a:solidFill>
                <a:latin typeface="Lato"/>
              </a:rPr>
              <a:t>pacientul</a:t>
            </a:r>
            <a:r>
              <a:rPr lang="ro-RO" sz="2000" b="1" dirty="0">
                <a:solidFill>
                  <a:srgbClr val="FF0000"/>
                </a:solidFill>
                <a:latin typeface="Lato"/>
              </a:rPr>
              <a:t> </a:t>
            </a:r>
            <a:r>
              <a:rPr lang="ro-RO" sz="2000" b="1" dirty="0" smtClean="0">
                <a:solidFill>
                  <a:srgbClr val="FF0000"/>
                </a:solidFill>
                <a:latin typeface="Lato"/>
              </a:rPr>
              <a:t>şi  spitalul</a:t>
            </a:r>
            <a:endParaRPr lang="ro-RO" sz="2000" b="1" dirty="0">
              <a:solidFill>
                <a:srgbClr val="FF0000"/>
              </a:solidFill>
            </a:endParaRPr>
          </a:p>
        </p:txBody>
      </p:sp>
      <p:sp>
        <p:nvSpPr>
          <p:cNvPr id="3" name="Substituent conținut 2"/>
          <p:cNvSpPr>
            <a:spLocks noGrp="1"/>
          </p:cNvSpPr>
          <p:nvPr>
            <p:ph idx="1"/>
          </p:nvPr>
        </p:nvSpPr>
        <p:spPr>
          <a:xfrm>
            <a:off x="304800" y="990600"/>
            <a:ext cx="8458200" cy="5410200"/>
          </a:xfrm>
        </p:spPr>
        <p:txBody>
          <a:bodyPr/>
          <a:lstStyle/>
          <a:p>
            <a:pPr marL="0" lvl="0" indent="0">
              <a:buClr>
                <a:srgbClr val="CCCCFF"/>
              </a:buClr>
              <a:buNone/>
            </a:pPr>
            <a:r>
              <a:rPr lang="ro-RO" sz="2000" b="1" dirty="0" smtClean="0">
                <a:solidFill>
                  <a:srgbClr val="660066"/>
                </a:solidFill>
              </a:rPr>
              <a:t>Art. 105 </a:t>
            </a:r>
            <a:r>
              <a:rPr lang="vi-VN" sz="2000" b="1" dirty="0" smtClean="0">
                <a:solidFill>
                  <a:srgbClr val="660066"/>
                </a:solidFill>
              </a:rPr>
              <a:t>Primul </a:t>
            </a:r>
            <a:r>
              <a:rPr lang="vi-VN" sz="2000" b="1" dirty="0">
                <a:solidFill>
                  <a:srgbClr val="660066"/>
                </a:solidFill>
              </a:rPr>
              <a:t>ajutor calificat şi asistenţa medicală de urgenţă se acordă fără nicio discriminare legată de, dar nu limitată la, venituri, sex, vârstă, etnie, religie, cetăţenie sau apartenenţă politică, indiferent dacă pacientul are sau nu calitatea de asigurat medical</a:t>
            </a:r>
            <a:r>
              <a:rPr lang="vi-VN" sz="2000" b="1" dirty="0" smtClean="0">
                <a:solidFill>
                  <a:srgbClr val="660066"/>
                </a:solidFill>
              </a:rPr>
              <a:t>.</a:t>
            </a:r>
            <a:endParaRPr lang="ro-RO" sz="2000" b="1" dirty="0" smtClean="0">
              <a:solidFill>
                <a:srgbClr val="660066"/>
              </a:solidFill>
            </a:endParaRPr>
          </a:p>
          <a:p>
            <a:pPr marL="0" lvl="0" indent="0">
              <a:buClr>
                <a:srgbClr val="CCCCFF"/>
              </a:buClr>
              <a:buNone/>
            </a:pPr>
            <a:r>
              <a:rPr lang="ro-RO" sz="2000" b="1" dirty="0" smtClean="0">
                <a:solidFill>
                  <a:srgbClr val="660066"/>
                </a:solidFill>
              </a:rPr>
              <a:t>A</a:t>
            </a:r>
            <a:r>
              <a:rPr lang="vi-VN" sz="2000" b="1" dirty="0" smtClean="0">
                <a:solidFill>
                  <a:srgbClr val="660066"/>
                </a:solidFill>
              </a:rPr>
              <a:t>rt</a:t>
            </a:r>
            <a:r>
              <a:rPr lang="vi-VN" sz="2000" b="1" dirty="0">
                <a:solidFill>
                  <a:srgbClr val="660066"/>
                </a:solidFill>
              </a:rPr>
              <a:t>. </a:t>
            </a:r>
            <a:r>
              <a:rPr lang="vi-VN" sz="2000" b="1" dirty="0" smtClean="0">
                <a:solidFill>
                  <a:srgbClr val="660066"/>
                </a:solidFill>
              </a:rPr>
              <a:t>168</a:t>
            </a:r>
            <a:r>
              <a:rPr lang="ro-RO" sz="2000" b="1" dirty="0" smtClean="0">
                <a:solidFill>
                  <a:srgbClr val="660066"/>
                </a:solidFill>
              </a:rPr>
              <a:t> </a:t>
            </a:r>
            <a:r>
              <a:rPr lang="vi-VN" sz="2000" b="1" dirty="0" smtClean="0">
                <a:solidFill>
                  <a:srgbClr val="660066"/>
                </a:solidFill>
              </a:rPr>
              <a:t>(1)Orice </a:t>
            </a:r>
            <a:r>
              <a:rPr lang="vi-VN" sz="2000" b="1" dirty="0">
                <a:solidFill>
                  <a:srgbClr val="660066"/>
                </a:solidFill>
              </a:rPr>
              <a:t>spital are obligaţia de a acorda primul ajutor şi asistenţă medicală de urgenţă oricărei persoane care se prezintă la spital, dacă starea sănătăţii persoanei este critică. După stabilizarea funcţiilor vitale, spitalul va asigura, după caz, transportul obligatoriu </a:t>
            </a:r>
            <a:r>
              <a:rPr lang="vi-VN" sz="2000" b="1" dirty="0" smtClean="0">
                <a:solidFill>
                  <a:srgbClr val="660066"/>
                </a:solidFill>
              </a:rPr>
              <a:t>medicalizat </a:t>
            </a:r>
            <a:r>
              <a:rPr lang="vi-VN" sz="2000" b="1" dirty="0">
                <a:solidFill>
                  <a:srgbClr val="660066"/>
                </a:solidFill>
              </a:rPr>
              <a:t>la o altă unitate medico - sanitară de profil</a:t>
            </a:r>
            <a:r>
              <a:rPr lang="vi-VN" sz="2000" b="1" dirty="0" smtClean="0">
                <a:solidFill>
                  <a:srgbClr val="660066"/>
                </a:solidFill>
              </a:rPr>
              <a:t>.</a:t>
            </a:r>
            <a:endParaRPr lang="ro-RO" sz="2000" b="1" dirty="0">
              <a:solidFill>
                <a:srgbClr val="660066"/>
              </a:solidFill>
            </a:endParaRPr>
          </a:p>
          <a:p>
            <a:pPr marL="0" lvl="0" indent="0">
              <a:buClr>
                <a:srgbClr val="CCCCFF"/>
              </a:buClr>
              <a:buNone/>
            </a:pPr>
            <a:r>
              <a:rPr lang="vi-VN" sz="2000" b="1" dirty="0">
                <a:solidFill>
                  <a:srgbClr val="660066"/>
                </a:solidFill>
              </a:rPr>
              <a:t>Art. </a:t>
            </a:r>
            <a:r>
              <a:rPr lang="vi-VN" sz="2000" b="1" dirty="0" smtClean="0">
                <a:solidFill>
                  <a:srgbClr val="660066"/>
                </a:solidFill>
              </a:rPr>
              <a:t>230</a:t>
            </a:r>
            <a:r>
              <a:rPr lang="ro-RO" sz="2000" b="1" dirty="0" smtClean="0">
                <a:solidFill>
                  <a:srgbClr val="660066"/>
                </a:solidFill>
              </a:rPr>
              <a:t> </a:t>
            </a:r>
            <a:r>
              <a:rPr lang="vi-VN" sz="2000" b="1" dirty="0" smtClean="0">
                <a:solidFill>
                  <a:srgbClr val="660066"/>
                </a:solidFill>
              </a:rPr>
              <a:t>(</a:t>
            </a:r>
            <a:r>
              <a:rPr lang="ro-RO" sz="2000" b="1" dirty="0" smtClean="0">
                <a:solidFill>
                  <a:srgbClr val="660066"/>
                </a:solidFill>
              </a:rPr>
              <a:t>2) </a:t>
            </a:r>
            <a:r>
              <a:rPr lang="vi-VN" sz="2000" b="1" dirty="0" smtClean="0">
                <a:solidFill>
                  <a:srgbClr val="660066"/>
                </a:solidFill>
              </a:rPr>
              <a:t>Asiguraţii </a:t>
            </a:r>
            <a:r>
              <a:rPr lang="vi-VN" sz="2000" b="1" dirty="0">
                <a:solidFill>
                  <a:srgbClr val="660066"/>
                </a:solidFill>
              </a:rPr>
              <a:t>au următoarele drepturi</a:t>
            </a:r>
            <a:r>
              <a:rPr lang="vi-VN" sz="2000" b="1" dirty="0" smtClean="0">
                <a:solidFill>
                  <a:srgbClr val="660066"/>
                </a:solidFill>
              </a:rPr>
              <a:t>;</a:t>
            </a:r>
            <a:endParaRPr lang="ro-RO" sz="2000" b="1" dirty="0" smtClean="0">
              <a:solidFill>
                <a:srgbClr val="660066"/>
              </a:solidFill>
            </a:endParaRPr>
          </a:p>
          <a:p>
            <a:pPr marL="0" lvl="0" indent="0">
              <a:buClr>
                <a:srgbClr val="CCCCFF"/>
              </a:buClr>
              <a:buNone/>
            </a:pPr>
            <a:r>
              <a:rPr lang="pt-BR" sz="2000" b="1" dirty="0" smtClean="0">
                <a:solidFill>
                  <a:srgbClr val="660066"/>
                </a:solidFill>
              </a:rPr>
              <a:t> </a:t>
            </a:r>
            <a:r>
              <a:rPr lang="pt-BR" sz="2000" b="1" dirty="0">
                <a:solidFill>
                  <a:srgbClr val="660066"/>
                </a:solidFill>
              </a:rPr>
              <a:t>i)să beneficieze de </a:t>
            </a:r>
            <a:r>
              <a:rPr lang="pt-BR" sz="2000" b="1" dirty="0">
                <a:solidFill>
                  <a:srgbClr val="FF0000"/>
                </a:solidFill>
              </a:rPr>
              <a:t>servicii medicale de urgenţă</a:t>
            </a:r>
            <a:r>
              <a:rPr lang="pt-BR" sz="2000" b="1" dirty="0" smtClean="0">
                <a:solidFill>
                  <a:srgbClr val="FF0000"/>
                </a:solidFill>
              </a:rPr>
              <a:t>;</a:t>
            </a:r>
            <a:endParaRPr lang="ro-RO" sz="2000" b="1" dirty="0" smtClean="0">
              <a:solidFill>
                <a:srgbClr val="FF0000"/>
              </a:solidFill>
            </a:endParaRPr>
          </a:p>
          <a:p>
            <a:pPr marL="0" lvl="0" indent="0">
              <a:buClr>
                <a:srgbClr val="CCCCFF"/>
              </a:buClr>
              <a:buNone/>
            </a:pPr>
            <a:r>
              <a:rPr lang="vi-VN" sz="2000" b="1" dirty="0">
                <a:solidFill>
                  <a:srgbClr val="660066"/>
                </a:solidFill>
              </a:rPr>
              <a:t>Art. </a:t>
            </a:r>
            <a:r>
              <a:rPr lang="vi-VN" sz="2000" b="1" dirty="0" smtClean="0">
                <a:solidFill>
                  <a:srgbClr val="660066"/>
                </a:solidFill>
              </a:rPr>
              <a:t>382</a:t>
            </a:r>
            <a:r>
              <a:rPr lang="ro-RO" sz="2000" b="1" dirty="0" smtClean="0">
                <a:solidFill>
                  <a:srgbClr val="660066"/>
                </a:solidFill>
              </a:rPr>
              <a:t> </a:t>
            </a:r>
            <a:r>
              <a:rPr lang="vi-VN" sz="2000" b="1" dirty="0" smtClean="0">
                <a:solidFill>
                  <a:srgbClr val="660066"/>
                </a:solidFill>
              </a:rPr>
              <a:t>(1)Cu </a:t>
            </a:r>
            <a:r>
              <a:rPr lang="vi-VN" sz="2000" b="1" dirty="0">
                <a:solidFill>
                  <a:srgbClr val="660066"/>
                </a:solidFill>
              </a:rPr>
              <a:t>excepţia cazurilor de forţă majoră, de urgenţă ori când pacientul sau reprezentanţii legali ori numiţi ai acestuia sunt în imposibilitate de a-şi exprima voinţa sau consimţământul, medicul acţionează respectând voinţa pacientului şi dreptul acestuia de a refuza ori de a opri o intervenţie medicală</a:t>
            </a:r>
            <a:r>
              <a:rPr lang="vi-VN" sz="2000" b="1" dirty="0" smtClean="0">
                <a:solidFill>
                  <a:srgbClr val="660066"/>
                </a:solidFill>
              </a:rPr>
              <a:t>.</a:t>
            </a:r>
            <a:endParaRPr lang="vi-VN" sz="2000" b="1" dirty="0">
              <a:solidFill>
                <a:srgbClr val="660066"/>
              </a:solidFill>
            </a:endParaRPr>
          </a:p>
        </p:txBody>
      </p:sp>
    </p:spTree>
    <p:extLst>
      <p:ext uri="{BB962C8B-B14F-4D97-AF65-F5344CB8AC3E}">
        <p14:creationId xmlns:p14="http://schemas.microsoft.com/office/powerpoint/2010/main" val="385480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8229600" cy="944562"/>
          </a:xfrm>
        </p:spPr>
        <p:txBody>
          <a:bodyPr/>
          <a:lstStyle/>
          <a:p>
            <a:pPr marL="342900" lvl="0" indent="-342900" algn="ctr" eaLnBrk="0" hangingPunct="0">
              <a:spcBef>
                <a:spcPct val="20000"/>
              </a:spcBef>
              <a:defRPr/>
            </a:pPr>
            <a:r>
              <a:rPr lang="vi-VN" sz="2400" dirty="0">
                <a:latin typeface="+mn-lt"/>
              </a:rPr>
              <a:t>LEGE nr. 95/2006 R) privind reforma în domeniul </a:t>
            </a:r>
            <a:r>
              <a:rPr lang="vi-VN" sz="2400" dirty="0" smtClean="0">
                <a:latin typeface="+mn-lt"/>
              </a:rPr>
              <a:t>sănătăţii</a:t>
            </a:r>
            <a:r>
              <a:rPr lang="ro-RO" sz="2400" dirty="0" smtClean="0">
                <a:latin typeface="+mn-lt"/>
              </a:rPr>
              <a:t> </a:t>
            </a:r>
            <a:r>
              <a:rPr lang="ro-RO" sz="2400" dirty="0" smtClean="0">
                <a:solidFill>
                  <a:srgbClr val="FF0000"/>
                </a:solidFill>
                <a:latin typeface="+mn-lt"/>
              </a:rPr>
              <a:t>medicul şi personalul medical</a:t>
            </a:r>
            <a:endParaRPr lang="vi-VN" sz="2400" dirty="0">
              <a:solidFill>
                <a:srgbClr val="FF0000"/>
              </a:solidFill>
              <a:latin typeface="+mn-lt"/>
            </a:endParaRPr>
          </a:p>
        </p:txBody>
      </p:sp>
      <p:sp>
        <p:nvSpPr>
          <p:cNvPr id="123907" name="Rectangle 3"/>
          <p:cNvSpPr>
            <a:spLocks noGrp="1" noChangeArrowheads="1"/>
          </p:cNvSpPr>
          <p:nvPr>
            <p:ph idx="1"/>
          </p:nvPr>
        </p:nvSpPr>
        <p:spPr>
          <a:xfrm>
            <a:off x="685800" y="1219200"/>
            <a:ext cx="8001000" cy="3733800"/>
          </a:xfrm>
        </p:spPr>
        <p:txBody>
          <a:bodyPr/>
          <a:lstStyle/>
          <a:p>
            <a:pPr marL="0" lvl="0" indent="0" eaLnBrk="0" hangingPunct="0">
              <a:buClrTx/>
              <a:buNone/>
              <a:defRPr/>
            </a:pPr>
            <a:r>
              <a:rPr lang="vi-VN" sz="2100" b="1" dirty="0"/>
              <a:t>Art. </a:t>
            </a:r>
            <a:r>
              <a:rPr lang="vi-VN" sz="2100" b="1" dirty="0" smtClean="0"/>
              <a:t>421</a:t>
            </a:r>
            <a:r>
              <a:rPr lang="ro-RO" sz="2100" b="1" dirty="0" smtClean="0"/>
              <a:t> </a:t>
            </a:r>
            <a:r>
              <a:rPr lang="vi-VN" sz="2100" b="1" dirty="0" smtClean="0"/>
              <a:t>Obligaţiile </a:t>
            </a:r>
            <a:r>
              <a:rPr lang="vi-VN" sz="2100" b="1" dirty="0"/>
              <a:t>membrilor CMR, ce decurg din calitatea lor specială de medici, sunt:</a:t>
            </a:r>
          </a:p>
          <a:p>
            <a:pPr marL="0" lvl="0" indent="0" eaLnBrk="0" hangingPunct="0">
              <a:buClrTx/>
              <a:buNone/>
              <a:defRPr/>
            </a:pPr>
            <a:r>
              <a:rPr lang="vi-VN" sz="2100" b="1" dirty="0" smtClean="0"/>
              <a:t>c)să </a:t>
            </a:r>
            <a:r>
              <a:rPr lang="vi-VN" sz="2100" b="1" dirty="0"/>
              <a:t>acorde, cu promptitudine şi necondiţionat, îngrijirile medicale de urgenţă, ca o îndatorire fundamentală profesională şi civică</a:t>
            </a:r>
            <a:r>
              <a:rPr lang="vi-VN" sz="2100" b="1" dirty="0" smtClean="0"/>
              <a:t>;</a:t>
            </a:r>
            <a:endParaRPr lang="ro-RO" sz="2100" b="1" dirty="0" smtClean="0"/>
          </a:p>
          <a:p>
            <a:pPr marL="0" lvl="0" indent="0" eaLnBrk="0" hangingPunct="0">
              <a:buClrTx/>
              <a:buNone/>
              <a:defRPr/>
            </a:pPr>
            <a:r>
              <a:rPr lang="ro-RO" sz="2100" b="1" dirty="0" smtClean="0"/>
              <a:t>           </a:t>
            </a:r>
            <a:r>
              <a:rPr lang="vi-VN" sz="2100" b="1" dirty="0" smtClean="0"/>
              <a:t>Răspunderea </a:t>
            </a:r>
            <a:r>
              <a:rPr lang="vi-VN" sz="2100" b="1" dirty="0"/>
              <a:t>civilă a personalului medical</a:t>
            </a:r>
          </a:p>
          <a:p>
            <a:pPr marL="0" lvl="0" indent="0" eaLnBrk="0" hangingPunct="0">
              <a:buClrTx/>
              <a:buNone/>
              <a:defRPr/>
            </a:pPr>
            <a:r>
              <a:rPr lang="vi-VN" sz="2100" b="1" dirty="0"/>
              <a:t>Art. </a:t>
            </a:r>
            <a:r>
              <a:rPr lang="vi-VN" sz="2100" b="1" dirty="0" smtClean="0"/>
              <a:t>653</a:t>
            </a:r>
            <a:r>
              <a:rPr lang="ro-RO" sz="2100" b="1" dirty="0" smtClean="0"/>
              <a:t> </a:t>
            </a:r>
            <a:r>
              <a:rPr lang="vi-VN" sz="2100" b="1" dirty="0"/>
              <a:t>(4)Personalul medical răspunde civil pentru prejudiciile produse în exercitarea profesiei şi atunci când îşi depăşeşte limitele competenţei, cu excepţia cazurilor de urgenţă în care nu este disponibil personal medical ce are competenţa necesară.</a:t>
            </a:r>
          </a:p>
          <a:p>
            <a:pPr marL="0" lvl="0" indent="0" eaLnBrk="0" hangingPunct="0">
              <a:buClrTx/>
              <a:buNone/>
              <a:defRPr/>
            </a:pPr>
            <a:endParaRPr lang="ro-RO" sz="2100" b="1" dirty="0" smtClean="0"/>
          </a:p>
          <a:p>
            <a:pPr marL="0" lvl="0" indent="0" eaLnBrk="0" hangingPunct="0">
              <a:buClrTx/>
              <a:buNone/>
              <a:defRPr/>
            </a:pPr>
            <a:endParaRPr lang="vi-VN" sz="2100" dirty="0"/>
          </a:p>
        </p:txBody>
      </p:sp>
      <p:pic>
        <p:nvPicPr>
          <p:cNvPr id="2" name="I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029200"/>
            <a:ext cx="4242709" cy="1515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76200"/>
            <a:ext cx="8564880" cy="5105400"/>
          </a:xfrm>
        </p:spPr>
        <p:txBody>
          <a:bodyPr/>
          <a:lstStyle/>
          <a:p>
            <a:pPr marL="0" lvl="0" indent="0" eaLnBrk="0" hangingPunct="0">
              <a:buClrTx/>
              <a:buNone/>
              <a:defRPr/>
            </a:pPr>
            <a:r>
              <a:rPr lang="vi-VN" sz="2100" b="1" dirty="0">
                <a:solidFill>
                  <a:srgbClr val="000000"/>
                </a:solidFill>
              </a:rPr>
              <a:t>LEGE nr. 95/2006 R) privind reforma în domeniul sănătăţii – </a:t>
            </a:r>
            <a:r>
              <a:rPr lang="ro-RO" sz="2100" b="1" dirty="0" smtClean="0">
                <a:solidFill>
                  <a:srgbClr val="FF0000"/>
                </a:solidFill>
              </a:rPr>
              <a:t>CAMERA DE GARDA</a:t>
            </a:r>
          </a:p>
          <a:p>
            <a:pPr marL="0" lvl="0" indent="0" eaLnBrk="0" hangingPunct="0">
              <a:buClrTx/>
              <a:buNone/>
              <a:defRPr/>
            </a:pPr>
            <a:r>
              <a:rPr lang="vi-VN" sz="2100" dirty="0" smtClean="0"/>
              <a:t>Art. 100</a:t>
            </a:r>
            <a:r>
              <a:rPr lang="ro-RO" sz="2100" dirty="0" smtClean="0"/>
              <a:t> </a:t>
            </a:r>
            <a:r>
              <a:rPr lang="vi-VN" sz="2100" dirty="0" smtClean="0"/>
              <a:t>(1)Finanţarea acordării asistenţei medicale publice de urgenţă se face prin </a:t>
            </a:r>
            <a:r>
              <a:rPr lang="ro-RO" sz="2100" dirty="0" smtClean="0"/>
              <a:t>………………………….</a:t>
            </a:r>
          </a:p>
          <a:p>
            <a:pPr marL="0" lvl="0" indent="0" eaLnBrk="0" hangingPunct="0">
              <a:buClrTx/>
              <a:buNone/>
              <a:defRPr/>
            </a:pPr>
            <a:r>
              <a:rPr lang="vi-VN" sz="2100" dirty="0" smtClean="0"/>
              <a:t>(10)UPU şi CPU din cadrul spitalelor cu structuri de urgenţă aprobate potrivit dispoziţiilor legale, alte decât cele prevăzute la alin. (7), precum şi activităţile desfăşurate în camera de gardă sunt finanţate din bugetul Fondului naţional unic de asigurări sociale de sănătate şi sunt cuprinse în structura tarifului pe caz rezolvat.</a:t>
            </a:r>
            <a:endParaRPr lang="ro-RO" sz="2100" dirty="0" smtClean="0"/>
          </a:p>
          <a:p>
            <a:pPr marL="0" lvl="0" indent="0" eaLnBrk="0" hangingPunct="0">
              <a:buClrTx/>
              <a:buNone/>
              <a:defRPr/>
            </a:pPr>
            <a:r>
              <a:rPr lang="vi-VN" sz="2100" dirty="0"/>
              <a:t>Art. </a:t>
            </a:r>
            <a:r>
              <a:rPr lang="vi-VN" sz="2100" dirty="0" smtClean="0"/>
              <a:t>10</a:t>
            </a:r>
            <a:r>
              <a:rPr lang="ro-RO" sz="2100" dirty="0" smtClean="0"/>
              <a:t>8</a:t>
            </a:r>
            <a:r>
              <a:rPr lang="vi-VN" sz="2100" dirty="0" smtClean="0"/>
              <a:t> </a:t>
            </a:r>
            <a:r>
              <a:rPr lang="vi-VN" sz="2100" dirty="0"/>
              <a:t>(6)Spitalele municipale şi orăşeneşti pot avea CPU sau camere de reanimare în zonele de recepţie a urgenţelor, acestea urmând a fi deservite de personalul de gardă din spital şi/sau de medici de urgenţă special angajaţi.</a:t>
            </a:r>
            <a:endParaRPr lang="ro-RO" sz="2100" dirty="0" smtClean="0"/>
          </a:p>
          <a:p>
            <a:pPr marL="0" lvl="0" indent="0" eaLnBrk="0" hangingPunct="0">
              <a:buClrTx/>
              <a:buNone/>
              <a:defRPr/>
            </a:pPr>
            <a:r>
              <a:rPr lang="ro-RO" sz="2100" dirty="0" err="1" smtClean="0">
                <a:solidFill>
                  <a:srgbClr val="FF0000"/>
                </a:solidFill>
              </a:rPr>
              <a:t>Atat</a:t>
            </a:r>
            <a:r>
              <a:rPr lang="ro-RO" sz="2100" dirty="0" smtClean="0">
                <a:solidFill>
                  <a:srgbClr val="FF0000"/>
                </a:solidFill>
              </a:rPr>
              <a:t> despre camera de gardă.</a:t>
            </a:r>
            <a:endParaRPr lang="ro-RO" sz="2100" dirty="0">
              <a:solidFill>
                <a:srgbClr val="FF0000"/>
              </a:solidFill>
            </a:endParaRPr>
          </a:p>
          <a:p>
            <a:pPr marL="0" lvl="0" indent="0" eaLnBrk="0" hangingPunct="0">
              <a:buClrTx/>
              <a:buNone/>
              <a:defRPr/>
            </a:pPr>
            <a:endParaRPr lang="en-US" sz="21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0" y="4800600"/>
            <a:ext cx="4038600" cy="1617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06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sz="2400" b="1" dirty="0">
                <a:solidFill>
                  <a:schemeClr val="accent1">
                    <a:lumMod val="75000"/>
                  </a:schemeClr>
                </a:solidFill>
              </a:rPr>
              <a:t>ORDIN </a:t>
            </a:r>
            <a:r>
              <a:rPr lang="vi-VN" sz="2400" b="1" dirty="0" smtClean="0">
                <a:solidFill>
                  <a:schemeClr val="accent1">
                    <a:lumMod val="75000"/>
                  </a:schemeClr>
                </a:solidFill>
              </a:rPr>
              <a:t>914</a:t>
            </a:r>
            <a:r>
              <a:rPr lang="ro-RO" sz="2400" b="1" dirty="0">
                <a:solidFill>
                  <a:schemeClr val="accent1">
                    <a:lumMod val="75000"/>
                  </a:schemeClr>
                </a:solidFill>
              </a:rPr>
              <a:t>/</a:t>
            </a:r>
            <a:r>
              <a:rPr lang="vi-VN" sz="2400" b="1" dirty="0" smtClean="0">
                <a:solidFill>
                  <a:schemeClr val="accent1">
                    <a:lumMod val="75000"/>
                  </a:schemeClr>
                </a:solidFill>
              </a:rPr>
              <a:t>2006 </a:t>
            </a:r>
            <a:r>
              <a:rPr lang="vi-VN" sz="2400" b="1" dirty="0">
                <a:solidFill>
                  <a:schemeClr val="accent1">
                    <a:lumMod val="75000"/>
                  </a:schemeClr>
                </a:solidFill>
              </a:rPr>
              <a:t>pentru aprobarea normelor privind condiţiile pe care trebuie să le îndeplinească un spital în vederea obţinerii autorizaţiei sanitare de funcţionare</a:t>
            </a:r>
            <a:endParaRPr lang="ro-RO" sz="2400" b="1" dirty="0">
              <a:solidFill>
                <a:schemeClr val="accent1">
                  <a:lumMod val="75000"/>
                </a:schemeClr>
              </a:solidFill>
            </a:endParaRPr>
          </a:p>
        </p:txBody>
      </p:sp>
      <p:sp>
        <p:nvSpPr>
          <p:cNvPr id="3" name="Substituent conținut 2"/>
          <p:cNvSpPr>
            <a:spLocks noGrp="1"/>
          </p:cNvSpPr>
          <p:nvPr>
            <p:ph idx="1"/>
          </p:nvPr>
        </p:nvSpPr>
        <p:spPr>
          <a:xfrm>
            <a:off x="457200" y="1447800"/>
            <a:ext cx="8229600" cy="4683125"/>
          </a:xfrm>
        </p:spPr>
        <p:txBody>
          <a:bodyPr/>
          <a:lstStyle/>
          <a:p>
            <a:pPr marL="0" indent="0">
              <a:buNone/>
            </a:pPr>
            <a:r>
              <a:rPr lang="vi-VN" sz="2400" dirty="0"/>
              <a:t>NORMA din 26 iulie 2006 privind structura funcţională a compartimentelor şi serviciilor din </a:t>
            </a:r>
            <a:r>
              <a:rPr lang="vi-VN" sz="2400" dirty="0" smtClean="0"/>
              <a:t>spital</a:t>
            </a:r>
            <a:endParaRPr lang="ro-RO" sz="2400" dirty="0"/>
          </a:p>
          <a:p>
            <a:pPr marL="0" indent="0">
              <a:buNone/>
            </a:pPr>
            <a:r>
              <a:rPr lang="vi-VN" sz="2400" dirty="0" smtClean="0">
                <a:solidFill>
                  <a:schemeClr val="accent1">
                    <a:lumMod val="75000"/>
                  </a:schemeClr>
                </a:solidFill>
              </a:rPr>
              <a:t>Serviciul </a:t>
            </a:r>
            <a:r>
              <a:rPr lang="vi-VN" sz="2400" dirty="0">
                <a:solidFill>
                  <a:schemeClr val="accent1">
                    <a:lumMod val="75000"/>
                  </a:schemeClr>
                </a:solidFill>
              </a:rPr>
              <a:t>de </a:t>
            </a:r>
            <a:r>
              <a:rPr lang="vi-VN" sz="2400" dirty="0" smtClean="0">
                <a:solidFill>
                  <a:schemeClr val="accent1">
                    <a:lumMod val="75000"/>
                  </a:schemeClr>
                </a:solidFill>
              </a:rPr>
              <a:t>urgenţă</a:t>
            </a:r>
            <a:r>
              <a:rPr lang="ro-RO" sz="2400" dirty="0" smtClean="0">
                <a:solidFill>
                  <a:schemeClr val="accent1">
                    <a:lumMod val="75000"/>
                  </a:schemeClr>
                </a:solidFill>
              </a:rPr>
              <a:t> </a:t>
            </a:r>
            <a:r>
              <a:rPr lang="vi-VN" sz="2400" dirty="0" smtClean="0"/>
              <a:t>Art</a:t>
            </a:r>
            <a:r>
              <a:rPr lang="vi-VN" sz="2400" dirty="0"/>
              <a:t>. </a:t>
            </a:r>
            <a:r>
              <a:rPr lang="vi-VN" sz="2400" dirty="0" smtClean="0"/>
              <a:t>37</a:t>
            </a:r>
            <a:r>
              <a:rPr lang="ro-RO" sz="2400" dirty="0" smtClean="0"/>
              <a:t> - </a:t>
            </a:r>
            <a:r>
              <a:rPr lang="vi-VN" sz="2400" dirty="0" smtClean="0"/>
              <a:t>În </a:t>
            </a:r>
            <a:r>
              <a:rPr lang="vi-VN" sz="2400" dirty="0"/>
              <a:t>funcţie de tipul de spitale, serviciul de urgenţă va fi organizat sub formă de unităţi de primire urgenţe (UPU) sau compartimente de primire urgenţe (CPU</a:t>
            </a:r>
            <a:r>
              <a:rPr lang="vi-VN" sz="2400" dirty="0" smtClean="0"/>
              <a:t>).</a:t>
            </a:r>
            <a:endParaRPr lang="ro-RO" sz="2400" dirty="0" smtClean="0"/>
          </a:p>
          <a:p>
            <a:pPr marL="0" indent="0">
              <a:buNone/>
            </a:pPr>
            <a:r>
              <a:rPr lang="vi-VN" sz="2400" dirty="0">
                <a:solidFill>
                  <a:schemeClr val="accent1">
                    <a:lumMod val="75000"/>
                  </a:schemeClr>
                </a:solidFill>
              </a:rPr>
              <a:t>b)Compartimentul de primire urgenţe </a:t>
            </a:r>
            <a:r>
              <a:rPr lang="vi-VN" sz="2400" dirty="0"/>
              <a:t>este o structură unică, cu personal propriu sau cu personal component al liniilor de gardă, destinată primirii, triajului clinic, investigaţiilor, diagnosticului şi tratamentului urgenţelor critice şi necritice sosite cu mijloacele de transport ale serviciului de ambulanţă sau cu alte mijloace de transport</a:t>
            </a:r>
            <a:r>
              <a:rPr lang="vi-VN" sz="2400" dirty="0" smtClean="0"/>
              <a:t>.</a:t>
            </a:r>
            <a:endParaRPr lang="vi-VN" sz="2400" dirty="0"/>
          </a:p>
        </p:txBody>
      </p:sp>
    </p:spTree>
    <p:extLst>
      <p:ext uri="{BB962C8B-B14F-4D97-AF65-F5344CB8AC3E}">
        <p14:creationId xmlns:p14="http://schemas.microsoft.com/office/powerpoint/2010/main" val="4178453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Particularizare 6">
      <a:dk1>
        <a:srgbClr val="000000"/>
      </a:dk1>
      <a:lt1>
        <a:srgbClr val="FFFFFF"/>
      </a:lt1>
      <a:dk2>
        <a:srgbClr val="000000"/>
      </a:dk2>
      <a:lt2>
        <a:srgbClr val="808080"/>
      </a:lt2>
      <a:accent1>
        <a:srgbClr val="CCCCFF"/>
      </a:accent1>
      <a:accent2>
        <a:srgbClr val="FFFFFF"/>
      </a:accent2>
      <a:accent3>
        <a:srgbClr val="FFFFFF"/>
      </a:accent3>
      <a:accent4>
        <a:srgbClr val="000000"/>
      </a:accent4>
      <a:accent5>
        <a:srgbClr val="E2E2FF"/>
      </a:accent5>
      <a:accent6>
        <a:srgbClr val="C4C4D6"/>
      </a:accent6>
      <a:hlink>
        <a:srgbClr val="EC7A7A"/>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4629</TotalTime>
  <Words>4067</Words>
  <Application>Microsoft Office PowerPoint</Application>
  <PresentationFormat>Expunere pe ecran (4:3)</PresentationFormat>
  <Paragraphs>224</Paragraphs>
  <Slides>32</Slides>
  <Notes>0</Notes>
  <HiddenSlides>0</HiddenSlides>
  <MMClips>0</MMClips>
  <ScaleCrop>false</ScaleCrop>
  <HeadingPairs>
    <vt:vector size="6" baseType="variant">
      <vt:variant>
        <vt:lpstr>Temă</vt:lpstr>
      </vt:variant>
      <vt:variant>
        <vt:i4>1</vt:i4>
      </vt:variant>
      <vt:variant>
        <vt:lpstr>Servere OLE încorporate</vt:lpstr>
      </vt:variant>
      <vt:variant>
        <vt:i4>1</vt:i4>
      </vt:variant>
      <vt:variant>
        <vt:lpstr>Titluri diapozitive</vt:lpstr>
      </vt:variant>
      <vt:variant>
        <vt:i4>32</vt:i4>
      </vt:variant>
    </vt:vector>
  </HeadingPairs>
  <TitlesOfParts>
    <vt:vector size="34" baseType="lpstr">
      <vt:lpstr>Watermark</vt:lpstr>
      <vt:lpstr>Document</vt:lpstr>
      <vt:lpstr>   Calitatea serviciilor medicale in camera de garda/cpu/upu   LIPSA  CORELARII   LEGISLAȚIEI  APLICATE ÎN SISTEMUL SANITAR CU  LEGEA nr. 487 / 2002 a sAnAtATii  mintale  Si a protecTTei persoanelor cu tulburari psihice *) – RepublicatA SI cu ORDINUL nr. 488 din 15 aprilie 2016 pentru aprobarea Normelor de aplicare a Legii sAnAtATii  mintale Si a protecTiei persoanelor cu tulburAri psihice 487/2002   colectarea datelor in sistemul informatic pentru analizĂ si monitorizarE, PosibilĂ?????? – Raspuns-nu</vt:lpstr>
      <vt:lpstr>Prezentare PowerPoint</vt:lpstr>
      <vt:lpstr>Prezentare PowerPoint</vt:lpstr>
      <vt:lpstr>1. ACTIVITATEA IN CAMERA DE GARDA EXTRAGEREA LEGISLAŢIEI APLICABILE PROCEDURII LEGE nr. 95 din 14 aprilie 2006 privind reforma în domeniul sănătăţii – republicată definiţii</vt:lpstr>
      <vt:lpstr>LEGE nr. 95/2006 R) privind reforma în domeniul sănătăţii -definiţii</vt:lpstr>
      <vt:lpstr>LEGE nr. 95/2006 R) privind reforma în domeniul sănătăţii – republicată pacientul şi  spitalul</vt:lpstr>
      <vt:lpstr>LEGE nr. 95/2006 R) privind reforma în domeniul sănătăţii medicul şi personalul medical</vt:lpstr>
      <vt:lpstr>Prezentare PowerPoint</vt:lpstr>
      <vt:lpstr>ORDIN 914/2006 pentru aprobarea normelor privind condiţiile pe care trebuie să le îndeplinească un spital în vederea obţinerii autorizaţiei sanitare de funcţionare</vt:lpstr>
      <vt:lpstr>COMPARTIMENT DE PRIMIRE URGENŢĂ</vt:lpstr>
      <vt:lpstr>Venituri din activitATEA CAMEREI DE GARDĂ/ cpu / CPU-S NEFINANŢATE DE ms</vt:lpstr>
      <vt:lpstr>Norme de aplicare a contractului cadru 2017</vt:lpstr>
      <vt:lpstr>Norme de aplicare a contractului cadru 2017</vt:lpstr>
      <vt:lpstr>Norme de aplicare a contractului cadru 2017</vt:lpstr>
      <vt:lpstr>Cheltuieli camerei de gardĂ</vt:lpstr>
      <vt:lpstr>ORDIN nr. 1782 din 28 decembrie 2006 privind înregistrarea şi raportarea statistică a pacienţilor care primesc servicii medicale în regim de spitalizare continuă şi spitalizare de zi</vt:lpstr>
      <vt:lpstr>Ordinul ministrului sănătăţii publice nr. 1.706/2007 privind conducerea şi organizarea unităţilor şi compartimentelor de primire a urgenţelor</vt:lpstr>
      <vt:lpstr>LEGEA nr. 487 din 11 iulie 2002 a sănătăţii mintale şi a protecţiei persoanelor cu tulburări psihice *) - Republicată</vt:lpstr>
      <vt:lpstr>LEGEA nr. 487 din 11 iulie 2002 a sănătăţii mintale şi a protecţiei persoanelor cu tulburări psihice *) - Republicată</vt:lpstr>
      <vt:lpstr>Prezentare PowerPoint</vt:lpstr>
      <vt:lpstr>LEGEA nr. 487 din 11 iulie 2002 a sănătăţii mintale şi a protecţiei persoanelor cu tulburări psihice *) - Republicată</vt:lpstr>
      <vt:lpstr>LEGEA nr. 487 din 11 iulie 2002 a sănătăţii mintale şi a protecţiei persoanelor cu tulburări psihice *) - Republicată</vt:lpstr>
      <vt:lpstr>LEGEA nr. 487 din 11 iulie 2002 a sănătăţii mintale şi a protecţiei persoanelor cu tulburări psihice *) - Republicată</vt:lpstr>
      <vt:lpstr>ORDIN nr. 488 din 15 aprilie 2016 pentru aprobarea Normelor de aplicare a Legii sănătăţii mintale şi a protecţiei persoanelor cu tulburări psihice nr. 487/2002 </vt:lpstr>
      <vt:lpstr>ORDIN nr. 488 din 15 aprilie 2016 pentru aprobarea Normelor de aplicare a Legii sănătăţii mintale şi a protecţiei persoanelor cu tulburări psihice nr. 487/2002</vt:lpstr>
      <vt:lpstr>ORDIN nr. 2021 din 12 decembrie 2008 pentru aprobarea Normelor metodologice de aplicare ale titlului IV "Sistemul naţional de asistenţă medicală de urgenţă şi de prim ajutor calificat" din Legea nr. 95/2006 privind reforma în domeniul sănătăţii</vt:lpstr>
      <vt:lpstr>Servicii medicale în camera de gardă</vt:lpstr>
      <vt:lpstr>TRIAJUL în camera de gardă</vt:lpstr>
      <vt:lpstr>Lista urgenţelor psihiatrice de nivel critic(cod galben) conform Ordinului nr.488 din 15 aprilie 2016- nu se regaseste in norme de aplicare a contractului cadru, am adaugat pct 16 pentru care se poate elibera certificat medical cu cod de urgență</vt:lpstr>
      <vt:lpstr>Triajul conform -Ordinul MS nr. 48/2009 privind aprobarea Protocolului naţional de triaj al pacienţilor din structurile pentru primirea urgenţelor cu modificările și completările ulterioare</vt:lpstr>
      <vt:lpstr>Prezentare PowerPoint</vt:lpstr>
      <vt:lpstr>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Procesul de achizitie publica</dc:title>
  <dc:creator>ICA</dc:creator>
  <cp:lastModifiedBy>ICA</cp:lastModifiedBy>
  <cp:revision>594</cp:revision>
  <dcterms:created xsi:type="dcterms:W3CDTF">2006-09-27T13:32:11Z</dcterms:created>
  <dcterms:modified xsi:type="dcterms:W3CDTF">2017-12-24T06:39:21Z</dcterms:modified>
</cp:coreProperties>
</file>