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465" r:id="rId3"/>
    <p:sldId id="437" r:id="rId4"/>
    <p:sldId id="440" r:id="rId5"/>
    <p:sldId id="441" r:id="rId6"/>
    <p:sldId id="445" r:id="rId7"/>
    <p:sldId id="446" r:id="rId8"/>
    <p:sldId id="448" r:id="rId9"/>
    <p:sldId id="466" r:id="rId10"/>
    <p:sldId id="467" r:id="rId11"/>
    <p:sldId id="468" r:id="rId12"/>
    <p:sldId id="469" r:id="rId13"/>
    <p:sldId id="482" r:id="rId14"/>
    <p:sldId id="483" r:id="rId15"/>
    <p:sldId id="484" r:id="rId16"/>
    <p:sldId id="485" r:id="rId17"/>
    <p:sldId id="486" r:id="rId18"/>
    <p:sldId id="487" r:id="rId19"/>
    <p:sldId id="488" r:id="rId20"/>
    <p:sldId id="489" r:id="rId21"/>
    <p:sldId id="490" r:id="rId22"/>
    <p:sldId id="38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518" y="10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2437B9-3A9A-46C5-B31F-9C1F1CF07CAC}" type="datetimeFigureOut">
              <a:rPr lang="ro-RO" smtClean="0"/>
              <a:pPr/>
              <a:t>24.12.2017</a:t>
            </a:fld>
            <a:endParaRPr lang="ro-R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720F77-B326-4CE0-B1B0-0B95AC345774}" type="slidenum">
              <a:rPr lang="ro-RO" smtClean="0"/>
              <a:pPr/>
              <a:t>‹#›</a:t>
            </a:fld>
            <a:endParaRPr lang="ro-RO"/>
          </a:p>
        </p:txBody>
      </p:sp>
    </p:spTree>
    <p:extLst>
      <p:ext uri="{BB962C8B-B14F-4D97-AF65-F5344CB8AC3E}">
        <p14:creationId xmlns:p14="http://schemas.microsoft.com/office/powerpoint/2010/main" val="3873662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r>
              <a:rPr lang="ro-RO" smtClean="0"/>
              <a:t>17.11.2016</a:t>
            </a:r>
            <a:endParaRPr lang="en-US"/>
          </a:p>
        </p:txBody>
      </p:sp>
      <p:sp>
        <p:nvSpPr>
          <p:cNvPr id="6" name="Footer Placeholder 5"/>
          <p:cNvSpPr>
            <a:spLocks noGrp="1"/>
          </p:cNvSpPr>
          <p:nvPr>
            <p:ph type="ftr" sz="quarter" idx="11"/>
          </p:nvPr>
        </p:nvSpPr>
        <p:spPr/>
        <p:txBody>
          <a:bodyPr/>
          <a:lstStyle/>
          <a:p>
            <a:r>
              <a:rPr lang="es-ES" smtClean="0"/>
              <a:t>Curs de perfecionare a evaluatorilor</a:t>
            </a:r>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Click icon to add picture</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Click icon to add picture</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r>
              <a:rPr lang="ro-RO" smtClean="0"/>
              <a:t>17.11.2016</a:t>
            </a:r>
            <a:endParaRPr lang="en-US"/>
          </a:p>
        </p:txBody>
      </p:sp>
      <p:sp>
        <p:nvSpPr>
          <p:cNvPr id="5" name="Footer Placeholder 4"/>
          <p:cNvSpPr>
            <a:spLocks noGrp="1"/>
          </p:cNvSpPr>
          <p:nvPr>
            <p:ph type="ftr" sz="quarter" idx="11"/>
          </p:nvPr>
        </p:nvSpPr>
        <p:spPr/>
        <p:txBody>
          <a:bodyPr/>
          <a:lstStyle/>
          <a:p>
            <a:r>
              <a:rPr lang="es-ES" smtClean="0"/>
              <a:t>Curs de perfecionare a evaluatorilor</a:t>
            </a:r>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a:xfrm>
            <a:off x="6580094" y="188259"/>
            <a:ext cx="2133600" cy="365125"/>
          </a:xfrm>
        </p:spPr>
        <p:txBody>
          <a:bodyPr/>
          <a:lstStyle/>
          <a:p>
            <a:r>
              <a:rPr lang="ro-RO" smtClean="0"/>
              <a:t>17.11.2016</a:t>
            </a:r>
            <a:endParaRPr lang="en-US"/>
          </a:p>
        </p:txBody>
      </p:sp>
      <p:sp>
        <p:nvSpPr>
          <p:cNvPr id="6" name="Footer Placeholder 5"/>
          <p:cNvSpPr>
            <a:spLocks noGrp="1"/>
          </p:cNvSpPr>
          <p:nvPr>
            <p:ph type="ftr" sz="quarter" idx="11"/>
          </p:nvPr>
        </p:nvSpPr>
        <p:spPr/>
        <p:txBody>
          <a:bodyPr/>
          <a:lstStyle/>
          <a:p>
            <a:r>
              <a:rPr lang="es-ES" smtClean="0"/>
              <a:t>Curs de perfecionare a evaluatorilor</a:t>
            </a:r>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a:xfrm>
            <a:off x="6580094" y="188259"/>
            <a:ext cx="2133600" cy="365125"/>
          </a:xfrm>
        </p:spPr>
        <p:txBody>
          <a:bodyPr/>
          <a:lstStyle/>
          <a:p>
            <a:r>
              <a:rPr lang="ro-RO" smtClean="0"/>
              <a:t>17.11.2016</a:t>
            </a:r>
            <a:endParaRPr lang="en-US"/>
          </a:p>
        </p:txBody>
      </p:sp>
      <p:sp>
        <p:nvSpPr>
          <p:cNvPr id="8" name="Footer Placeholder 7"/>
          <p:cNvSpPr>
            <a:spLocks noGrp="1"/>
          </p:cNvSpPr>
          <p:nvPr>
            <p:ph type="ftr" sz="quarter" idx="11"/>
          </p:nvPr>
        </p:nvSpPr>
        <p:spPr>
          <a:xfrm>
            <a:off x="1120588" y="188259"/>
            <a:ext cx="2895600" cy="365125"/>
          </a:xfrm>
        </p:spPr>
        <p:txBody>
          <a:bodyPr/>
          <a:lstStyle/>
          <a:p>
            <a:r>
              <a:rPr lang="es-ES" smtClean="0"/>
              <a:t>Curs de perfecionare a evaluatorilor</a:t>
            </a:r>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pPr/>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r>
              <a:rPr lang="ro-RO" smtClean="0"/>
              <a:t>17.11.2016</a:t>
            </a:r>
            <a:endParaRPr lang="en-US"/>
          </a:p>
        </p:txBody>
      </p:sp>
      <p:sp>
        <p:nvSpPr>
          <p:cNvPr id="4" name="Footer Placeholder 3"/>
          <p:cNvSpPr>
            <a:spLocks noGrp="1"/>
          </p:cNvSpPr>
          <p:nvPr>
            <p:ph type="ftr" sz="quarter" idx="11"/>
          </p:nvPr>
        </p:nvSpPr>
        <p:spPr/>
        <p:txBody>
          <a:bodyPr/>
          <a:lstStyle/>
          <a:p>
            <a:r>
              <a:rPr lang="es-ES" smtClean="0"/>
              <a:t>Curs de perfecionare a evaluatorilor</a:t>
            </a:r>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ro-RO" smtClean="0"/>
              <a:t>17.11.2016</a:t>
            </a:r>
            <a:endParaRPr lang="en-US"/>
          </a:p>
        </p:txBody>
      </p:sp>
      <p:sp>
        <p:nvSpPr>
          <p:cNvPr id="3" name="Footer Placeholder 2"/>
          <p:cNvSpPr>
            <a:spLocks noGrp="1"/>
          </p:cNvSpPr>
          <p:nvPr>
            <p:ph type="ftr" sz="quarter" idx="11"/>
          </p:nvPr>
        </p:nvSpPr>
        <p:spPr/>
        <p:txBody>
          <a:bodyPr/>
          <a:lstStyle/>
          <a:p>
            <a:r>
              <a:rPr lang="es-ES" smtClean="0"/>
              <a:t>Curs de perfecionare a evaluatorilor</a:t>
            </a:r>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r>
              <a:rPr lang="ro-RO" smtClean="0"/>
              <a:t>17.11.2016</a:t>
            </a:r>
            <a:endParaRPr lang="en-US"/>
          </a:p>
        </p:txBody>
      </p:sp>
      <p:sp>
        <p:nvSpPr>
          <p:cNvPr id="6" name="Footer Placeholder 5"/>
          <p:cNvSpPr>
            <a:spLocks noGrp="1"/>
          </p:cNvSpPr>
          <p:nvPr>
            <p:ph type="ftr" sz="quarter" idx="11"/>
          </p:nvPr>
        </p:nvSpPr>
        <p:spPr/>
        <p:txBody>
          <a:bodyPr/>
          <a:lstStyle/>
          <a:p>
            <a:r>
              <a:rPr lang="es-ES" smtClean="0"/>
              <a:t>Curs de perfecionare a evaluatorilor</a:t>
            </a:r>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r>
              <a:rPr lang="ro-RO" smtClean="0"/>
              <a:t>17.11.2016</a:t>
            </a:r>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r>
              <a:rPr lang="es-ES" smtClean="0"/>
              <a:t>Curs de perfecionare a evaluatorilor</a:t>
            </a:r>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pPr/>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sldNum="0" hdr="0"/>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95456"/>
            <a:ext cx="8913813" cy="1224774"/>
          </a:xfrm>
        </p:spPr>
        <p:txBody>
          <a:bodyPr>
            <a:normAutofit fontScale="90000"/>
          </a:bodyPr>
          <a:lstStyle/>
          <a:p>
            <a:pPr algn="ctr"/>
            <a:r>
              <a:rPr lang="ro-RO" sz="4000" dirty="0" smtClean="0">
                <a:latin typeface="Arial"/>
                <a:cs typeface="Arial"/>
              </a:rPr>
              <a:t>PS 203 Activitatea în camera de gardă</a:t>
            </a:r>
            <a:endParaRPr lang="en-US" sz="4000" dirty="0">
              <a:latin typeface="Arial"/>
              <a:cs typeface="Arial"/>
            </a:endParaRPr>
          </a:p>
        </p:txBody>
      </p:sp>
      <p:sp>
        <p:nvSpPr>
          <p:cNvPr id="3" name="Content Placeholder 2"/>
          <p:cNvSpPr>
            <a:spLocks noGrp="1"/>
          </p:cNvSpPr>
          <p:nvPr>
            <p:ph idx="1"/>
          </p:nvPr>
        </p:nvSpPr>
        <p:spPr>
          <a:xfrm>
            <a:off x="3526118" y="4811059"/>
            <a:ext cx="5198782" cy="1491770"/>
          </a:xfrm>
        </p:spPr>
        <p:txBody>
          <a:bodyPr/>
          <a:lstStyle/>
          <a:p>
            <a:pPr algn="r"/>
            <a:r>
              <a:rPr lang="ro-RO" sz="2800" dirty="0" smtClean="0">
                <a:solidFill>
                  <a:srgbClr val="000000"/>
                </a:solidFill>
                <a:latin typeface="Arial"/>
                <a:cs typeface="Arial"/>
              </a:rPr>
              <a:t>Ec. </a:t>
            </a:r>
            <a:r>
              <a:rPr lang="ro-RO" sz="2800" dirty="0" err="1" smtClean="0">
                <a:solidFill>
                  <a:srgbClr val="000000"/>
                </a:solidFill>
                <a:latin typeface="Arial"/>
                <a:cs typeface="Arial"/>
              </a:rPr>
              <a:t>Vărăeanu</a:t>
            </a:r>
            <a:r>
              <a:rPr lang="ro-RO" sz="2800" dirty="0" smtClean="0">
                <a:solidFill>
                  <a:srgbClr val="000000"/>
                </a:solidFill>
                <a:latin typeface="Arial"/>
                <a:cs typeface="Arial"/>
              </a:rPr>
              <a:t> Lucica </a:t>
            </a:r>
            <a:r>
              <a:rPr lang="ro-RO" sz="2800" dirty="0" smtClean="0">
                <a:solidFill>
                  <a:srgbClr val="000000"/>
                </a:solidFill>
                <a:latin typeface="Arial"/>
                <a:cs typeface="Arial"/>
              </a:rPr>
              <a:t>Ica</a:t>
            </a:r>
            <a:endParaRPr lang="en-US" sz="2800" dirty="0" smtClean="0">
              <a:solidFill>
                <a:srgbClr val="000000"/>
              </a:solidFill>
              <a:latin typeface="Arial"/>
              <a:cs typeface="Arial"/>
            </a:endParaRPr>
          </a:p>
          <a:p>
            <a:pPr marL="0" indent="0" algn="r">
              <a:buNone/>
            </a:pPr>
            <a:endParaRPr lang="en-US" sz="2800" dirty="0" smtClean="0">
              <a:solidFill>
                <a:srgbClr val="000000"/>
              </a:solidFill>
              <a:latin typeface="Arial"/>
              <a:cs typeface="Arial"/>
            </a:endParaRPr>
          </a:p>
          <a:p>
            <a:pPr marL="0" indent="0">
              <a:buNone/>
            </a:pPr>
            <a:endParaRPr lang="en-US" dirty="0">
              <a:solidFill>
                <a:srgbClr val="000000"/>
              </a:solidFill>
              <a:latin typeface="Arial"/>
              <a:cs typeface="Arial"/>
            </a:endParaRPr>
          </a:p>
        </p:txBody>
      </p:sp>
    </p:spTree>
    <p:extLst>
      <p:ext uri="{BB962C8B-B14F-4D97-AF65-F5344CB8AC3E}">
        <p14:creationId xmlns:p14="http://schemas.microsoft.com/office/powerpoint/2010/main" val="4056644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260" y="231022"/>
            <a:ext cx="8913813" cy="914400"/>
          </a:xfrm>
        </p:spPr>
        <p:txBody>
          <a:bodyPr>
            <a:normAutofit fontScale="90000"/>
          </a:bodyPr>
          <a:lstStyle/>
          <a:p>
            <a:pPr algn="ctr"/>
            <a:r>
              <a:rPr lang="ro-RO" dirty="0" smtClean="0"/>
              <a:t>Servicii medicale în camera de gardă</a:t>
            </a:r>
            <a:endParaRPr lang="en-US" dirty="0"/>
          </a:p>
        </p:txBody>
      </p:sp>
      <p:sp>
        <p:nvSpPr>
          <p:cNvPr id="3" name="Content Placeholder 2"/>
          <p:cNvSpPr>
            <a:spLocks noGrp="1"/>
          </p:cNvSpPr>
          <p:nvPr>
            <p:ph idx="1"/>
          </p:nvPr>
        </p:nvSpPr>
        <p:spPr>
          <a:xfrm>
            <a:off x="388307" y="1453020"/>
            <a:ext cx="8336593" cy="4813310"/>
          </a:xfrm>
        </p:spPr>
        <p:txBody>
          <a:bodyPr>
            <a:normAutofit/>
          </a:bodyPr>
          <a:lstStyle/>
          <a:p>
            <a:r>
              <a:rPr lang="vi-VN" b="1" dirty="0"/>
              <a:t>B.	Pentru pacienții trimişi din UPU şi CPU ale altor spitale, pacienți aduși cu ambulanța, se întocmește fișa individuală de urgență în camera de gardă, fiind bifat în activitatea de triaj - punctul 32-Urgență</a:t>
            </a:r>
            <a:r>
              <a:rPr lang="vi-VN" b="1" dirty="0" smtClean="0"/>
              <a:t>.</a:t>
            </a:r>
            <a:endParaRPr lang="ro-RO" b="1" dirty="0" smtClean="0"/>
          </a:p>
          <a:p>
            <a:endParaRPr lang="ro-RO" dirty="0"/>
          </a:p>
          <a:p>
            <a:r>
              <a:rPr lang="vi-VN" b="1" dirty="0"/>
              <a:t>C.</a:t>
            </a:r>
            <a:r>
              <a:rPr lang="vi-VN" dirty="0"/>
              <a:t>	</a:t>
            </a:r>
            <a:r>
              <a:rPr lang="vi-VN" b="1" dirty="0">
                <a:latin typeface="Arial" panose="020B0604020202020204" pitchFamily="34" charset="0"/>
                <a:cs typeface="Arial" panose="020B0604020202020204" pitchFamily="34" charset="0"/>
              </a:rPr>
              <a:t>Consult interclinic pentru pacienţii internaţi la alte spitale. Conform contractelor/protocoalelor – se înscrie consultul de specializare pe FOCG sau o copie a acesteia, trimisă de  spitalul respectiv. O copie se păstrează la Camera de gardă. La sfârșitul lunii copiile consulturilor interclinice se transmit la </a:t>
            </a:r>
            <a:r>
              <a:rPr lang="vi-VN" b="1" dirty="0" smtClean="0">
                <a:latin typeface="Arial" panose="020B0604020202020204" pitchFamily="34" charset="0"/>
                <a:cs typeface="Arial" panose="020B0604020202020204" pitchFamily="34" charset="0"/>
              </a:rPr>
              <a:t>serviciul</a:t>
            </a:r>
            <a:r>
              <a:rPr lang="ro-RO" b="1" dirty="0">
                <a:latin typeface="Arial" panose="020B0604020202020204" pitchFamily="34" charset="0"/>
                <a:cs typeface="Arial" panose="020B0604020202020204" pitchFamily="34" charset="0"/>
              </a:rPr>
              <a:t> financiar-contabil pentru facturare, chiar și în situația în care nu are un formular de solicitare semnat de la spitalul respectiv.</a:t>
            </a:r>
            <a:endParaRPr lang="ro-RO" b="1" dirty="0" smtClean="0">
              <a:latin typeface="Arial" panose="020B0604020202020204" pitchFamily="34" charset="0"/>
              <a:cs typeface="Arial" panose="020B0604020202020204" pitchFamily="34" charset="0"/>
            </a:endParaRPr>
          </a:p>
          <a:p>
            <a:pPr lvl="1"/>
            <a:endParaRPr lang="en-US" dirty="0"/>
          </a:p>
        </p:txBody>
      </p:sp>
    </p:spTree>
    <p:extLst>
      <p:ext uri="{BB962C8B-B14F-4D97-AF65-F5344CB8AC3E}">
        <p14:creationId xmlns:p14="http://schemas.microsoft.com/office/powerpoint/2010/main" val="374127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5990"/>
            <a:ext cx="8913813" cy="914400"/>
          </a:xfrm>
        </p:spPr>
        <p:txBody>
          <a:bodyPr>
            <a:normAutofit fontScale="90000"/>
          </a:bodyPr>
          <a:lstStyle/>
          <a:p>
            <a:pPr algn="ctr"/>
            <a:r>
              <a:rPr lang="vi-VN" dirty="0"/>
              <a:t>Servicii medicale în camera de gardă</a:t>
            </a:r>
            <a:endParaRPr lang="en-US" dirty="0"/>
          </a:p>
        </p:txBody>
      </p:sp>
      <p:sp>
        <p:nvSpPr>
          <p:cNvPr id="3" name="Content Placeholder 2"/>
          <p:cNvSpPr>
            <a:spLocks noGrp="1"/>
          </p:cNvSpPr>
          <p:nvPr>
            <p:ph idx="1"/>
          </p:nvPr>
        </p:nvSpPr>
        <p:spPr>
          <a:xfrm>
            <a:off x="413359" y="1691014"/>
            <a:ext cx="8311541" cy="4575315"/>
          </a:xfrm>
        </p:spPr>
        <p:txBody>
          <a:bodyPr>
            <a:noAutofit/>
          </a:bodyPr>
          <a:lstStyle/>
          <a:p>
            <a:pPr marL="0" indent="0">
              <a:buNone/>
            </a:pPr>
            <a:r>
              <a:rPr lang="vi-VN" dirty="0" smtClean="0">
                <a:solidFill>
                  <a:schemeClr val="tx1"/>
                </a:solidFill>
                <a:latin typeface="Arial" panose="020B0604020202020204" pitchFamily="34" charset="0"/>
                <a:cs typeface="Arial" panose="020B0604020202020204" pitchFamily="34" charset="0"/>
              </a:rPr>
              <a:t>D.Camera </a:t>
            </a:r>
            <a:r>
              <a:rPr lang="vi-VN" dirty="0">
                <a:solidFill>
                  <a:schemeClr val="tx1"/>
                </a:solidFill>
                <a:latin typeface="Arial" panose="020B0604020202020204" pitchFamily="34" charset="0"/>
                <a:cs typeface="Arial" panose="020B0604020202020204" pitchFamily="34" charset="0"/>
              </a:rPr>
              <a:t>de gardă acordă asistenţă medicală de urgenţă ca urmare a consultului solicitat de asistentul medical de la nivelul secției, după plecarea medicului curant de pe secție(înafara programului de lucru al acestuia).</a:t>
            </a:r>
          </a:p>
          <a:p>
            <a:pPr marL="0" indent="0">
              <a:buNone/>
            </a:pPr>
            <a:r>
              <a:rPr lang="vi-VN" dirty="0" smtClean="0">
                <a:solidFill>
                  <a:schemeClr val="tx1"/>
                </a:solidFill>
                <a:latin typeface="Arial" panose="020B0604020202020204" pitchFamily="34" charset="0"/>
                <a:cs typeface="Arial" panose="020B0604020202020204" pitchFamily="34" charset="0"/>
              </a:rPr>
              <a:t>E.Alte </a:t>
            </a:r>
            <a:r>
              <a:rPr lang="vi-VN" dirty="0">
                <a:solidFill>
                  <a:schemeClr val="tx1"/>
                </a:solidFill>
                <a:latin typeface="Arial" panose="020B0604020202020204" pitchFamily="34" charset="0"/>
                <a:cs typeface="Arial" panose="020B0604020202020204" pitchFamily="34" charset="0"/>
              </a:rPr>
              <a:t>situații de triaj, prin care se stabilește nivelul IV sau V conform prezentei proceduri.</a:t>
            </a:r>
          </a:p>
          <a:p>
            <a:pPr marL="0" indent="0">
              <a:buNone/>
            </a:pPr>
            <a:r>
              <a:rPr lang="vi-VN" dirty="0" smtClean="0">
                <a:solidFill>
                  <a:schemeClr val="tx1"/>
                </a:solidFill>
                <a:latin typeface="Arial" panose="020B0604020202020204" pitchFamily="34" charset="0"/>
                <a:cs typeface="Arial" panose="020B0604020202020204" pitchFamily="34" charset="0"/>
              </a:rPr>
              <a:t>F.Pentru </a:t>
            </a:r>
            <a:r>
              <a:rPr lang="vi-VN" dirty="0">
                <a:solidFill>
                  <a:schemeClr val="tx1"/>
                </a:solidFill>
                <a:latin typeface="Arial" panose="020B0604020202020204" pitchFamily="34" charset="0"/>
                <a:cs typeface="Arial" panose="020B0604020202020204" pitchFamily="34" charset="0"/>
              </a:rPr>
              <a:t>specialitatea neuropsihiatrie infantilă, urgențele se asigură în timpul normal de lucru a medicilor de la nivelul compartimentului din structura spitalului, medicii de la nivelul compartimentului întocmesc Fișă de urgență în camera de gardă, în această situație.</a:t>
            </a:r>
          </a:p>
          <a:p>
            <a:pPr marL="0" indent="0">
              <a:buNone/>
            </a:pPr>
            <a:r>
              <a:rPr lang="vi-VN" dirty="0" smtClean="0">
                <a:solidFill>
                  <a:schemeClr val="tx1"/>
                </a:solidFill>
                <a:latin typeface="Arial" panose="020B0604020202020204" pitchFamily="34" charset="0"/>
                <a:cs typeface="Arial" panose="020B0604020202020204" pitchFamily="34" charset="0"/>
              </a:rPr>
              <a:t>Notă</a:t>
            </a:r>
            <a:r>
              <a:rPr lang="vi-VN" dirty="0">
                <a:solidFill>
                  <a:schemeClr val="tx1"/>
                </a:solidFill>
                <a:latin typeface="Arial" panose="020B0604020202020204" pitchFamily="34" charset="0"/>
                <a:cs typeface="Arial" panose="020B0604020202020204" pitchFamily="34" charset="0"/>
              </a:rPr>
              <a:t>: Pentru pacienții care au bilet de trimitere de la medicul de familie/medicul specialist, programați  pentru internare și care se adresează direct medicului curant din cadrul secției, nu se întocmește Fișă de urgență în camera de gardă</a:t>
            </a:r>
            <a:r>
              <a:rPr lang="vi-VN" dirty="0" smtClean="0">
                <a:solidFill>
                  <a:schemeClr val="tx1"/>
                </a:solidFill>
                <a:latin typeface="Arial" panose="020B0604020202020204" pitchFamily="34" charset="0"/>
                <a:cs typeface="Arial" panose="020B0604020202020204" pitchFamily="34" charset="0"/>
              </a:rPr>
              <a:t>.</a:t>
            </a:r>
            <a:endParaRPr lang="vi-VN"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148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5678"/>
            <a:ext cx="8913813" cy="876822"/>
          </a:xfrm>
        </p:spPr>
        <p:txBody>
          <a:bodyPr>
            <a:normAutofit/>
          </a:bodyPr>
          <a:lstStyle/>
          <a:p>
            <a:pPr algn="ctr"/>
            <a:r>
              <a:rPr lang="ro-RO" dirty="0" smtClean="0"/>
              <a:t>TRIAJUL</a:t>
            </a:r>
            <a:endParaRPr lang="en-US" dirty="0"/>
          </a:p>
        </p:txBody>
      </p:sp>
      <p:sp>
        <p:nvSpPr>
          <p:cNvPr id="3" name="Content Placeholder 2"/>
          <p:cNvSpPr>
            <a:spLocks noGrp="1"/>
          </p:cNvSpPr>
          <p:nvPr>
            <p:ph idx="1"/>
          </p:nvPr>
        </p:nvSpPr>
        <p:spPr>
          <a:xfrm>
            <a:off x="350729" y="1415442"/>
            <a:ext cx="8563084" cy="4850888"/>
          </a:xfrm>
        </p:spPr>
        <p:txBody>
          <a:bodyPr>
            <a:normAutofit fontScale="92500"/>
          </a:bodyPr>
          <a:lstStyle/>
          <a:p>
            <a:r>
              <a:rPr lang="vi-VN" sz="2400" b="1" dirty="0">
                <a:solidFill>
                  <a:schemeClr val="tx1"/>
                </a:solidFill>
                <a:latin typeface="Arial" panose="020B0604020202020204" pitchFamily="34" charset="0"/>
                <a:cs typeface="Arial" panose="020B0604020202020204" pitchFamily="34" charset="0"/>
              </a:rPr>
              <a:t>Algoritmul de triaj </a:t>
            </a:r>
            <a:r>
              <a:rPr lang="vi-VN" sz="2400" dirty="0">
                <a:solidFill>
                  <a:schemeClr val="tx1"/>
                </a:solidFill>
                <a:latin typeface="Arial" panose="020B0604020202020204" pitchFamily="34" charset="0"/>
                <a:cs typeface="Arial" panose="020B0604020202020204" pitchFamily="34" charset="0"/>
              </a:rPr>
              <a:t>-  cu cinci nivele este un instrument cu ajutorul căruia asistentul medical de triaj realizează o clasificare rapidă, relevantă din punct de vedere clinic a pacienților care se prezintă în camera de gardă, în cinci grupe, de la – cel mai grav, nivelul 1, la nivelul 5 – cel mai puțin grav. </a:t>
            </a:r>
            <a:endParaRPr lang="ro-RO" sz="2400" dirty="0" smtClean="0">
              <a:solidFill>
                <a:schemeClr val="tx1"/>
              </a:solidFill>
              <a:latin typeface="Arial" panose="020B0604020202020204" pitchFamily="34" charset="0"/>
              <a:cs typeface="Arial" panose="020B0604020202020204" pitchFamily="34" charset="0"/>
            </a:endParaRPr>
          </a:p>
          <a:p>
            <a:r>
              <a:rPr lang="vi-VN" sz="2400" b="1" dirty="0">
                <a:solidFill>
                  <a:schemeClr val="tx1"/>
                </a:solidFill>
                <a:latin typeface="Arial" panose="020B0604020202020204" pitchFamily="34" charset="0"/>
                <a:cs typeface="Arial" panose="020B0604020202020204" pitchFamily="34" charset="0"/>
              </a:rPr>
              <a:t>Nivelul de triaj: </a:t>
            </a:r>
            <a:r>
              <a:rPr lang="vi-VN" sz="2400" dirty="0">
                <a:solidFill>
                  <a:schemeClr val="tx1"/>
                </a:solidFill>
                <a:latin typeface="Arial" panose="020B0604020202020204" pitchFamily="34" charset="0"/>
                <a:cs typeface="Arial" panose="020B0604020202020204" pitchFamily="34" charset="0"/>
              </a:rPr>
              <a:t>Cuprinde toți pacienții care prezintă același grad de prioritate in funcție de gravitatea si/sau caracterul acut al patologiei lor si de resursele necesare. </a:t>
            </a:r>
          </a:p>
          <a:p>
            <a:pPr marL="0" indent="0">
              <a:buNone/>
            </a:pPr>
            <a:r>
              <a:rPr lang="ro-RO" sz="2400" b="1" dirty="0">
                <a:solidFill>
                  <a:srgbClr val="FF0000"/>
                </a:solidFill>
                <a:latin typeface="Arial" panose="020B0604020202020204" pitchFamily="34" charset="0"/>
                <a:cs typeface="Arial" panose="020B0604020202020204" pitchFamily="34" charset="0"/>
              </a:rPr>
              <a:t>N</a:t>
            </a:r>
            <a:r>
              <a:rPr lang="vi-VN" sz="2400" b="1" dirty="0" smtClean="0">
                <a:solidFill>
                  <a:srgbClr val="FF0000"/>
                </a:solidFill>
                <a:latin typeface="Arial" panose="020B0604020202020204" pitchFamily="34" charset="0"/>
                <a:cs typeface="Arial" panose="020B0604020202020204" pitchFamily="34" charset="0"/>
              </a:rPr>
              <a:t>ivel </a:t>
            </a:r>
            <a:r>
              <a:rPr lang="vi-VN" sz="2400" b="1" dirty="0">
                <a:solidFill>
                  <a:srgbClr val="FF0000"/>
                </a:solidFill>
                <a:latin typeface="Arial" panose="020B0604020202020204" pitchFamily="34" charset="0"/>
                <a:cs typeface="Arial" panose="020B0604020202020204" pitchFamily="34" charset="0"/>
              </a:rPr>
              <a:t>I - RESUSCITARE (cod roșu): </a:t>
            </a:r>
            <a:r>
              <a:rPr lang="vi-VN" sz="2400" dirty="0">
                <a:solidFill>
                  <a:schemeClr val="tx1"/>
                </a:solidFill>
                <a:latin typeface="Arial" panose="020B0604020202020204" pitchFamily="34" charset="0"/>
                <a:cs typeface="Arial" panose="020B0604020202020204" pitchFamily="34" charset="0"/>
              </a:rPr>
              <a:t>- se apelează serviciul de ambulanţă, prin 112, fiind situaţia în care depăşeşte competenţa spitalului, se acordă prim ajutor, se iniţiază manevrele de resuscitare.</a:t>
            </a:r>
          </a:p>
          <a:p>
            <a:endParaRPr lang="en-US" dirty="0"/>
          </a:p>
        </p:txBody>
      </p:sp>
    </p:spTree>
    <p:extLst>
      <p:ext uri="{BB962C8B-B14F-4D97-AF65-F5344CB8AC3E}">
        <p14:creationId xmlns:p14="http://schemas.microsoft.com/office/powerpoint/2010/main" val="2871907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00833" y="363256"/>
            <a:ext cx="8512980" cy="889348"/>
          </a:xfrm>
        </p:spPr>
        <p:txBody>
          <a:bodyPr/>
          <a:lstStyle/>
          <a:p>
            <a:pPr algn="ctr"/>
            <a:r>
              <a:rPr lang="ro-RO" dirty="0" smtClean="0"/>
              <a:t>NIVELUL DE TRIAJ</a:t>
            </a:r>
            <a:endParaRPr lang="ro-RO" dirty="0"/>
          </a:p>
        </p:txBody>
      </p:sp>
      <p:sp>
        <p:nvSpPr>
          <p:cNvPr id="3" name="Substituent conținut 2"/>
          <p:cNvSpPr>
            <a:spLocks noGrp="1"/>
          </p:cNvSpPr>
          <p:nvPr>
            <p:ph idx="1"/>
          </p:nvPr>
        </p:nvSpPr>
        <p:spPr>
          <a:xfrm>
            <a:off x="400833" y="1540702"/>
            <a:ext cx="8512980" cy="4947780"/>
          </a:xfrm>
        </p:spPr>
        <p:txBody>
          <a:bodyPr>
            <a:noAutofit/>
          </a:bodyPr>
          <a:lstStyle/>
          <a:p>
            <a:pPr marL="0" indent="0">
              <a:buNone/>
            </a:pPr>
            <a:r>
              <a:rPr lang="vi-VN" dirty="0" smtClean="0">
                <a:solidFill>
                  <a:schemeClr val="tx1"/>
                </a:solidFill>
                <a:latin typeface="Arial" panose="020B0604020202020204" pitchFamily="34" charset="0"/>
                <a:cs typeface="Arial" panose="020B0604020202020204" pitchFamily="34" charset="0"/>
              </a:rPr>
              <a:t>I</a:t>
            </a:r>
            <a:r>
              <a:rPr lang="vi-VN" dirty="0" smtClean="0">
                <a:solidFill>
                  <a:srgbClr val="FFC000"/>
                </a:solidFill>
                <a:latin typeface="Arial" panose="020B0604020202020204" pitchFamily="34" charset="0"/>
                <a:cs typeface="Arial" panose="020B0604020202020204" pitchFamily="34" charset="0"/>
              </a:rPr>
              <a:t>Nivel </a:t>
            </a:r>
            <a:r>
              <a:rPr lang="vi-VN" dirty="0">
                <a:solidFill>
                  <a:srgbClr val="FFC000"/>
                </a:solidFill>
                <a:latin typeface="Arial" panose="020B0604020202020204" pitchFamily="34" charset="0"/>
                <a:cs typeface="Arial" panose="020B0604020202020204" pitchFamily="34" charset="0"/>
              </a:rPr>
              <a:t>II - CRITIC (cod galben) </a:t>
            </a:r>
            <a:r>
              <a:rPr lang="vi-VN" dirty="0">
                <a:solidFill>
                  <a:srgbClr val="FFFF00"/>
                </a:solidFill>
                <a:latin typeface="Arial" panose="020B0604020202020204" pitchFamily="34" charset="0"/>
                <a:cs typeface="Arial" panose="020B0604020202020204" pitchFamily="34" charset="0"/>
              </a:rPr>
              <a:t> </a:t>
            </a:r>
            <a:r>
              <a:rPr lang="vi-VN" dirty="0">
                <a:solidFill>
                  <a:schemeClr val="tx1"/>
                </a:solidFill>
                <a:latin typeface="Arial" panose="020B0604020202020204" pitchFamily="34" charset="0"/>
                <a:cs typeface="Arial" panose="020B0604020202020204" pitchFamily="34" charset="0"/>
              </a:rPr>
              <a:t>Pentru acuze legate de sănătatea mintală.</a:t>
            </a:r>
          </a:p>
          <a:p>
            <a:pPr marL="0" indent="0">
              <a:buNone/>
            </a:pPr>
            <a:r>
              <a:rPr lang="vi-VN" dirty="0" smtClean="0">
                <a:solidFill>
                  <a:schemeClr val="tx1"/>
                </a:solidFill>
                <a:latin typeface="Arial" panose="020B0604020202020204" pitchFamily="34" charset="0"/>
                <a:cs typeface="Arial" panose="020B0604020202020204" pitchFamily="34" charset="0"/>
              </a:rPr>
              <a:t>Mulţi </a:t>
            </a:r>
            <a:r>
              <a:rPr lang="vi-VN" dirty="0">
                <a:solidFill>
                  <a:schemeClr val="tx1"/>
                </a:solidFill>
                <a:latin typeface="Arial" panose="020B0604020202020204" pitchFamily="34" charset="0"/>
                <a:cs typeface="Arial" panose="020B0604020202020204" pitchFamily="34" charset="0"/>
              </a:rPr>
              <a:t>pacienţi care prezintă probleme de sănătate mintală au un grad de risc ridicat, deoarece aceştia pot fi un pericol pentru ei înșiși, pentru cei din jur sau pentru mediu. Pacienții care au tentative de suicid, omucidere, tulburări psihotice sau episoade de violenţă trebuie consideraţi cu risc înalt. </a:t>
            </a:r>
          </a:p>
          <a:p>
            <a:pPr marL="0" indent="0">
              <a:buNone/>
            </a:pPr>
            <a:r>
              <a:rPr lang="vi-VN" dirty="0" smtClean="0">
                <a:solidFill>
                  <a:schemeClr val="tx1"/>
                </a:solidFill>
                <a:latin typeface="Arial" panose="020B0604020202020204" pitchFamily="34" charset="0"/>
                <a:cs typeface="Arial" panose="020B0604020202020204" pitchFamily="34" charset="0"/>
              </a:rPr>
              <a:t>Intoxicația </a:t>
            </a:r>
            <a:r>
              <a:rPr lang="vi-VN" dirty="0">
                <a:solidFill>
                  <a:schemeClr val="tx1"/>
                </a:solidFill>
                <a:latin typeface="Arial" panose="020B0604020202020204" pitchFamily="34" charset="0"/>
                <a:cs typeface="Arial" panose="020B0604020202020204" pitchFamily="34" charset="0"/>
              </a:rPr>
              <a:t>fără semne de traume sau risc asociat de </a:t>
            </a:r>
            <a:r>
              <a:rPr lang="vi-VN" dirty="0" smtClean="0">
                <a:solidFill>
                  <a:schemeClr val="tx1"/>
                </a:solidFill>
                <a:latin typeface="Arial" panose="020B0604020202020204" pitchFamily="34" charset="0"/>
                <a:cs typeface="Arial" panose="020B0604020202020204" pitchFamily="34" charset="0"/>
              </a:rPr>
              <a:t>aspirare.</a:t>
            </a:r>
            <a:endParaRPr lang="ro-RO" dirty="0" smtClean="0">
              <a:solidFill>
                <a:schemeClr val="tx1"/>
              </a:solidFill>
              <a:latin typeface="Arial" panose="020B0604020202020204" pitchFamily="34" charset="0"/>
              <a:cs typeface="Arial" panose="020B0604020202020204" pitchFamily="34" charset="0"/>
            </a:endParaRPr>
          </a:p>
          <a:p>
            <a:pPr marL="0" indent="0">
              <a:buNone/>
            </a:pPr>
            <a:r>
              <a:rPr lang="ro-RO" dirty="0" smtClean="0">
                <a:solidFill>
                  <a:schemeClr val="tx1"/>
                </a:solidFill>
                <a:latin typeface="Arial" panose="020B0604020202020204" pitchFamily="34" charset="0"/>
                <a:cs typeface="Arial" panose="020B0604020202020204" pitchFamily="34" charset="0"/>
              </a:rPr>
              <a:t>Disconfort </a:t>
            </a:r>
            <a:r>
              <a:rPr lang="ro-RO" dirty="0">
                <a:solidFill>
                  <a:schemeClr val="tx1"/>
                </a:solidFill>
                <a:latin typeface="Arial" panose="020B0604020202020204" pitchFamily="34" charset="0"/>
                <a:cs typeface="Arial" panose="020B0604020202020204" pitchFamily="34" charset="0"/>
              </a:rPr>
              <a:t>major: poate fi fizic sau psihologic (victima violentei domestice, abuz etc.). </a:t>
            </a:r>
          </a:p>
          <a:p>
            <a:pPr marL="0" indent="0">
              <a:buNone/>
            </a:pPr>
            <a:r>
              <a:rPr lang="ro-RO" dirty="0" smtClean="0">
                <a:solidFill>
                  <a:schemeClr val="tx1"/>
                </a:solidFill>
                <a:latin typeface="Arial" panose="020B0604020202020204" pitchFamily="34" charset="0"/>
                <a:cs typeface="Arial" panose="020B0604020202020204" pitchFamily="34" charset="0"/>
              </a:rPr>
              <a:t>Timpul </a:t>
            </a:r>
            <a:r>
              <a:rPr lang="ro-RO" dirty="0">
                <a:solidFill>
                  <a:schemeClr val="tx1"/>
                </a:solidFill>
                <a:latin typeface="Arial" panose="020B0604020202020204" pitchFamily="34" charset="0"/>
                <a:cs typeface="Arial" panose="020B0604020202020204" pitchFamily="34" charset="0"/>
              </a:rPr>
              <a:t>maxim de preluare in zona de tratament: 10 minute. </a:t>
            </a:r>
          </a:p>
          <a:p>
            <a:pPr marL="0" indent="0">
              <a:buNone/>
            </a:pPr>
            <a:r>
              <a:rPr lang="ro-RO" dirty="0">
                <a:solidFill>
                  <a:schemeClr val="tx1"/>
                </a:solidFill>
                <a:latin typeface="Arial" panose="020B0604020202020204" pitchFamily="34" charset="0"/>
                <a:cs typeface="Arial" panose="020B0604020202020204" pitchFamily="34" charset="0"/>
              </a:rPr>
              <a:t>Lista urgenţelor psihiatrice de nivel critic(cod galben) conform Ordinului nr.488 din 15 aprilie 2016</a:t>
            </a:r>
            <a:r>
              <a:rPr lang="ro-RO" dirty="0" smtClean="0">
                <a:solidFill>
                  <a:schemeClr val="tx1"/>
                </a:solidFill>
                <a:latin typeface="Arial" panose="020B0604020202020204" pitchFamily="34" charset="0"/>
                <a:cs typeface="Arial" panose="020B0604020202020204" pitchFamily="34" charset="0"/>
              </a:rPr>
              <a:t>.</a:t>
            </a:r>
            <a:endParaRPr lang="ro-RO"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7434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137787"/>
            <a:ext cx="9043792" cy="1290180"/>
          </a:xfrm>
        </p:spPr>
        <p:txBody>
          <a:bodyPr>
            <a:normAutofit fontScale="90000"/>
          </a:bodyPr>
          <a:lstStyle/>
          <a:p>
            <a:r>
              <a:rPr lang="ro-RO" sz="2700" dirty="0"/>
              <a:t>Lista urgenţelor psihiatrice de nivel critic(cod galben) conform Ordinului nr.488 din 15 aprilie 2016</a:t>
            </a:r>
            <a:r>
              <a:rPr lang="ro-RO" sz="2700" dirty="0" smtClean="0"/>
              <a:t>.</a:t>
            </a:r>
            <a:endParaRPr lang="ro-RO" dirty="0"/>
          </a:p>
        </p:txBody>
      </p:sp>
      <p:graphicFrame>
        <p:nvGraphicFramePr>
          <p:cNvPr id="7" name="Substituent conținut 6"/>
          <p:cNvGraphicFramePr>
            <a:graphicFrameLocks noGrp="1"/>
          </p:cNvGraphicFramePr>
          <p:nvPr>
            <p:ph idx="1"/>
            <p:extLst>
              <p:ext uri="{D42A27DB-BD31-4B8C-83A1-F6EECF244321}">
                <p14:modId xmlns:p14="http://schemas.microsoft.com/office/powerpoint/2010/main" val="763020669"/>
              </p:ext>
            </p:extLst>
          </p:nvPr>
        </p:nvGraphicFramePr>
        <p:xfrm>
          <a:off x="526093" y="1553226"/>
          <a:ext cx="8387720" cy="4860096"/>
        </p:xfrm>
        <a:graphic>
          <a:graphicData uri="http://schemas.openxmlformats.org/drawingml/2006/table">
            <a:tbl>
              <a:tblPr firstRow="1" firstCol="1" bandRow="1"/>
              <a:tblGrid>
                <a:gridCol w="489062"/>
                <a:gridCol w="7898658"/>
              </a:tblGrid>
              <a:tr h="285888">
                <a:tc>
                  <a:txBody>
                    <a:bodyPr/>
                    <a:lstStyle/>
                    <a:p>
                      <a:pPr marL="0" marR="0" algn="ctr">
                        <a:spcBef>
                          <a:spcPts val="0"/>
                        </a:spcBef>
                        <a:spcAft>
                          <a:spcPts val="0"/>
                        </a:spcAft>
                      </a:pPr>
                      <a:r>
                        <a:rPr lang="ro-RO" sz="1000" dirty="0">
                          <a:solidFill>
                            <a:srgbClr val="000000"/>
                          </a:solidFill>
                          <a:effectLst/>
                          <a:latin typeface="Verdana"/>
                          <a:ea typeface="Times New Roman"/>
                        </a:rPr>
                        <a:t>1</a:t>
                      </a:r>
                      <a:endParaRPr lang="ro-RO" sz="10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solidFill>
                            <a:srgbClr val="000000"/>
                          </a:solidFill>
                          <a:effectLst/>
                          <a:latin typeface="Times New Roman"/>
                          <a:ea typeface="Times New Roman"/>
                        </a:rPr>
                        <a:t>□   tulburare </a:t>
                      </a:r>
                      <a:r>
                        <a:rPr lang="ro-RO" sz="1800" dirty="0" err="1">
                          <a:solidFill>
                            <a:srgbClr val="000000"/>
                          </a:solidFill>
                          <a:effectLst/>
                          <a:latin typeface="Times New Roman"/>
                          <a:ea typeface="Times New Roman"/>
                        </a:rPr>
                        <a:t>psihotică</a:t>
                      </a:r>
                      <a:r>
                        <a:rPr lang="ro-RO" sz="1800" dirty="0">
                          <a:solidFill>
                            <a:srgbClr val="000000"/>
                          </a:solidFill>
                          <a:effectLst/>
                          <a:latin typeface="Times New Roman"/>
                          <a:ea typeface="Times New Roman"/>
                        </a:rPr>
                        <a:t> acută;</a:t>
                      </a:r>
                      <a:endParaRPr lang="ro-RO" sz="18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2</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solidFill>
                            <a:srgbClr val="000000"/>
                          </a:solidFill>
                          <a:effectLst/>
                          <a:latin typeface="Times New Roman"/>
                          <a:ea typeface="Times New Roman"/>
                        </a:rPr>
                        <a:t>□  tulburări severe de comportament din cadrul tulburărilor de personalitate;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3</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solidFill>
                            <a:srgbClr val="000000"/>
                          </a:solidFill>
                          <a:effectLst/>
                          <a:latin typeface="Times New Roman"/>
                          <a:ea typeface="Times New Roman"/>
                        </a:rPr>
                        <a:t>□  tulburări </a:t>
                      </a:r>
                      <a:r>
                        <a:rPr lang="ro-RO" sz="1800" dirty="0" err="1">
                          <a:solidFill>
                            <a:srgbClr val="000000"/>
                          </a:solidFill>
                          <a:effectLst/>
                          <a:latin typeface="Times New Roman"/>
                          <a:ea typeface="Times New Roman"/>
                        </a:rPr>
                        <a:t>psihotice</a:t>
                      </a:r>
                      <a:r>
                        <a:rPr lang="ro-RO" sz="1800" dirty="0">
                          <a:solidFill>
                            <a:srgbClr val="000000"/>
                          </a:solidFill>
                          <a:effectLst/>
                          <a:latin typeface="Times New Roman"/>
                          <a:ea typeface="Times New Roman"/>
                        </a:rPr>
                        <a:t> </a:t>
                      </a:r>
                      <a:r>
                        <a:rPr lang="ro-RO" sz="1800" dirty="0" err="1">
                          <a:solidFill>
                            <a:srgbClr val="000000"/>
                          </a:solidFill>
                          <a:effectLst/>
                          <a:latin typeface="Times New Roman"/>
                          <a:ea typeface="Times New Roman"/>
                        </a:rPr>
                        <a:t>post-</a:t>
                      </a:r>
                      <a:r>
                        <a:rPr lang="ro-RO" sz="1800" dirty="0">
                          <a:solidFill>
                            <a:srgbClr val="000000"/>
                          </a:solidFill>
                          <a:effectLst/>
                          <a:latin typeface="Times New Roman"/>
                          <a:ea typeface="Times New Roman"/>
                        </a:rPr>
                        <a:t>/</a:t>
                      </a:r>
                      <a:r>
                        <a:rPr lang="ro-RO" sz="1800" dirty="0" err="1">
                          <a:solidFill>
                            <a:srgbClr val="000000"/>
                          </a:solidFill>
                          <a:effectLst/>
                          <a:latin typeface="Times New Roman"/>
                          <a:ea typeface="Times New Roman"/>
                        </a:rPr>
                        <a:t>intercritice</a:t>
                      </a:r>
                      <a:r>
                        <a:rPr lang="ro-RO" sz="1800" dirty="0">
                          <a:solidFill>
                            <a:srgbClr val="000000"/>
                          </a:solidFill>
                          <a:effectLst/>
                          <a:latin typeface="Times New Roman"/>
                          <a:ea typeface="Times New Roman"/>
                        </a:rPr>
                        <a:t> în epilepsie;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4</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solidFill>
                            <a:srgbClr val="000000"/>
                          </a:solidFill>
                          <a:effectLst/>
                          <a:latin typeface="Times New Roman"/>
                          <a:ea typeface="Times New Roman"/>
                        </a:rPr>
                        <a:t>□  sindromul confuzional (după eliminarea urgenţelor medico-chirurgicale);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5</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solidFill>
                            <a:srgbClr val="000000"/>
                          </a:solidFill>
                          <a:effectLst/>
                          <a:latin typeface="Times New Roman"/>
                          <a:ea typeface="Times New Roman"/>
                        </a:rPr>
                        <a:t>□ agitaţia psihomotorie;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776">
                <a:tc>
                  <a:txBody>
                    <a:bodyPr/>
                    <a:lstStyle/>
                    <a:p>
                      <a:pPr marL="0" marR="0" algn="ctr">
                        <a:spcBef>
                          <a:spcPts val="0"/>
                        </a:spcBef>
                        <a:spcAft>
                          <a:spcPts val="0"/>
                        </a:spcAft>
                      </a:pPr>
                      <a:r>
                        <a:rPr lang="ro-RO" sz="1000">
                          <a:solidFill>
                            <a:srgbClr val="000000"/>
                          </a:solidFill>
                          <a:effectLst/>
                          <a:latin typeface="Verdana"/>
                          <a:ea typeface="Times New Roman"/>
                        </a:rPr>
                        <a:t>6</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solidFill>
                            <a:srgbClr val="000000"/>
                          </a:solidFill>
                          <a:effectLst/>
                          <a:latin typeface="Times New Roman"/>
                          <a:ea typeface="Times New Roman"/>
                        </a:rPr>
                        <a:t>□ episoade acute delirant-halucinatorii în psihoze (schizofrenie, tulburarea afectivă bipolară) şi în demenţe;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7</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episoade expansive severe;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8</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episoade depresive moderate şi severe;</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9</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episoade depresive cu risc </a:t>
                      </a:r>
                      <a:r>
                        <a:rPr lang="ro-RO" sz="1800" dirty="0" err="1">
                          <a:solidFill>
                            <a:srgbClr val="000000"/>
                          </a:solidFill>
                          <a:effectLst/>
                          <a:latin typeface="Times New Roman"/>
                          <a:ea typeface="Times New Roman"/>
                        </a:rPr>
                        <a:t>suicidar</a:t>
                      </a:r>
                      <a:r>
                        <a:rPr lang="ro-RO" sz="1800" dirty="0">
                          <a:solidFill>
                            <a:srgbClr val="000000"/>
                          </a:solidFill>
                          <a:effectLst/>
                          <a:latin typeface="Times New Roman"/>
                          <a:ea typeface="Times New Roman"/>
                        </a:rPr>
                        <a:t>;</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10</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servaj alcoolic;</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effectLst/>
                          <a:latin typeface="Times New Roman"/>
                          <a:ea typeface="Times New Roman"/>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effectLst/>
                          <a:latin typeface="Times New Roman"/>
                          <a:ea typeface="Times New Roman"/>
                        </a:rPr>
                        <a:t>□ </a:t>
                      </a:r>
                      <a:r>
                        <a:rPr lang="ro-RO" sz="1800" dirty="0" err="1">
                          <a:effectLst/>
                          <a:latin typeface="Times New Roman"/>
                          <a:ea typeface="Times New Roman"/>
                        </a:rPr>
                        <a:t>sevraj</a:t>
                      </a:r>
                      <a:r>
                        <a:rPr lang="ro-RO" sz="1800" dirty="0">
                          <a:effectLst/>
                          <a:latin typeface="Times New Roman"/>
                          <a:ea typeface="Times New Roman"/>
                        </a:rPr>
                        <a:t> la alte substanţe </a:t>
                      </a:r>
                      <a:r>
                        <a:rPr lang="ro-RO" sz="1800" dirty="0" err="1">
                          <a:effectLst/>
                          <a:latin typeface="Times New Roman"/>
                          <a:ea typeface="Times New Roman"/>
                        </a:rPr>
                        <a:t>psihoactive</a:t>
                      </a:r>
                      <a:r>
                        <a:rPr lang="ro-RO" sz="1800" dirty="0">
                          <a:effectLst/>
                          <a:latin typeface="Times New Roman"/>
                          <a:ea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effectLst/>
                          <a:latin typeface="Times New Roman"/>
                          <a:ea typeface="Times New Roman"/>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dirty="0">
                          <a:effectLst/>
                          <a:latin typeface="Times New Roman"/>
                          <a:ea typeface="Times New Roman"/>
                        </a:rPr>
                        <a:t>□ comportament </a:t>
                      </a:r>
                      <a:r>
                        <a:rPr lang="ro-RO" sz="1800" dirty="0" err="1">
                          <a:effectLst/>
                          <a:latin typeface="Times New Roman"/>
                          <a:ea typeface="Times New Roman"/>
                        </a:rPr>
                        <a:t>suicidar</a:t>
                      </a:r>
                      <a:r>
                        <a:rPr lang="ro-RO" sz="1800" dirty="0">
                          <a:effectLst/>
                          <a:latin typeface="Times New Roman"/>
                          <a:ea typeface="Times New Roman"/>
                        </a:rPr>
                        <a:t> acut sau recurent;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13</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tulburări severe de comportament în retardul mintal;</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14</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tulburarea de conduită cu </a:t>
                      </a:r>
                      <a:r>
                        <a:rPr lang="ro-RO" sz="1800" dirty="0" err="1">
                          <a:solidFill>
                            <a:srgbClr val="000000"/>
                          </a:solidFill>
                          <a:effectLst/>
                          <a:latin typeface="Times New Roman"/>
                          <a:ea typeface="Times New Roman"/>
                        </a:rPr>
                        <a:t>heteroagresivitate</a:t>
                      </a:r>
                      <a:r>
                        <a:rPr lang="ro-RO" sz="1800" dirty="0">
                          <a:solidFill>
                            <a:srgbClr val="000000"/>
                          </a:solidFill>
                          <a:effectLst/>
                          <a:latin typeface="Times New Roman"/>
                          <a:ea typeface="Times New Roman"/>
                        </a:rPr>
                        <a:t>;</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15</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tulburare de spectru autist cu </a:t>
                      </a:r>
                      <a:r>
                        <a:rPr lang="ro-RO" sz="1800" dirty="0" err="1">
                          <a:solidFill>
                            <a:srgbClr val="000000"/>
                          </a:solidFill>
                          <a:effectLst/>
                          <a:latin typeface="Times New Roman"/>
                          <a:ea typeface="Times New Roman"/>
                        </a:rPr>
                        <a:t>heteroagresivitate</a:t>
                      </a:r>
                      <a:r>
                        <a:rPr lang="ro-RO" sz="1800" dirty="0">
                          <a:solidFill>
                            <a:srgbClr val="000000"/>
                          </a:solidFill>
                          <a:effectLst/>
                          <a:latin typeface="Times New Roman"/>
                          <a:ea typeface="Times New Roman"/>
                        </a:rPr>
                        <a:t>.</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888">
                <a:tc>
                  <a:txBody>
                    <a:bodyPr/>
                    <a:lstStyle/>
                    <a:p>
                      <a:pPr marL="0" marR="0" algn="ctr">
                        <a:spcBef>
                          <a:spcPts val="0"/>
                        </a:spcBef>
                        <a:spcAft>
                          <a:spcPts val="0"/>
                        </a:spcAft>
                      </a:pPr>
                      <a:r>
                        <a:rPr lang="ro-RO" sz="1000">
                          <a:solidFill>
                            <a:srgbClr val="000000"/>
                          </a:solidFill>
                          <a:effectLst/>
                          <a:latin typeface="Verdana"/>
                          <a:ea typeface="Times New Roman"/>
                        </a:rPr>
                        <a:t>16</a:t>
                      </a:r>
                      <a:endParaRPr lang="ro-RO" sz="100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ro-RO" sz="1800" b="1" dirty="0">
                          <a:solidFill>
                            <a:srgbClr val="000000"/>
                          </a:solidFill>
                          <a:effectLst/>
                          <a:latin typeface="Times New Roman"/>
                          <a:ea typeface="Times New Roman"/>
                        </a:rPr>
                        <a:t>□ </a:t>
                      </a:r>
                      <a:r>
                        <a:rPr lang="ro-RO" sz="1800" dirty="0">
                          <a:solidFill>
                            <a:srgbClr val="000000"/>
                          </a:solidFill>
                          <a:effectLst/>
                          <a:latin typeface="Times New Roman"/>
                          <a:ea typeface="Times New Roman"/>
                        </a:rPr>
                        <a:t>atacul de panică</a:t>
                      </a:r>
                      <a:endParaRPr lang="ro-RO" sz="1800" dirty="0">
                        <a:effectLst/>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94285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lstStyle/>
          <a:p>
            <a:r>
              <a:rPr lang="es-ES" dirty="0"/>
              <a:t>Nivel III - URGENT (</a:t>
            </a:r>
            <a:r>
              <a:rPr lang="es-ES" dirty="0" err="1"/>
              <a:t>cod</a:t>
            </a:r>
            <a:r>
              <a:rPr lang="es-ES" dirty="0"/>
              <a:t> verde) </a:t>
            </a:r>
            <a:endParaRPr lang="ro-RO" dirty="0"/>
          </a:p>
        </p:txBody>
      </p:sp>
      <p:sp>
        <p:nvSpPr>
          <p:cNvPr id="3" name="Substituent conținut 2"/>
          <p:cNvSpPr>
            <a:spLocks noGrp="1"/>
          </p:cNvSpPr>
          <p:nvPr>
            <p:ph idx="1"/>
          </p:nvPr>
        </p:nvSpPr>
        <p:spPr>
          <a:xfrm>
            <a:off x="475989" y="1139868"/>
            <a:ext cx="8437824" cy="5386192"/>
          </a:xfrm>
        </p:spPr>
        <p:txBody>
          <a:bodyPr>
            <a:normAutofit fontScale="62500" lnSpcReduction="20000"/>
          </a:bodyPr>
          <a:lstStyle/>
          <a:p>
            <a:pPr marL="0" indent="0">
              <a:buNone/>
            </a:pPr>
            <a:r>
              <a:rPr lang="vi-VN" sz="3300" b="1" dirty="0">
                <a:solidFill>
                  <a:srgbClr val="00B050"/>
                </a:solidFill>
              </a:rPr>
              <a:t>Nivel III - URGENT (cod verde) </a:t>
            </a:r>
            <a:r>
              <a:rPr lang="vi-VN" sz="3300" b="1" dirty="0" smtClean="0"/>
              <a:t>Pacientul </a:t>
            </a:r>
            <a:r>
              <a:rPr lang="vi-VN" sz="3300" b="1" dirty="0"/>
              <a:t>cu funcții vitale stabile, dar care necesita doua sau mai multe dintre resursele definite mai jos. </a:t>
            </a:r>
            <a:r>
              <a:rPr lang="vi-VN" sz="3300" b="1" dirty="0" smtClean="0"/>
              <a:t>Timpul </a:t>
            </a:r>
            <a:r>
              <a:rPr lang="vi-VN" sz="3300" b="1" dirty="0"/>
              <a:t>maxim de preluare in zona de tratament: 30 de minute. </a:t>
            </a:r>
            <a:r>
              <a:rPr lang="ro-RO" sz="3300" b="1" dirty="0" smtClean="0"/>
              <a:t>  Î</a:t>
            </a:r>
            <a:r>
              <a:rPr lang="vi-VN" sz="3300" b="1" dirty="0" smtClean="0"/>
              <a:t>nainte </a:t>
            </a:r>
            <a:r>
              <a:rPr lang="vi-VN" sz="3300" b="1" dirty="0"/>
              <a:t>de clasificarea pacientului in nivelul III, asistentul medical responsabil cu procedura de triaj trebuie sa determine semnele vitale si sa decidă daca sunt in limite normale pentru vârsta pacientului</a:t>
            </a:r>
            <a:r>
              <a:rPr lang="vi-VN" sz="3300" b="1" dirty="0" smtClean="0"/>
              <a:t>.</a:t>
            </a:r>
            <a:endParaRPr lang="ro-RO" sz="3300" b="1" dirty="0" smtClean="0"/>
          </a:p>
          <a:p>
            <a:pPr marL="0" indent="0">
              <a:buNone/>
            </a:pPr>
            <a:r>
              <a:rPr lang="vi-VN" sz="3300" b="1" dirty="0" smtClean="0"/>
              <a:t>Resurse </a:t>
            </a:r>
            <a:r>
              <a:rPr lang="vi-VN" sz="3300" b="1" dirty="0"/>
              <a:t>consumate pot fi:</a:t>
            </a:r>
          </a:p>
          <a:p>
            <a:pPr marL="0" indent="0">
              <a:buNone/>
            </a:pPr>
            <a:r>
              <a:rPr lang="vi-VN" sz="3300" b="1" dirty="0" smtClean="0"/>
              <a:t>1.Determinarea </a:t>
            </a:r>
            <a:r>
              <a:rPr lang="vi-VN" sz="3300" b="1" dirty="0"/>
              <a:t>– glicemiei, alcoolemie – până la ora 14,00.</a:t>
            </a:r>
          </a:p>
          <a:p>
            <a:pPr marL="0" indent="0">
              <a:buNone/>
            </a:pPr>
            <a:r>
              <a:rPr lang="vi-VN" sz="3300" b="1" dirty="0" smtClean="0"/>
              <a:t>2.Ecografie </a:t>
            </a:r>
            <a:r>
              <a:rPr lang="vi-VN" sz="3300" b="1" dirty="0"/>
              <a:t>- până la ora 14,00.</a:t>
            </a:r>
          </a:p>
          <a:p>
            <a:pPr marL="0" indent="0">
              <a:buNone/>
            </a:pPr>
            <a:r>
              <a:rPr lang="vi-VN" sz="3300" b="1" dirty="0" smtClean="0"/>
              <a:t>3.EEG </a:t>
            </a:r>
            <a:r>
              <a:rPr lang="vi-VN" sz="3300" b="1" dirty="0"/>
              <a:t>- până la ora 14,00.</a:t>
            </a:r>
          </a:p>
          <a:p>
            <a:pPr marL="0" indent="0">
              <a:buNone/>
            </a:pPr>
            <a:r>
              <a:rPr lang="vi-VN" sz="3300" b="1" dirty="0" smtClean="0"/>
              <a:t>4.Consulturi </a:t>
            </a:r>
            <a:r>
              <a:rPr lang="vi-VN" sz="3300" b="1" dirty="0"/>
              <a:t>de altă specialitate - până la ora 14,00.</a:t>
            </a:r>
          </a:p>
          <a:p>
            <a:pPr marL="0" indent="0">
              <a:buNone/>
            </a:pPr>
            <a:r>
              <a:rPr lang="vi-VN" sz="3300" b="1" dirty="0" smtClean="0"/>
              <a:t>5.Determinarea </a:t>
            </a:r>
            <a:r>
              <a:rPr lang="vi-VN" sz="3300" b="1" dirty="0"/>
              <a:t>saturației </a:t>
            </a:r>
            <a:r>
              <a:rPr lang="vi-VN" sz="3300" b="1" dirty="0" smtClean="0"/>
              <a:t>oxigenului</a:t>
            </a:r>
            <a:endParaRPr lang="ro-RO" b="1" dirty="0" smtClean="0"/>
          </a:p>
          <a:p>
            <a:pPr marL="0" indent="0">
              <a:buNone/>
            </a:pPr>
            <a:endParaRPr lang="vi-VN" dirty="0"/>
          </a:p>
          <a:p>
            <a:pPr marL="0" indent="0">
              <a:buNone/>
            </a:pPr>
            <a:endParaRPr lang="ro-RO" dirty="0" smtClean="0"/>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151433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lstStyle/>
          <a:p>
            <a:r>
              <a:rPr lang="es-ES" dirty="0">
                <a:solidFill>
                  <a:srgbClr val="00B050"/>
                </a:solidFill>
              </a:rPr>
              <a:t>Nivel III - URGENT (</a:t>
            </a:r>
            <a:r>
              <a:rPr lang="es-ES" dirty="0" err="1">
                <a:solidFill>
                  <a:srgbClr val="00B050"/>
                </a:solidFill>
              </a:rPr>
              <a:t>cod</a:t>
            </a:r>
            <a:r>
              <a:rPr lang="es-ES" dirty="0">
                <a:solidFill>
                  <a:srgbClr val="00B050"/>
                </a:solidFill>
              </a:rPr>
              <a:t> verde) </a:t>
            </a:r>
            <a:endParaRPr lang="ro-RO" dirty="0">
              <a:solidFill>
                <a:srgbClr val="00B050"/>
              </a:solidFill>
            </a:endParaRPr>
          </a:p>
        </p:txBody>
      </p:sp>
      <p:sp>
        <p:nvSpPr>
          <p:cNvPr id="3" name="Substituent conținut 2"/>
          <p:cNvSpPr>
            <a:spLocks noGrp="1"/>
          </p:cNvSpPr>
          <p:nvPr>
            <p:ph idx="1"/>
          </p:nvPr>
        </p:nvSpPr>
        <p:spPr>
          <a:xfrm>
            <a:off x="475989" y="1139868"/>
            <a:ext cx="8437824" cy="5386192"/>
          </a:xfrm>
        </p:spPr>
        <p:txBody>
          <a:bodyPr>
            <a:normAutofit lnSpcReduction="10000"/>
          </a:bodyPr>
          <a:lstStyle/>
          <a:p>
            <a:pPr marL="0" indent="0">
              <a:buNone/>
            </a:pPr>
            <a:r>
              <a:rPr lang="vi-VN" sz="3200" b="1" dirty="0" smtClean="0"/>
              <a:t>Resurse </a:t>
            </a:r>
            <a:r>
              <a:rPr lang="vi-VN" sz="3200" b="1" dirty="0"/>
              <a:t>consumate pot fi:</a:t>
            </a:r>
          </a:p>
          <a:p>
            <a:pPr marL="0" indent="0">
              <a:buNone/>
            </a:pPr>
            <a:r>
              <a:rPr lang="vi-VN" sz="3200" b="1" dirty="0" smtClean="0"/>
              <a:t>6.Instituirea unei perfuzii</a:t>
            </a:r>
          </a:p>
          <a:p>
            <a:pPr marL="0" indent="0">
              <a:buNone/>
            </a:pPr>
            <a:r>
              <a:rPr lang="vi-VN" sz="3200" b="1" dirty="0" smtClean="0"/>
              <a:t>7.EKG</a:t>
            </a:r>
          </a:p>
          <a:p>
            <a:pPr marL="0" indent="0">
              <a:buNone/>
            </a:pPr>
            <a:r>
              <a:rPr lang="vi-VN" sz="3200" b="1" dirty="0" smtClean="0"/>
              <a:t>8.Administrare medicamente intravenos</a:t>
            </a:r>
            <a:endParaRPr lang="ro-RO" sz="3200" b="1" dirty="0" smtClean="0"/>
          </a:p>
          <a:p>
            <a:pPr marL="0" indent="0">
              <a:buNone/>
            </a:pPr>
            <a:r>
              <a:rPr lang="ro-RO" sz="3200" b="1" dirty="0" smtClean="0"/>
              <a:t>9.Administrare medicamente intramuscular</a:t>
            </a:r>
          </a:p>
          <a:p>
            <a:pPr marL="0" indent="0">
              <a:buNone/>
            </a:pPr>
            <a:r>
              <a:rPr lang="ro-RO" sz="3200" b="1" dirty="0" smtClean="0"/>
              <a:t>10.Igienizarea pacientului</a:t>
            </a:r>
          </a:p>
          <a:p>
            <a:pPr marL="0" indent="0">
              <a:buNone/>
            </a:pPr>
            <a:r>
              <a:rPr lang="ro-RO" sz="3200" b="1" dirty="0" smtClean="0"/>
              <a:t>11.Contenția pacientului.</a:t>
            </a:r>
          </a:p>
          <a:p>
            <a:pPr marL="0" indent="0">
              <a:buNone/>
            </a:pPr>
            <a:endParaRPr lang="ro-RO" b="1" dirty="0" smtClean="0"/>
          </a:p>
          <a:p>
            <a:pPr marL="0" indent="0">
              <a:buNone/>
            </a:pPr>
            <a:endParaRPr lang="vi-VN" dirty="0"/>
          </a:p>
          <a:p>
            <a:pPr marL="0" indent="0">
              <a:buNone/>
            </a:pPr>
            <a:endParaRPr lang="ro-RO" dirty="0" smtClean="0"/>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1301600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normAutofit fontScale="90000"/>
          </a:bodyPr>
          <a:lstStyle/>
          <a:p>
            <a:r>
              <a:rPr lang="es-ES" dirty="0"/>
              <a:t>Nivel IV - NONURGENT (</a:t>
            </a:r>
            <a:r>
              <a:rPr lang="es-ES" dirty="0" err="1"/>
              <a:t>cod</a:t>
            </a:r>
            <a:r>
              <a:rPr lang="es-ES" dirty="0"/>
              <a:t> </a:t>
            </a:r>
            <a:r>
              <a:rPr lang="es-ES" dirty="0" err="1"/>
              <a:t>albastru</a:t>
            </a:r>
            <a:r>
              <a:rPr lang="es-ES" dirty="0"/>
              <a:t>) </a:t>
            </a:r>
            <a:endParaRPr lang="ro-RO" dirty="0"/>
          </a:p>
        </p:txBody>
      </p:sp>
      <p:sp>
        <p:nvSpPr>
          <p:cNvPr id="3" name="Substituent conținut 2"/>
          <p:cNvSpPr>
            <a:spLocks noGrp="1"/>
          </p:cNvSpPr>
          <p:nvPr>
            <p:ph idx="1"/>
          </p:nvPr>
        </p:nvSpPr>
        <p:spPr>
          <a:xfrm>
            <a:off x="475989" y="1139868"/>
            <a:ext cx="8437824" cy="5386192"/>
          </a:xfrm>
        </p:spPr>
        <p:txBody>
          <a:bodyPr>
            <a:normAutofit/>
          </a:bodyPr>
          <a:lstStyle/>
          <a:p>
            <a:pPr marL="0" indent="0">
              <a:buNone/>
            </a:pPr>
            <a:r>
              <a:rPr lang="vi-VN" sz="3200" b="1" dirty="0"/>
              <a:t>	Pacientul care prezintă funcții vitale stabile si necesita o singura resursa dintre cele definite anterior (la nivelul III). </a:t>
            </a:r>
          </a:p>
          <a:p>
            <a:pPr marL="0" indent="0">
              <a:buNone/>
            </a:pPr>
            <a:r>
              <a:rPr lang="vi-VN" sz="3200" b="1" dirty="0"/>
              <a:t>	Timpul maxim de preluare in zona de tratament: 60 de minute. </a:t>
            </a:r>
          </a:p>
          <a:p>
            <a:pPr marL="0" indent="0">
              <a:buNone/>
            </a:pPr>
            <a:r>
              <a:rPr lang="vi-VN" b="1" dirty="0"/>
              <a:t>	Reevaluarea pacientului  se face in cazul in care timpul de preluare in zona de tratament este mai mare de 30 de minute sau apar modificări semnificative in starea pacientului, ceea ce presupune reluarea integrala a algoritmului de triaj. </a:t>
            </a:r>
            <a:endParaRPr lang="ro-RO" b="1" dirty="0" smtClean="0"/>
          </a:p>
          <a:p>
            <a:pPr marL="0" indent="0">
              <a:buNone/>
            </a:pPr>
            <a:endParaRPr lang="vi-VN" dirty="0"/>
          </a:p>
          <a:p>
            <a:pPr marL="0" indent="0">
              <a:buNone/>
            </a:pPr>
            <a:endParaRPr lang="ro-RO" dirty="0" smtClean="0"/>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678391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normAutofit/>
          </a:bodyPr>
          <a:lstStyle/>
          <a:p>
            <a:r>
              <a:rPr lang="es-ES" dirty="0"/>
              <a:t>Nivel V - CONSULT (</a:t>
            </a:r>
            <a:r>
              <a:rPr lang="es-ES" dirty="0" err="1"/>
              <a:t>cod</a:t>
            </a:r>
            <a:r>
              <a:rPr lang="es-ES" dirty="0"/>
              <a:t> </a:t>
            </a:r>
            <a:r>
              <a:rPr lang="es-ES" dirty="0" err="1"/>
              <a:t>alb</a:t>
            </a:r>
            <a:r>
              <a:rPr lang="es-ES" dirty="0"/>
              <a:t>) </a:t>
            </a:r>
            <a:endParaRPr lang="ro-RO" dirty="0"/>
          </a:p>
        </p:txBody>
      </p:sp>
      <p:sp>
        <p:nvSpPr>
          <p:cNvPr id="3" name="Substituent conținut 2"/>
          <p:cNvSpPr>
            <a:spLocks noGrp="1"/>
          </p:cNvSpPr>
          <p:nvPr>
            <p:ph idx="1"/>
          </p:nvPr>
        </p:nvSpPr>
        <p:spPr>
          <a:xfrm>
            <a:off x="475989" y="1139868"/>
            <a:ext cx="8437824" cy="5386192"/>
          </a:xfrm>
        </p:spPr>
        <p:txBody>
          <a:bodyPr>
            <a:normAutofit lnSpcReduction="10000"/>
          </a:bodyPr>
          <a:lstStyle/>
          <a:p>
            <a:pPr marL="0" indent="0">
              <a:buNone/>
            </a:pPr>
            <a:r>
              <a:rPr lang="vi-VN" sz="3200" b="1" dirty="0" smtClean="0"/>
              <a:t>Pacientul </a:t>
            </a:r>
            <a:r>
              <a:rPr lang="vi-VN" sz="3200" b="1" dirty="0"/>
              <a:t>care nu necesita asistenta medicala de urgenta.</a:t>
            </a:r>
          </a:p>
          <a:p>
            <a:pPr marL="0" indent="0">
              <a:buNone/>
            </a:pPr>
            <a:r>
              <a:rPr lang="vi-VN" sz="3200" b="1" dirty="0" smtClean="0"/>
              <a:t>Persoane </a:t>
            </a:r>
            <a:r>
              <a:rPr lang="vi-VN" sz="3200" b="1" dirty="0"/>
              <a:t>care se prezintă pentru unul dintre motivele de mai jos: </a:t>
            </a:r>
          </a:p>
          <a:p>
            <a:pPr marL="0" indent="0">
              <a:buNone/>
            </a:pPr>
            <a:r>
              <a:rPr lang="vi-VN" sz="3200" b="1" dirty="0"/>
              <a:t>- caz social fără acuze clinice; </a:t>
            </a:r>
          </a:p>
          <a:p>
            <a:pPr marL="0" indent="0">
              <a:buNone/>
            </a:pPr>
            <a:r>
              <a:rPr lang="vi-VN" sz="3200" b="1" dirty="0"/>
              <a:t>- probleme clinico-administrative (certificate medicale, rețete etc). </a:t>
            </a:r>
          </a:p>
          <a:p>
            <a:pPr marL="0" indent="0">
              <a:buNone/>
            </a:pPr>
            <a:r>
              <a:rPr lang="vi-VN" sz="3200" b="1" dirty="0"/>
              <a:t>Timpul maxim de preluare in zona de tratament: 120 de minute. </a:t>
            </a:r>
          </a:p>
          <a:p>
            <a:pPr marL="0" indent="0">
              <a:buNone/>
            </a:pPr>
            <a:endParaRPr lang="ro-RO" dirty="0" smtClean="0"/>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3414092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noAutofit/>
          </a:bodyPr>
          <a:lstStyle/>
          <a:p>
            <a:pPr algn="ctr"/>
            <a:r>
              <a:rPr lang="vi-VN" sz="2400" b="1" dirty="0"/>
              <a:t>Examinarea şi investigarea pacienţilor în camera de gardă </a:t>
            </a:r>
            <a:endParaRPr lang="ro-RO" sz="2400" b="1" dirty="0"/>
          </a:p>
        </p:txBody>
      </p:sp>
      <p:sp>
        <p:nvSpPr>
          <p:cNvPr id="3" name="Substituent conținut 2"/>
          <p:cNvSpPr>
            <a:spLocks noGrp="1"/>
          </p:cNvSpPr>
          <p:nvPr>
            <p:ph idx="1"/>
          </p:nvPr>
        </p:nvSpPr>
        <p:spPr>
          <a:xfrm>
            <a:off x="475989" y="1139868"/>
            <a:ext cx="8437824" cy="5386192"/>
          </a:xfrm>
        </p:spPr>
        <p:txBody>
          <a:bodyPr>
            <a:normAutofit/>
          </a:bodyPr>
          <a:lstStyle/>
          <a:p>
            <a:pPr marL="0" indent="0">
              <a:buNone/>
            </a:pPr>
            <a:r>
              <a:rPr lang="ro-RO" sz="3200" b="1" dirty="0" smtClean="0"/>
              <a:t>   </a:t>
            </a:r>
            <a:r>
              <a:rPr lang="vi-VN" sz="3200" b="1" dirty="0" smtClean="0"/>
              <a:t>pacienţii </a:t>
            </a:r>
            <a:r>
              <a:rPr lang="vi-VN" sz="3200" b="1" dirty="0"/>
              <a:t>sunt examinaţi de medicii de gardă, care vor decide investigaţiile necesare şi conduita de urmat. </a:t>
            </a:r>
            <a:endParaRPr lang="ro-RO" sz="3200" b="1" dirty="0" smtClean="0"/>
          </a:p>
          <a:p>
            <a:pPr marL="0" indent="0">
              <a:buNone/>
            </a:pPr>
            <a:r>
              <a:rPr lang="vi-VN" sz="2400" b="1" dirty="0">
                <a:latin typeface="Arial" panose="020B0604020202020204" pitchFamily="34" charset="0"/>
                <a:cs typeface="Arial" panose="020B0604020202020204" pitchFamily="34" charset="0"/>
              </a:rPr>
              <a:t>Întocmirea fişei individuale de urgență, va începe la punctul de triaj şi va continua concomitent cu investigarea, consultarea şi tratamentul pacientului până la finalizarea serviciului medical în camera de gardă în vederea internării în spital, redirecționării către o altă unitate sanitară sau plecării la domiciliu.</a:t>
            </a:r>
            <a:endParaRPr lang="ro-RO" sz="2400" b="1" dirty="0" smtClean="0">
              <a:latin typeface="Arial" panose="020B0604020202020204" pitchFamily="34" charset="0"/>
              <a:cs typeface="Arial" panose="020B0604020202020204" pitchFamily="34" charset="0"/>
            </a:endParaRPr>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2157486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75" y="363256"/>
            <a:ext cx="8913813" cy="901874"/>
          </a:xfrm>
        </p:spPr>
        <p:txBody>
          <a:bodyPr/>
          <a:lstStyle/>
          <a:p>
            <a:r>
              <a:rPr lang="ro-RO" b="1" dirty="0" smtClean="0">
                <a:latin typeface="Bookman Old Style" pitchFamily="18" charset="0"/>
              </a:rPr>
              <a:t>DEFINIȚII</a:t>
            </a:r>
            <a:endParaRPr lang="en-US" b="1" dirty="0">
              <a:latin typeface="Bookman Old Style" pitchFamily="18" charset="0"/>
            </a:endParaRPr>
          </a:p>
        </p:txBody>
      </p:sp>
      <p:sp>
        <p:nvSpPr>
          <p:cNvPr id="3" name="Content Placeholder 2"/>
          <p:cNvSpPr>
            <a:spLocks noGrp="1"/>
          </p:cNvSpPr>
          <p:nvPr>
            <p:ph idx="1"/>
          </p:nvPr>
        </p:nvSpPr>
        <p:spPr>
          <a:xfrm>
            <a:off x="914400" y="1390389"/>
            <a:ext cx="8019288" cy="5198301"/>
          </a:xfrm>
        </p:spPr>
        <p:txBody>
          <a:bodyPr>
            <a:noAutofit/>
          </a:bodyPr>
          <a:lstStyle/>
          <a:p>
            <a:r>
              <a:rPr lang="vi-VN" dirty="0" smtClean="0">
                <a:solidFill>
                  <a:srgbClr val="000000"/>
                </a:solidFill>
                <a:latin typeface="Arial" panose="020B0604020202020204" pitchFamily="34" charset="0"/>
                <a:cs typeface="Arial" panose="020B0604020202020204" pitchFamily="34" charset="0"/>
              </a:rPr>
              <a:t>Camera </a:t>
            </a:r>
            <a:r>
              <a:rPr lang="vi-VN" dirty="0">
                <a:solidFill>
                  <a:srgbClr val="000000"/>
                </a:solidFill>
                <a:latin typeface="Arial" panose="020B0604020202020204" pitchFamily="34" charset="0"/>
                <a:cs typeface="Arial" panose="020B0604020202020204" pitchFamily="34" charset="0"/>
              </a:rPr>
              <a:t>de gardă - Compartiment aflat în structura institutului, cu personal propriu, cu pregătire specifică; </a:t>
            </a:r>
          </a:p>
          <a:p>
            <a:r>
              <a:rPr lang="vi-VN" dirty="0" smtClean="0">
                <a:solidFill>
                  <a:srgbClr val="000000"/>
                </a:solidFill>
                <a:latin typeface="Arial" panose="020B0604020202020204" pitchFamily="34" charset="0"/>
                <a:cs typeface="Arial" panose="020B0604020202020204" pitchFamily="34" charset="0"/>
              </a:rPr>
              <a:t>Finalizarea </a:t>
            </a:r>
            <a:r>
              <a:rPr lang="vi-VN" dirty="0">
                <a:solidFill>
                  <a:srgbClr val="000000"/>
                </a:solidFill>
                <a:latin typeface="Arial" panose="020B0604020202020204" pitchFamily="34" charset="0"/>
                <a:cs typeface="Arial" panose="020B0604020202020204" pitchFamily="34" charset="0"/>
              </a:rPr>
              <a:t>serviciului medical(actului medical) la nivelul camerei de gardă –are loc prin 3 atitudini: internarea în spital, redirecționarea către o altă unitate sanitară sau plecarea la </a:t>
            </a:r>
            <a:r>
              <a:rPr lang="vi-VN" dirty="0" smtClean="0">
                <a:solidFill>
                  <a:srgbClr val="000000"/>
                </a:solidFill>
                <a:latin typeface="Arial" panose="020B0604020202020204" pitchFamily="34" charset="0"/>
                <a:cs typeface="Arial" panose="020B0604020202020204" pitchFamily="34" charset="0"/>
              </a:rPr>
              <a:t>domiciliu.</a:t>
            </a:r>
            <a:endParaRPr lang="ro-RO" dirty="0" smtClean="0">
              <a:solidFill>
                <a:srgbClr val="000000"/>
              </a:solidFill>
              <a:latin typeface="Arial" panose="020B0604020202020204" pitchFamily="34" charset="0"/>
              <a:cs typeface="Arial" panose="020B0604020202020204" pitchFamily="34" charset="0"/>
            </a:endParaRPr>
          </a:p>
          <a:p>
            <a:pPr marL="0" indent="0" algn="just">
              <a:buNone/>
            </a:pPr>
            <a:r>
              <a:rPr lang="vi-VN" sz="1800" dirty="0" smtClean="0">
                <a:solidFill>
                  <a:schemeClr val="tx1"/>
                </a:solidFill>
                <a:latin typeface="Arial" panose="020B0604020202020204" pitchFamily="34" charset="0"/>
                <a:cs typeface="Arial" panose="020B0604020202020204" pitchFamily="34" charset="0"/>
              </a:rPr>
              <a:t>Triaj </a:t>
            </a:r>
            <a:r>
              <a:rPr lang="vi-VN" sz="1800" dirty="0">
                <a:solidFill>
                  <a:schemeClr val="tx1"/>
                </a:solidFill>
                <a:latin typeface="Arial" panose="020B0604020202020204" pitchFamily="34" charset="0"/>
                <a:cs typeface="Arial" panose="020B0604020202020204" pitchFamily="34" charset="0"/>
              </a:rPr>
              <a:t>- mecanismul sau procedura prin care pacienţii care se prezintă în  camera de gardă sunt evaluaţi şi clasificaţi, la sosire în  camera de gardă, de către asistentul medical, având în vedere starea lor clinică şi acuzele cu care se prezintă, corelate cu vârsta şi antecedentele acestora, stabilitatea funcţiilor vitale, potenţialul de agravare a stării lor, necesitatea instituirii unui tratament sau a efectuării unor investigaţii, precum şi alte date considerate relevante astfel încât să fie stabilită prioritatea cu care un pacient este asistat şi nivelul de asistenţă necesară acestuia. Triajul este un proces continuu, fiind necesară reevaluarea periodică a pacienţilor până la plecarea acestora din  camera de gardă; </a:t>
            </a:r>
            <a:endParaRPr lang="en-US" sz="1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3974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noAutofit/>
          </a:bodyPr>
          <a:lstStyle/>
          <a:p>
            <a:pPr algn="ctr"/>
            <a:r>
              <a:rPr lang="vi-VN" sz="2400" b="1" dirty="0"/>
              <a:t>Observarea, monitorizarea, terapia în camera de gardă </a:t>
            </a:r>
            <a:endParaRPr lang="ro-RO" sz="2400" b="1" dirty="0"/>
          </a:p>
        </p:txBody>
      </p:sp>
      <p:sp>
        <p:nvSpPr>
          <p:cNvPr id="3" name="Substituent conținut 2"/>
          <p:cNvSpPr>
            <a:spLocks noGrp="1"/>
          </p:cNvSpPr>
          <p:nvPr>
            <p:ph idx="1"/>
          </p:nvPr>
        </p:nvSpPr>
        <p:spPr>
          <a:xfrm>
            <a:off x="475989" y="1139868"/>
            <a:ext cx="8437824" cy="5386192"/>
          </a:xfrm>
        </p:spPr>
        <p:txBody>
          <a:bodyPr>
            <a:normAutofit fontScale="77500" lnSpcReduction="20000"/>
          </a:bodyPr>
          <a:lstStyle/>
          <a:p>
            <a:pPr marL="0" indent="0">
              <a:buNone/>
            </a:pPr>
            <a:r>
              <a:rPr lang="vi-VN" sz="3200" b="1" dirty="0" smtClean="0"/>
              <a:t>necesitatea </a:t>
            </a:r>
            <a:r>
              <a:rPr lang="vi-VN" sz="3200" b="1" dirty="0"/>
              <a:t>monitorizării temporare de scurtă durată fără să existe la momentul respectiv motive de internare în institut; </a:t>
            </a:r>
          </a:p>
          <a:p>
            <a:pPr marL="0" indent="0">
              <a:buNone/>
            </a:pPr>
            <a:r>
              <a:rPr lang="vi-VN" sz="3200" b="1" dirty="0" smtClean="0"/>
              <a:t>pacientul </a:t>
            </a:r>
            <a:r>
              <a:rPr lang="vi-VN" sz="3200" b="1" dirty="0"/>
              <a:t>reprezintă un caz social care necesită o rezolvare definitivă, nefiind posibilă trimiterea lui la domiciliu, fără expunerea lui la un risc. Cazul acestor pacienți este preluat prioritar de asistentul social pentru rezolvare.</a:t>
            </a:r>
          </a:p>
          <a:p>
            <a:pPr marL="0" indent="0">
              <a:buNone/>
            </a:pPr>
            <a:r>
              <a:rPr lang="vi-VN" sz="3200" b="1" dirty="0"/>
              <a:t>În timpul în care pacientul se află sub observaţie în camera de gardă, acesta se află sub directa responsabilitate a personalului de serviciu. </a:t>
            </a:r>
          </a:p>
          <a:p>
            <a:pPr marL="0" indent="0">
              <a:buNone/>
            </a:pPr>
            <a:r>
              <a:rPr lang="vi-VN" sz="3200" b="1" dirty="0"/>
              <a:t>Stabilirea unei conduite terapeutice pentru pacientul aflat sub observaţie se face de medicul de gardă din spital. </a:t>
            </a:r>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1577785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275574"/>
            <a:ext cx="8913813" cy="739034"/>
          </a:xfrm>
        </p:spPr>
        <p:txBody>
          <a:bodyPr>
            <a:noAutofit/>
          </a:bodyPr>
          <a:lstStyle/>
          <a:p>
            <a:pPr algn="ctr"/>
            <a:r>
              <a:rPr lang="vi-VN" sz="2400" b="1" dirty="0"/>
              <a:t>Finalizarea actului medical acordat pacientului  în camera de gardă </a:t>
            </a:r>
            <a:endParaRPr lang="ro-RO" sz="2400" b="1" dirty="0"/>
          </a:p>
        </p:txBody>
      </p:sp>
      <p:sp>
        <p:nvSpPr>
          <p:cNvPr id="3" name="Substituent conținut 2"/>
          <p:cNvSpPr>
            <a:spLocks noGrp="1"/>
          </p:cNvSpPr>
          <p:nvPr>
            <p:ph idx="1"/>
          </p:nvPr>
        </p:nvSpPr>
        <p:spPr>
          <a:xfrm>
            <a:off x="475989" y="1139868"/>
            <a:ext cx="8437824" cy="5386192"/>
          </a:xfrm>
        </p:spPr>
        <p:txBody>
          <a:bodyPr>
            <a:normAutofit/>
          </a:bodyPr>
          <a:lstStyle/>
          <a:p>
            <a:pPr marL="0" indent="0">
              <a:buNone/>
            </a:pPr>
            <a:r>
              <a:rPr lang="ro-RO" sz="3200" b="1" dirty="0"/>
              <a:t>F</a:t>
            </a:r>
            <a:r>
              <a:rPr lang="vi-VN" sz="3200" b="1" dirty="0" smtClean="0"/>
              <a:t>inalizarea </a:t>
            </a:r>
            <a:r>
              <a:rPr lang="vi-VN" sz="3200" b="1" dirty="0"/>
              <a:t>actului medical acordat pacientului  în camera de gardă în vederea: </a:t>
            </a:r>
          </a:p>
          <a:p>
            <a:pPr marL="0" indent="0">
              <a:buNone/>
            </a:pPr>
            <a:r>
              <a:rPr lang="vi-VN" sz="3200" b="1" dirty="0"/>
              <a:t>1.	internării în spital, </a:t>
            </a:r>
          </a:p>
          <a:p>
            <a:pPr marL="0" indent="0">
              <a:buNone/>
            </a:pPr>
            <a:r>
              <a:rPr lang="vi-VN" sz="3200" b="1" dirty="0"/>
              <a:t>2.	redirecționării către o altă unitate sanitară,</a:t>
            </a:r>
          </a:p>
          <a:p>
            <a:pPr marL="0" indent="0">
              <a:buNone/>
            </a:pPr>
            <a:r>
              <a:rPr lang="vi-VN" sz="3200" b="1" dirty="0"/>
              <a:t>3.	plecării la domiciliu.</a:t>
            </a:r>
          </a:p>
          <a:p>
            <a:pPr marL="0" indent="0">
              <a:buNone/>
            </a:pPr>
            <a:endParaRPr lang="ro-RO" dirty="0" smtClean="0"/>
          </a:p>
          <a:p>
            <a:pPr marL="0" indent="0">
              <a:buNone/>
            </a:pPr>
            <a:endParaRPr lang="ro-RO" dirty="0" smtClean="0"/>
          </a:p>
          <a:p>
            <a:endParaRPr lang="vi-VN" dirty="0"/>
          </a:p>
          <a:p>
            <a:endParaRPr lang="ro-RO" dirty="0"/>
          </a:p>
        </p:txBody>
      </p:sp>
    </p:spTree>
    <p:extLst>
      <p:ext uri="{BB962C8B-B14F-4D97-AF65-F5344CB8AC3E}">
        <p14:creationId xmlns:p14="http://schemas.microsoft.com/office/powerpoint/2010/main" val="2629539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5573"/>
            <a:ext cx="8913813" cy="801665"/>
          </a:xfrm>
        </p:spPr>
        <p:txBody>
          <a:bodyPr>
            <a:normAutofit/>
          </a:bodyPr>
          <a:lstStyle/>
          <a:p>
            <a:pPr algn="ctr"/>
            <a:r>
              <a:rPr lang="en-US" sz="4000" dirty="0" err="1" smtClean="0">
                <a:latin typeface="Arial"/>
                <a:cs typeface="Arial"/>
              </a:rPr>
              <a:t>Multumesc</a:t>
            </a:r>
            <a:endParaRPr lang="en-US" sz="4000" dirty="0">
              <a:latin typeface="Arial"/>
              <a:cs typeface="Arial"/>
            </a:endParaRPr>
          </a:p>
        </p:txBody>
      </p:sp>
      <p:pic>
        <p:nvPicPr>
          <p:cNvPr id="4" name="Content Placeholder 3" descr="thank yoy.jpg"/>
          <p:cNvPicPr>
            <a:picLocks noGrp="1" noChangeAspect="1"/>
          </p:cNvPicPr>
          <p:nvPr>
            <p:ph idx="1"/>
          </p:nvPr>
        </p:nvPicPr>
        <p:blipFill>
          <a:blip r:embed="rId2" cstate="print">
            <a:extLst>
              <a:ext uri="{28A0092B-C50C-407E-A947-70E740481C1C}">
                <a14:useLocalDpi xmlns:a14="http://schemas.microsoft.com/office/drawing/2010/main" val="0"/>
              </a:ext>
            </a:extLst>
          </a:blip>
          <a:srcRect t="18382" b="18382"/>
          <a:stretch>
            <a:fillRect/>
          </a:stretch>
        </p:blipFill>
        <p:spPr>
          <a:xfrm>
            <a:off x="563671" y="1315233"/>
            <a:ext cx="8161229" cy="5252338"/>
          </a:xfrm>
        </p:spPr>
      </p:pic>
    </p:spTree>
    <p:extLst>
      <p:ext uri="{BB962C8B-B14F-4D97-AF65-F5344CB8AC3E}">
        <p14:creationId xmlns:p14="http://schemas.microsoft.com/office/powerpoint/2010/main" val="2908962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2825"/>
            <a:ext cx="8890000" cy="971176"/>
          </a:xfrm>
        </p:spPr>
        <p:txBody>
          <a:bodyPr>
            <a:normAutofit/>
          </a:bodyPr>
          <a:lstStyle/>
          <a:p>
            <a:pPr algn="ctr"/>
            <a:r>
              <a:rPr lang="ro-RO" sz="3200" dirty="0" smtClean="0">
                <a:latin typeface="Arial"/>
                <a:cs typeface="Arial"/>
              </a:rPr>
              <a:t>DEFINIȚII</a:t>
            </a:r>
            <a:endParaRPr lang="en-US" sz="3200" dirty="0">
              <a:latin typeface="Arial"/>
              <a:cs typeface="Arial"/>
            </a:endParaRPr>
          </a:p>
        </p:txBody>
      </p:sp>
      <p:sp>
        <p:nvSpPr>
          <p:cNvPr id="3" name="Content Placeholder 2"/>
          <p:cNvSpPr>
            <a:spLocks noGrp="1"/>
          </p:cNvSpPr>
          <p:nvPr>
            <p:ph idx="1"/>
          </p:nvPr>
        </p:nvSpPr>
        <p:spPr>
          <a:xfrm>
            <a:off x="597647" y="1673412"/>
            <a:ext cx="8127253" cy="4960470"/>
          </a:xfrm>
        </p:spPr>
        <p:txBody>
          <a:bodyPr>
            <a:noAutofit/>
          </a:bodyPr>
          <a:lstStyle/>
          <a:p>
            <a:pPr>
              <a:lnSpc>
                <a:spcPct val="90000"/>
              </a:lnSpc>
            </a:pPr>
            <a:r>
              <a:rPr lang="vi-VN" altLang="en-US" sz="2400" b="1" dirty="0" smtClean="0">
                <a:solidFill>
                  <a:srgbClr val="000000"/>
                </a:solidFill>
                <a:latin typeface="Arial"/>
                <a:cs typeface="Arial"/>
              </a:rPr>
              <a:t>Resursele</a:t>
            </a:r>
            <a:r>
              <a:rPr lang="vi-VN" altLang="en-US" sz="2400" dirty="0" smtClean="0">
                <a:solidFill>
                  <a:srgbClr val="000000"/>
                </a:solidFill>
                <a:latin typeface="Arial"/>
                <a:cs typeface="Arial"/>
              </a:rPr>
              <a:t> </a:t>
            </a:r>
            <a:r>
              <a:rPr lang="vi-VN" altLang="en-US" sz="2400" dirty="0">
                <a:solidFill>
                  <a:srgbClr val="000000"/>
                </a:solidFill>
                <a:latin typeface="Arial"/>
                <a:cs typeface="Arial"/>
              </a:rPr>
              <a:t>- sunt acele intervenţii care presupun evaluarea sau efectuarea unei proceduri ce necesită mai mult timp din partea personalului medical din urgenţă şi/sau care implică personal din afara camerei de gardă. Resursele ce necesită un timp îndelungat (administrarea medicaţiei intravenos, etc) sau care necesită personal sau resurse din afara camerei de gardă (radiografii, CT) cresc durata de staţionare a pacientului în camera de gardă şi indică gradul de complexitate; </a:t>
            </a:r>
            <a:endParaRPr lang="ro-RO" altLang="en-US" sz="2400" dirty="0" smtClean="0">
              <a:solidFill>
                <a:srgbClr val="000000"/>
              </a:solidFill>
              <a:latin typeface="Arial"/>
              <a:cs typeface="Arial"/>
            </a:endParaRPr>
          </a:p>
          <a:p>
            <a:pPr>
              <a:lnSpc>
                <a:spcPct val="90000"/>
              </a:lnSpc>
            </a:pPr>
            <a:r>
              <a:rPr lang="ro-RO" altLang="en-US" sz="2400" b="1" dirty="0" smtClean="0">
                <a:solidFill>
                  <a:srgbClr val="000000"/>
                </a:solidFill>
                <a:latin typeface="Arial"/>
                <a:cs typeface="Arial"/>
              </a:rPr>
              <a:t>Siguranța </a:t>
            </a:r>
            <a:r>
              <a:rPr lang="ro-RO" altLang="en-US" sz="2400" b="1" dirty="0">
                <a:solidFill>
                  <a:srgbClr val="000000"/>
                </a:solidFill>
                <a:latin typeface="Arial"/>
                <a:cs typeface="Arial"/>
              </a:rPr>
              <a:t>pacientilor </a:t>
            </a:r>
            <a:r>
              <a:rPr lang="ro-RO" altLang="en-US" sz="2400" dirty="0">
                <a:solidFill>
                  <a:srgbClr val="000000"/>
                </a:solidFill>
                <a:latin typeface="Arial"/>
                <a:cs typeface="Arial"/>
              </a:rPr>
              <a:t>în spitale constituie cea mai importantă dimensiune a </a:t>
            </a:r>
            <a:r>
              <a:rPr lang="ro-RO" altLang="en-US" sz="2400" dirty="0" smtClean="0">
                <a:solidFill>
                  <a:srgbClr val="000000"/>
                </a:solidFill>
                <a:latin typeface="Arial"/>
                <a:cs typeface="Arial"/>
              </a:rPr>
              <a:t>calitătii </a:t>
            </a:r>
            <a:r>
              <a:rPr lang="ro-RO" altLang="en-US" sz="2400" dirty="0">
                <a:solidFill>
                  <a:srgbClr val="000000"/>
                </a:solidFill>
                <a:latin typeface="Arial"/>
                <a:cs typeface="Arial"/>
              </a:rPr>
              <a:t>îngrijirilor  de </a:t>
            </a:r>
            <a:r>
              <a:rPr lang="ro-RO" altLang="en-US" sz="2400" dirty="0" smtClean="0">
                <a:solidFill>
                  <a:srgbClr val="000000"/>
                </a:solidFill>
                <a:latin typeface="Arial"/>
                <a:cs typeface="Arial"/>
              </a:rPr>
              <a:t>sănătate</a:t>
            </a:r>
            <a:r>
              <a:rPr lang="ro-RO" altLang="en-US" sz="2400" dirty="0">
                <a:solidFill>
                  <a:srgbClr val="000000"/>
                </a:solidFill>
                <a:latin typeface="Arial"/>
                <a:cs typeface="Arial"/>
              </a:rPr>
              <a:t>.</a:t>
            </a:r>
          </a:p>
          <a:p>
            <a:pPr>
              <a:lnSpc>
                <a:spcPct val="90000"/>
              </a:lnSpc>
            </a:pPr>
            <a:endParaRPr lang="ro-RO" altLang="en-US" sz="2400" dirty="0">
              <a:solidFill>
                <a:srgbClr val="000000"/>
              </a:solidFill>
              <a:latin typeface="Arial"/>
              <a:cs typeface="Arial"/>
            </a:endParaRPr>
          </a:p>
          <a:p>
            <a:pPr marL="0" indent="0">
              <a:buNone/>
            </a:pPr>
            <a:endParaRPr lang="en-US" sz="2400" dirty="0">
              <a:solidFill>
                <a:srgbClr val="000000"/>
              </a:solidFill>
              <a:latin typeface="Arial"/>
              <a:cs typeface="Arial"/>
            </a:endParaRPr>
          </a:p>
        </p:txBody>
      </p:sp>
    </p:spTree>
    <p:extLst>
      <p:ext uri="{BB962C8B-B14F-4D97-AF65-F5344CB8AC3E}">
        <p14:creationId xmlns:p14="http://schemas.microsoft.com/office/powerpoint/2010/main" val="1363544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46" y="552825"/>
            <a:ext cx="8626953" cy="971176"/>
          </a:xfrm>
        </p:spPr>
        <p:txBody>
          <a:bodyPr>
            <a:normAutofit/>
          </a:bodyPr>
          <a:lstStyle/>
          <a:p>
            <a:pPr algn="ctr"/>
            <a:r>
              <a:rPr lang="ro-RO" sz="2800" dirty="0" smtClean="0">
                <a:latin typeface="Arial"/>
                <a:cs typeface="Arial"/>
              </a:rPr>
              <a:t>GENERALITĂȚI</a:t>
            </a:r>
            <a:endParaRPr lang="en-US" sz="2800" dirty="0">
              <a:latin typeface="Arial"/>
              <a:cs typeface="Arial"/>
            </a:endParaRPr>
          </a:p>
        </p:txBody>
      </p:sp>
      <p:sp>
        <p:nvSpPr>
          <p:cNvPr id="3" name="Content Placeholder 2"/>
          <p:cNvSpPr>
            <a:spLocks noGrp="1"/>
          </p:cNvSpPr>
          <p:nvPr>
            <p:ph idx="1"/>
          </p:nvPr>
        </p:nvSpPr>
        <p:spPr>
          <a:xfrm>
            <a:off x="597647" y="1673412"/>
            <a:ext cx="8127253" cy="4960470"/>
          </a:xfrm>
        </p:spPr>
        <p:txBody>
          <a:bodyPr>
            <a:noAutofit/>
          </a:bodyPr>
          <a:lstStyle/>
          <a:p>
            <a:pPr marL="0" indent="0">
              <a:buNone/>
            </a:pPr>
            <a:r>
              <a:rPr lang="ro-RO" altLang="en-US" sz="2800" i="1" dirty="0">
                <a:solidFill>
                  <a:srgbClr val="000000"/>
                </a:solidFill>
                <a:latin typeface="Arial"/>
                <a:cs typeface="Arial"/>
              </a:rPr>
              <a:t> </a:t>
            </a:r>
            <a:r>
              <a:rPr lang="vi-VN" altLang="en-US" sz="2800" dirty="0">
                <a:solidFill>
                  <a:srgbClr val="000000"/>
                </a:solidFill>
                <a:latin typeface="Arial"/>
                <a:cs typeface="Arial"/>
              </a:rPr>
              <a:t>În camera de gardă a institutului se acordă servicii medicale care constituie urgențe medicale în specialitatea </a:t>
            </a:r>
            <a:r>
              <a:rPr lang="vi-VN" altLang="en-US" sz="2800" dirty="0" smtClean="0">
                <a:solidFill>
                  <a:srgbClr val="000000"/>
                </a:solidFill>
                <a:latin typeface="Arial"/>
                <a:cs typeface="Arial"/>
              </a:rPr>
              <a:t>psihiatrie</a:t>
            </a:r>
            <a:r>
              <a:rPr lang="ro-RO" altLang="en-US" sz="2800" dirty="0" smtClean="0">
                <a:solidFill>
                  <a:srgbClr val="000000"/>
                </a:solidFill>
                <a:latin typeface="Arial"/>
                <a:cs typeface="Arial"/>
              </a:rPr>
              <a:t>,</a:t>
            </a:r>
            <a:r>
              <a:rPr lang="vi-VN" altLang="en-US" sz="2800" dirty="0" smtClean="0">
                <a:solidFill>
                  <a:srgbClr val="000000"/>
                </a:solidFill>
                <a:latin typeface="Arial"/>
                <a:cs typeface="Arial"/>
              </a:rPr>
              <a:t> medicul </a:t>
            </a:r>
            <a:r>
              <a:rPr lang="vi-VN" altLang="en-US" sz="2800" dirty="0">
                <a:solidFill>
                  <a:srgbClr val="000000"/>
                </a:solidFill>
                <a:latin typeface="Arial"/>
                <a:cs typeface="Arial"/>
              </a:rPr>
              <a:t>de gardă având obligaţia să evalueze situaţia medicală a pacientului şi să trimită acasă pacientul dacă serviciile medicale de urgenţă nu se mai justifică. </a:t>
            </a:r>
          </a:p>
          <a:p>
            <a:pPr marL="0" indent="0">
              <a:buNone/>
            </a:pPr>
            <a:r>
              <a:rPr lang="vi-VN" altLang="en-US" sz="2800" dirty="0">
                <a:solidFill>
                  <a:srgbClr val="000000"/>
                </a:solidFill>
                <a:latin typeface="Arial"/>
                <a:cs typeface="Arial"/>
              </a:rPr>
              <a:t>Este interzis refuzul acordării asistenţei medicale de urgenţă unui pacient care solicită acest lucru fără evaluarea stării acestuia de către un medic din camera de gardă. Medicul de gardă stabilește lipsa unei afecţiuni care necesită îngrijiri </a:t>
            </a:r>
            <a:r>
              <a:rPr lang="vi-VN" altLang="en-US" sz="2800" dirty="0" smtClean="0">
                <a:solidFill>
                  <a:srgbClr val="000000"/>
                </a:solidFill>
                <a:latin typeface="Arial"/>
                <a:cs typeface="Arial"/>
              </a:rPr>
              <a:t>medicale</a:t>
            </a:r>
            <a:r>
              <a:rPr lang="ro-RO" altLang="en-US" sz="2800" dirty="0" smtClean="0">
                <a:solidFill>
                  <a:srgbClr val="000000"/>
                </a:solidFill>
                <a:latin typeface="Arial"/>
                <a:cs typeface="Arial"/>
              </a:rPr>
              <a:t>.</a:t>
            </a:r>
            <a:endParaRPr lang="vi-VN" altLang="en-US" sz="2800" dirty="0">
              <a:solidFill>
                <a:srgbClr val="000000"/>
              </a:solidFill>
              <a:latin typeface="Arial"/>
              <a:cs typeface="Arial"/>
            </a:endParaRPr>
          </a:p>
        </p:txBody>
      </p:sp>
    </p:spTree>
    <p:extLst>
      <p:ext uri="{BB962C8B-B14F-4D97-AF65-F5344CB8AC3E}">
        <p14:creationId xmlns:p14="http://schemas.microsoft.com/office/powerpoint/2010/main" val="3600967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3151"/>
            <a:ext cx="8890000" cy="1039660"/>
          </a:xfrm>
        </p:spPr>
        <p:txBody>
          <a:bodyPr>
            <a:normAutofit/>
          </a:bodyPr>
          <a:lstStyle/>
          <a:p>
            <a:pPr algn="ctr"/>
            <a:r>
              <a:rPr lang="ro-RO" sz="2800" dirty="0" smtClean="0">
                <a:latin typeface="Arial"/>
                <a:cs typeface="Arial"/>
              </a:rPr>
              <a:t>DOCUMENTE IN CAMERA DE GARDA</a:t>
            </a:r>
            <a:endParaRPr lang="ro-RO" sz="2800" dirty="0">
              <a:latin typeface="Arial"/>
              <a:cs typeface="Arial"/>
            </a:endParaRPr>
          </a:p>
        </p:txBody>
      </p:sp>
      <p:sp>
        <p:nvSpPr>
          <p:cNvPr id="3" name="Content Placeholder 2"/>
          <p:cNvSpPr>
            <a:spLocks noGrp="1"/>
          </p:cNvSpPr>
          <p:nvPr>
            <p:ph idx="1"/>
          </p:nvPr>
        </p:nvSpPr>
        <p:spPr>
          <a:xfrm>
            <a:off x="597647" y="1673412"/>
            <a:ext cx="8127253" cy="4960470"/>
          </a:xfrm>
        </p:spPr>
        <p:txBody>
          <a:bodyPr>
            <a:noAutofit/>
          </a:bodyPr>
          <a:lstStyle/>
          <a:p>
            <a:pPr marL="0" indent="0">
              <a:buNone/>
            </a:pPr>
            <a:r>
              <a:rPr lang="vi-VN" dirty="0" smtClean="0">
                <a:solidFill>
                  <a:srgbClr val="000000"/>
                </a:solidFill>
                <a:latin typeface="Arial"/>
                <a:cs typeface="Arial"/>
              </a:rPr>
              <a:t>1.FIŞĂ </a:t>
            </a:r>
            <a:r>
              <a:rPr lang="vi-VN" dirty="0">
                <a:solidFill>
                  <a:srgbClr val="000000"/>
                </a:solidFill>
                <a:latin typeface="Arial"/>
                <a:cs typeface="Arial"/>
              </a:rPr>
              <a:t>INDIVIDUALĂ DE URGENŢĂ F01 PG 203 conform modelul fişei prevăzut în anexa nr.3 din Ordinul 1706/2007- se întocmește și în camera de </a:t>
            </a:r>
            <a:r>
              <a:rPr lang="vi-VN" dirty="0" smtClean="0">
                <a:solidFill>
                  <a:srgbClr val="000000"/>
                </a:solidFill>
                <a:latin typeface="Arial"/>
                <a:cs typeface="Arial"/>
              </a:rPr>
              <a:t>gardă.</a:t>
            </a:r>
            <a:endParaRPr lang="ro-RO" dirty="0" smtClean="0">
              <a:solidFill>
                <a:srgbClr val="000000"/>
              </a:solidFill>
              <a:latin typeface="Arial"/>
              <a:cs typeface="Arial"/>
            </a:endParaRPr>
          </a:p>
          <a:p>
            <a:pPr marL="0" indent="0">
              <a:buNone/>
            </a:pPr>
            <a:r>
              <a:rPr lang="vi-VN" dirty="0" smtClean="0">
                <a:solidFill>
                  <a:srgbClr val="000000"/>
                </a:solidFill>
                <a:latin typeface="Arial"/>
                <a:cs typeface="Arial"/>
              </a:rPr>
              <a:t>2.FOAIE </a:t>
            </a:r>
            <a:r>
              <a:rPr lang="vi-VN" dirty="0">
                <a:solidFill>
                  <a:srgbClr val="000000"/>
                </a:solidFill>
                <a:latin typeface="Arial"/>
                <a:cs typeface="Arial"/>
              </a:rPr>
              <a:t>DE OBSERVAȚIA CLINICĂ GENERALĂ FOCG - Cod F01-PO </a:t>
            </a:r>
            <a:r>
              <a:rPr lang="vi-VN" dirty="0" smtClean="0">
                <a:solidFill>
                  <a:srgbClr val="000000"/>
                </a:solidFill>
                <a:latin typeface="Arial"/>
                <a:cs typeface="Arial"/>
              </a:rPr>
              <a:t>210-01.</a:t>
            </a:r>
            <a:endParaRPr lang="ro-RO" dirty="0" smtClean="0">
              <a:solidFill>
                <a:srgbClr val="000000"/>
              </a:solidFill>
              <a:latin typeface="Arial"/>
              <a:cs typeface="Arial"/>
            </a:endParaRPr>
          </a:p>
          <a:p>
            <a:pPr marL="0" indent="0">
              <a:buNone/>
            </a:pPr>
            <a:r>
              <a:rPr lang="vi-VN" dirty="0" smtClean="0">
                <a:solidFill>
                  <a:srgbClr val="000000"/>
                </a:solidFill>
                <a:latin typeface="Arial"/>
                <a:cs typeface="Arial"/>
              </a:rPr>
              <a:t>3.FIŞĂ </a:t>
            </a:r>
            <a:r>
              <a:rPr lang="vi-VN" dirty="0">
                <a:solidFill>
                  <a:srgbClr val="000000"/>
                </a:solidFill>
                <a:latin typeface="Arial"/>
                <a:cs typeface="Arial"/>
              </a:rPr>
              <a:t>PENTRU SITUAŢII SPECIALE F02 PG 203/anexă la raportul de gardă.</a:t>
            </a:r>
          </a:p>
          <a:p>
            <a:pPr marL="0" indent="0">
              <a:buNone/>
            </a:pPr>
            <a:r>
              <a:rPr lang="vi-VN" dirty="0" smtClean="0">
                <a:solidFill>
                  <a:srgbClr val="000000"/>
                </a:solidFill>
                <a:latin typeface="Arial"/>
                <a:cs typeface="Arial"/>
              </a:rPr>
              <a:t>4.REGISTRU </a:t>
            </a:r>
            <a:r>
              <a:rPr lang="vi-VN" dirty="0">
                <a:solidFill>
                  <a:srgbClr val="000000"/>
                </a:solidFill>
                <a:latin typeface="Arial"/>
                <a:cs typeface="Arial"/>
              </a:rPr>
              <a:t>DE PREZENTĂRI ÎN CAMERA DE GARDĂ - întocmit în camera de gardă.</a:t>
            </a:r>
          </a:p>
          <a:p>
            <a:pPr marL="0" indent="0">
              <a:buNone/>
            </a:pPr>
            <a:r>
              <a:rPr lang="vi-VN" dirty="0" smtClean="0">
                <a:solidFill>
                  <a:srgbClr val="000000"/>
                </a:solidFill>
                <a:latin typeface="Arial"/>
                <a:cs typeface="Arial"/>
              </a:rPr>
              <a:t>5.RAPORTUL </a:t>
            </a:r>
            <a:r>
              <a:rPr lang="vi-VN" dirty="0">
                <a:solidFill>
                  <a:srgbClr val="000000"/>
                </a:solidFill>
                <a:latin typeface="Arial"/>
                <a:cs typeface="Arial"/>
              </a:rPr>
              <a:t>DE TURĂ – întocmit la predarea turei de către asistenţii medicali. </a:t>
            </a:r>
          </a:p>
          <a:p>
            <a:pPr marL="0" indent="0">
              <a:buNone/>
            </a:pPr>
            <a:r>
              <a:rPr lang="vi-VN" dirty="0" smtClean="0">
                <a:solidFill>
                  <a:srgbClr val="000000"/>
                </a:solidFill>
                <a:latin typeface="Arial"/>
                <a:cs typeface="Arial"/>
              </a:rPr>
              <a:t>6.RAPOARTELE </a:t>
            </a:r>
            <a:r>
              <a:rPr lang="vi-VN" dirty="0">
                <a:solidFill>
                  <a:srgbClr val="000000"/>
                </a:solidFill>
                <a:latin typeface="Arial"/>
                <a:cs typeface="Arial"/>
              </a:rPr>
              <a:t>DE GARDĂ întocmite la predarea gărzii.</a:t>
            </a:r>
          </a:p>
          <a:p>
            <a:pPr marL="0" indent="0">
              <a:buNone/>
            </a:pPr>
            <a:endParaRPr lang="ro-RO" dirty="0" smtClean="0">
              <a:solidFill>
                <a:srgbClr val="000000"/>
              </a:solidFill>
              <a:latin typeface="Arial"/>
              <a:cs typeface="Arial"/>
            </a:endParaRPr>
          </a:p>
          <a:p>
            <a:pPr marL="0" indent="0">
              <a:buNone/>
            </a:pPr>
            <a:endParaRPr lang="en-US" dirty="0">
              <a:solidFill>
                <a:srgbClr val="000000"/>
              </a:solidFill>
              <a:latin typeface="Arial"/>
              <a:cs typeface="Arial"/>
            </a:endParaRPr>
          </a:p>
        </p:txBody>
      </p:sp>
    </p:spTree>
    <p:extLst>
      <p:ext uri="{BB962C8B-B14F-4D97-AF65-F5344CB8AC3E}">
        <p14:creationId xmlns:p14="http://schemas.microsoft.com/office/powerpoint/2010/main" val="390483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2825"/>
            <a:ext cx="8890000" cy="971176"/>
          </a:xfrm>
        </p:spPr>
        <p:txBody>
          <a:bodyPr>
            <a:normAutofit/>
          </a:bodyPr>
          <a:lstStyle/>
          <a:p>
            <a:pPr algn="ctr"/>
            <a:r>
              <a:rPr lang="it-IT" sz="2800" dirty="0">
                <a:latin typeface="Arial"/>
                <a:cs typeface="Arial"/>
              </a:rPr>
              <a:t>DOCUMENTE IN CAMERA DE GARDA</a:t>
            </a:r>
            <a:endParaRPr lang="en-US" sz="2800" dirty="0">
              <a:latin typeface="Arial"/>
              <a:cs typeface="Arial"/>
            </a:endParaRPr>
          </a:p>
        </p:txBody>
      </p:sp>
      <p:sp>
        <p:nvSpPr>
          <p:cNvPr id="3" name="Content Placeholder 2"/>
          <p:cNvSpPr>
            <a:spLocks noGrp="1"/>
          </p:cNvSpPr>
          <p:nvPr>
            <p:ph idx="1"/>
          </p:nvPr>
        </p:nvSpPr>
        <p:spPr>
          <a:xfrm>
            <a:off x="597647" y="1673412"/>
            <a:ext cx="8127253" cy="4960470"/>
          </a:xfrm>
        </p:spPr>
        <p:txBody>
          <a:bodyPr>
            <a:noAutofit/>
          </a:bodyPr>
          <a:lstStyle/>
          <a:p>
            <a:pPr marL="0" indent="0">
              <a:buNone/>
            </a:pPr>
            <a:r>
              <a:rPr lang="vi-VN" dirty="0">
                <a:solidFill>
                  <a:srgbClr val="000000"/>
                </a:solidFill>
                <a:latin typeface="Arial"/>
                <a:cs typeface="Arial"/>
              </a:rPr>
              <a:t>REGISTRUL DE EVIDENŢĂ CENTRALIZATĂ a propunerilor pentru internare nevoluntară.</a:t>
            </a:r>
          </a:p>
          <a:p>
            <a:pPr marL="0" indent="0">
              <a:buNone/>
            </a:pPr>
            <a:r>
              <a:rPr lang="vi-VN" dirty="0" smtClean="0">
                <a:solidFill>
                  <a:srgbClr val="000000"/>
                </a:solidFill>
                <a:latin typeface="Arial"/>
                <a:cs typeface="Arial"/>
              </a:rPr>
              <a:t>FIŞA </a:t>
            </a:r>
            <a:r>
              <a:rPr lang="vi-VN" dirty="0">
                <a:solidFill>
                  <a:srgbClr val="000000"/>
                </a:solidFill>
                <a:latin typeface="Arial"/>
                <a:cs typeface="Arial"/>
              </a:rPr>
              <a:t>DE ASISTENŢĂ DE URGENŢĂ PRESPITALICEASCĂ întocmit de echipajul de ambulanţă sau echipajul SMURD.</a:t>
            </a:r>
          </a:p>
          <a:p>
            <a:pPr marL="0" indent="0">
              <a:buNone/>
            </a:pPr>
            <a:r>
              <a:rPr lang="vi-VN" dirty="0" smtClean="0">
                <a:solidFill>
                  <a:srgbClr val="000000"/>
                </a:solidFill>
                <a:latin typeface="Arial"/>
                <a:cs typeface="Arial"/>
              </a:rPr>
              <a:t>Procesul </a:t>
            </a:r>
            <a:r>
              <a:rPr lang="vi-VN" dirty="0">
                <a:solidFill>
                  <a:srgbClr val="000000"/>
                </a:solidFill>
                <a:latin typeface="Arial"/>
                <a:cs typeface="Arial"/>
              </a:rPr>
              <a:t>verbal întocmit de către agenții de poliție. Fișa pentru internarea non-voluntară întocmită conform reglementărilor legale în vigoare.</a:t>
            </a:r>
          </a:p>
          <a:p>
            <a:pPr marL="0" indent="0">
              <a:buNone/>
            </a:pPr>
            <a:r>
              <a:rPr lang="vi-VN" dirty="0" smtClean="0">
                <a:solidFill>
                  <a:srgbClr val="000000"/>
                </a:solidFill>
                <a:latin typeface="Arial"/>
                <a:cs typeface="Arial"/>
              </a:rPr>
              <a:t>PLANUL </a:t>
            </a:r>
            <a:r>
              <a:rPr lang="vi-VN" dirty="0">
                <a:solidFill>
                  <a:srgbClr val="000000"/>
                </a:solidFill>
                <a:latin typeface="Arial"/>
                <a:cs typeface="Arial"/>
              </a:rPr>
              <a:t>ALB - Pentru Managementul Incidentelor cu Victime Multiple.</a:t>
            </a:r>
          </a:p>
          <a:p>
            <a:pPr marL="0" indent="0">
              <a:buNone/>
            </a:pPr>
            <a:endParaRPr lang="en-US" sz="1800" dirty="0">
              <a:solidFill>
                <a:srgbClr val="000000"/>
              </a:solidFill>
              <a:latin typeface="Arial"/>
              <a:cs typeface="Arial"/>
            </a:endParaRPr>
          </a:p>
        </p:txBody>
      </p:sp>
    </p:spTree>
    <p:extLst>
      <p:ext uri="{BB962C8B-B14F-4D97-AF65-F5344CB8AC3E}">
        <p14:creationId xmlns:p14="http://schemas.microsoft.com/office/powerpoint/2010/main" val="228723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2825"/>
            <a:ext cx="8890000" cy="971176"/>
          </a:xfrm>
        </p:spPr>
        <p:txBody>
          <a:bodyPr>
            <a:normAutofit/>
          </a:bodyPr>
          <a:lstStyle/>
          <a:p>
            <a:pPr algn="ctr"/>
            <a:r>
              <a:rPr lang="ro-RO" sz="2800" dirty="0" smtClean="0">
                <a:latin typeface="Arial"/>
                <a:cs typeface="Arial"/>
              </a:rPr>
              <a:t>FISA INDIVIDUALA DE URGENTA</a:t>
            </a:r>
            <a:endParaRPr lang="en-US" sz="2800" dirty="0">
              <a:latin typeface="Arial"/>
              <a:cs typeface="Arial"/>
            </a:endParaRPr>
          </a:p>
        </p:txBody>
      </p:sp>
      <p:sp>
        <p:nvSpPr>
          <p:cNvPr id="3" name="Content Placeholder 2"/>
          <p:cNvSpPr>
            <a:spLocks noGrp="1"/>
          </p:cNvSpPr>
          <p:nvPr>
            <p:ph idx="1"/>
          </p:nvPr>
        </p:nvSpPr>
        <p:spPr>
          <a:xfrm>
            <a:off x="597647" y="1673412"/>
            <a:ext cx="8127253" cy="4960470"/>
          </a:xfrm>
        </p:spPr>
        <p:txBody>
          <a:bodyPr>
            <a:noAutofit/>
          </a:bodyPr>
          <a:lstStyle/>
          <a:p>
            <a:r>
              <a:rPr lang="vi-VN" dirty="0">
                <a:solidFill>
                  <a:srgbClr val="000000"/>
                </a:solidFill>
                <a:latin typeface="Arial"/>
                <a:cs typeface="Arial"/>
              </a:rPr>
              <a:t>FIŞA INDIVIDUALĂ DE URGENŢĂ F01 PG 203 – se întocmeşte la sosirea pacientului, în două exemplare.  Întocmirea fişei va începe la punctul de triaj de către asistentul medical de serviciu, care va completa câmpurile:  primire urgenţă, date pacient, stare pacient. </a:t>
            </a:r>
          </a:p>
          <a:p>
            <a:r>
              <a:rPr lang="vi-VN" dirty="0">
                <a:solidFill>
                  <a:srgbClr val="000000"/>
                </a:solidFill>
                <a:latin typeface="Arial"/>
                <a:cs typeface="Arial"/>
              </a:rPr>
              <a:t>În continuare, pacientul este preluat de medicul de gardă care va continua consemnarea datelor concomitent cu investigarea, consultarea şi tratamentul pacientului, până la finalizarea serviciilor medicale efectuate în camera de gardă, în vederea internării în spital, redirecționării către o altă unitate sanitară sau plecării la domiciliu. </a:t>
            </a:r>
          </a:p>
          <a:p>
            <a:r>
              <a:rPr lang="vi-VN" dirty="0">
                <a:solidFill>
                  <a:srgbClr val="000000"/>
                </a:solidFill>
                <a:latin typeface="Arial"/>
                <a:cs typeface="Arial"/>
              </a:rPr>
              <a:t>Fişa este semnată şi parafată de  medicul de gardă care a efectuat actul medical şi de asistentul medical care a completat fișa. Consemnarea în timp real a orelor prevăzute în fişă, este obligatorie.</a:t>
            </a:r>
          </a:p>
          <a:p>
            <a:pPr marL="0" indent="0">
              <a:buNone/>
            </a:pPr>
            <a:endParaRPr lang="en-US" dirty="0">
              <a:solidFill>
                <a:srgbClr val="000000"/>
              </a:solidFill>
              <a:latin typeface="Arial"/>
              <a:cs typeface="Arial"/>
            </a:endParaRPr>
          </a:p>
        </p:txBody>
      </p:sp>
    </p:spTree>
    <p:extLst>
      <p:ext uri="{BB962C8B-B14F-4D97-AF65-F5344CB8AC3E}">
        <p14:creationId xmlns:p14="http://schemas.microsoft.com/office/powerpoint/2010/main" val="634787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557" y="202655"/>
            <a:ext cx="8913813" cy="974791"/>
          </a:xfrm>
        </p:spPr>
        <p:txBody>
          <a:bodyPr>
            <a:normAutofit/>
          </a:bodyPr>
          <a:lstStyle/>
          <a:p>
            <a:r>
              <a:rPr lang="ro-RO" dirty="0"/>
              <a:t>FISA INDIVIDUALA DE URGENTA</a:t>
            </a:r>
          </a:p>
        </p:txBody>
      </p:sp>
      <p:sp>
        <p:nvSpPr>
          <p:cNvPr id="3" name="Content Placeholder 2"/>
          <p:cNvSpPr>
            <a:spLocks noGrp="1"/>
          </p:cNvSpPr>
          <p:nvPr>
            <p:ph idx="1"/>
          </p:nvPr>
        </p:nvSpPr>
        <p:spPr>
          <a:xfrm>
            <a:off x="701749" y="1327760"/>
            <a:ext cx="8023151" cy="4722311"/>
          </a:xfrm>
        </p:spPr>
        <p:txBody>
          <a:bodyPr>
            <a:noAutofit/>
          </a:bodyPr>
          <a:lstStyle/>
          <a:p>
            <a:r>
              <a:rPr lang="vi-VN" b="1" dirty="0"/>
              <a:t>La ANAMNEZĂ se consemnează primele informații colectate de la pacient, aparținători, serviciul de ambulanță sau poliție.  </a:t>
            </a:r>
          </a:p>
          <a:p>
            <a:r>
              <a:rPr lang="vi-VN" b="1" dirty="0"/>
              <a:t>La EVALUARE-RECOMANDARE – se vor consemna următoarele: riscul comportamental, risc vital, status mintal alterat, agitație psihomotorie. În cazul în care medicul de gardă hotărăște necesitatea internării pacientului, se consemnează – recomandarea de internare a pacientului.</a:t>
            </a:r>
          </a:p>
          <a:p>
            <a:r>
              <a:rPr lang="vi-VN" b="1" dirty="0"/>
              <a:t>Dacă pacientul refuză internarea și nu se impune internarea voluntară, medicul consemnează recomandările terapeutice.</a:t>
            </a:r>
          </a:p>
          <a:p>
            <a:r>
              <a:rPr lang="vi-VN" b="1" dirty="0"/>
              <a:t>Dacă riscul vital excede riscul diagnosticului psihiatric se recomandă redirijarea pacientului în alte unități de îngrijire de specialitate.</a:t>
            </a:r>
          </a:p>
        </p:txBody>
      </p:sp>
    </p:spTree>
    <p:extLst>
      <p:ext uri="{BB962C8B-B14F-4D97-AF65-F5344CB8AC3E}">
        <p14:creationId xmlns:p14="http://schemas.microsoft.com/office/powerpoint/2010/main" val="1590243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787" y="601249"/>
            <a:ext cx="8913813" cy="1377863"/>
          </a:xfrm>
        </p:spPr>
        <p:txBody>
          <a:bodyPr>
            <a:normAutofit fontScale="90000"/>
          </a:bodyPr>
          <a:lstStyle/>
          <a:p>
            <a:r>
              <a:rPr lang="vi-VN" dirty="0"/>
              <a:t>Primirea pacienţilor în  camera de gardă – tipuri de servicii acordate în camera de gardă:</a:t>
            </a:r>
            <a:endParaRPr lang="en-US" dirty="0"/>
          </a:p>
        </p:txBody>
      </p:sp>
      <p:sp>
        <p:nvSpPr>
          <p:cNvPr id="3" name="Content Placeholder 2"/>
          <p:cNvSpPr>
            <a:spLocks noGrp="1"/>
          </p:cNvSpPr>
          <p:nvPr>
            <p:ph idx="1"/>
          </p:nvPr>
        </p:nvSpPr>
        <p:spPr>
          <a:xfrm>
            <a:off x="325677" y="1878904"/>
            <a:ext cx="8630433" cy="4387426"/>
          </a:xfrm>
        </p:spPr>
        <p:txBody>
          <a:bodyPr>
            <a:normAutofit lnSpcReduction="10000"/>
          </a:bodyPr>
          <a:lstStyle/>
          <a:p>
            <a:pPr marL="0" indent="0">
              <a:buNone/>
            </a:pPr>
            <a:r>
              <a:rPr lang="vi-VN" sz="2800" b="1" dirty="0" smtClean="0">
                <a:latin typeface="Arial" panose="020B0604020202020204" pitchFamily="34" charset="0"/>
                <a:cs typeface="Arial" panose="020B0604020202020204" pitchFamily="34" charset="0"/>
              </a:rPr>
              <a:t>A.</a:t>
            </a:r>
            <a:r>
              <a:rPr lang="ro-RO" sz="2800" dirty="0" smtClean="0">
                <a:latin typeface="Arial" panose="020B0604020202020204" pitchFamily="34" charset="0"/>
                <a:cs typeface="Arial" panose="020B0604020202020204" pitchFamily="34" charset="0"/>
              </a:rPr>
              <a:t> </a:t>
            </a:r>
            <a:r>
              <a:rPr lang="vi-VN" sz="2400" dirty="0" smtClean="0">
                <a:solidFill>
                  <a:schemeClr val="tx1"/>
                </a:solidFill>
                <a:latin typeface="Arial" panose="020B0604020202020204" pitchFamily="34" charset="0"/>
                <a:cs typeface="Arial" panose="020B0604020202020204" pitchFamily="34" charset="0"/>
              </a:rPr>
              <a:t>Camera </a:t>
            </a:r>
            <a:r>
              <a:rPr lang="vi-VN" sz="2400" dirty="0">
                <a:solidFill>
                  <a:schemeClr val="tx1"/>
                </a:solidFill>
                <a:latin typeface="Arial" panose="020B0604020202020204" pitchFamily="34" charset="0"/>
                <a:cs typeface="Arial" panose="020B0604020202020204" pitchFamily="34" charset="0"/>
              </a:rPr>
              <a:t>de gardă acordă asistenţă medicală de urgenţă în specialitatea psihiatrie, tuturor pacienţilor care solicită acordarea asistenţei medicale de urgenţă în urma apariţiei unor acuze acute noi sau pe fondul unor afecţiuni cronice. Este interzis refuzul acordării asistenţei medicale de urgenţă unui pacient care solicită acest lucru fără evaluarea stării acestuia de către medicul de gardă.  În situația în care pacienţii sosesc cu ambulanţele sau poliţia, nivelul de triaj este critic Nivelul II, fiind bifat la punctul 32-Urgență.</a:t>
            </a:r>
          </a:p>
          <a:p>
            <a:pPr marL="0" indent="0">
              <a:buNone/>
            </a:pPr>
            <a:r>
              <a:rPr lang="vi-VN" sz="2400" dirty="0" smtClean="0">
                <a:solidFill>
                  <a:schemeClr val="tx1"/>
                </a:solidFill>
                <a:latin typeface="Arial" panose="020B0604020202020204" pitchFamily="34" charset="0"/>
                <a:cs typeface="Arial" panose="020B0604020202020204" pitchFamily="34" charset="0"/>
              </a:rPr>
              <a:t>In </a:t>
            </a:r>
            <a:r>
              <a:rPr lang="vi-VN" sz="2400" dirty="0">
                <a:solidFill>
                  <a:schemeClr val="tx1"/>
                </a:solidFill>
                <a:latin typeface="Arial" panose="020B0604020202020204" pitchFamily="34" charset="0"/>
                <a:cs typeface="Arial" panose="020B0604020202020204" pitchFamily="34" charset="0"/>
              </a:rPr>
              <a:t>situația în care nu este o urgență de nivel </a:t>
            </a:r>
            <a:r>
              <a:rPr lang="vi-VN" dirty="0">
                <a:solidFill>
                  <a:schemeClr val="tx1"/>
                </a:solidFill>
                <a:latin typeface="Arial" panose="020B0604020202020204" pitchFamily="34" charset="0"/>
                <a:cs typeface="Arial" panose="020B0604020202020204" pitchFamily="34" charset="0"/>
              </a:rPr>
              <a:t>II, critică și nu sunt necesare cel puțin două </a:t>
            </a:r>
            <a:r>
              <a:rPr lang="vi-VN" dirty="0" smtClean="0">
                <a:solidFill>
                  <a:schemeClr val="tx1"/>
                </a:solidFill>
                <a:latin typeface="Arial" panose="020B0604020202020204" pitchFamily="34" charset="0"/>
                <a:cs typeface="Arial" panose="020B0604020202020204" pitchFamily="34" charset="0"/>
              </a:rPr>
              <a:t>resurse,  </a:t>
            </a:r>
            <a:r>
              <a:rPr lang="vi-VN" dirty="0">
                <a:solidFill>
                  <a:schemeClr val="tx1"/>
                </a:solidFill>
                <a:latin typeface="Arial" panose="020B0604020202020204" pitchFamily="34" charset="0"/>
                <a:cs typeface="Arial" panose="020B0604020202020204" pitchFamily="34" charset="0"/>
              </a:rPr>
              <a:t>în camera de gardă se efectuează un consult medical care se bifează la punctul 34-Consult.</a:t>
            </a:r>
          </a:p>
          <a:p>
            <a:endParaRPr lang="en-US" dirty="0"/>
          </a:p>
        </p:txBody>
      </p:sp>
    </p:spTree>
    <p:extLst>
      <p:ext uri="{BB962C8B-B14F-4D97-AF65-F5344CB8AC3E}">
        <p14:creationId xmlns:p14="http://schemas.microsoft.com/office/powerpoint/2010/main" val="2851776660"/>
      </p:ext>
    </p:extLst>
  </p:cSld>
  <p:clrMapOvr>
    <a:masterClrMapping/>
  </p:clrMapOvr>
</p:sld>
</file>

<file path=ppt/theme/theme1.xml><?xml version="1.0" encoding="utf-8"?>
<a:theme xmlns:a="http://schemas.openxmlformats.org/drawingml/2006/main" name="Perce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1797</TotalTime>
  <Words>1874</Words>
  <Application>Microsoft Office PowerPoint</Application>
  <PresentationFormat>Expunere pe ecran (4:3)</PresentationFormat>
  <Paragraphs>151</Paragraphs>
  <Slides>22</Slides>
  <Notes>0</Notes>
  <HiddenSlides>0</HiddenSlides>
  <MMClips>0</MMClips>
  <ScaleCrop>false</ScaleCrop>
  <HeadingPairs>
    <vt:vector size="4" baseType="variant">
      <vt:variant>
        <vt:lpstr>Temă</vt:lpstr>
      </vt:variant>
      <vt:variant>
        <vt:i4>1</vt:i4>
      </vt:variant>
      <vt:variant>
        <vt:lpstr>Titluri diapozitive</vt:lpstr>
      </vt:variant>
      <vt:variant>
        <vt:i4>22</vt:i4>
      </vt:variant>
    </vt:vector>
  </HeadingPairs>
  <TitlesOfParts>
    <vt:vector size="23" baseType="lpstr">
      <vt:lpstr>Perception</vt:lpstr>
      <vt:lpstr>PS 203 Activitatea în camera de gardă</vt:lpstr>
      <vt:lpstr>DEFINIȚII</vt:lpstr>
      <vt:lpstr>DEFINIȚII</vt:lpstr>
      <vt:lpstr>GENERALITĂȚI</vt:lpstr>
      <vt:lpstr>DOCUMENTE IN CAMERA DE GARDA</vt:lpstr>
      <vt:lpstr>DOCUMENTE IN CAMERA DE GARDA</vt:lpstr>
      <vt:lpstr>FISA INDIVIDUALA DE URGENTA</vt:lpstr>
      <vt:lpstr>FISA INDIVIDUALA DE URGENTA</vt:lpstr>
      <vt:lpstr>Primirea pacienţilor în  camera de gardă – tipuri de servicii acordate în camera de gardă:</vt:lpstr>
      <vt:lpstr>Servicii medicale în camera de gardă</vt:lpstr>
      <vt:lpstr>Servicii medicale în camera de gardă</vt:lpstr>
      <vt:lpstr>TRIAJUL</vt:lpstr>
      <vt:lpstr>NIVELUL DE TRIAJ</vt:lpstr>
      <vt:lpstr>Lista urgenţelor psihiatrice de nivel critic(cod galben) conform Ordinului nr.488 din 15 aprilie 2016.</vt:lpstr>
      <vt:lpstr>Nivel III - URGENT (cod verde) </vt:lpstr>
      <vt:lpstr>Nivel III - URGENT (cod verde) </vt:lpstr>
      <vt:lpstr>Nivel IV - NONURGENT (cod albastru) </vt:lpstr>
      <vt:lpstr>Nivel V - CONSULT (cod alb) </vt:lpstr>
      <vt:lpstr>Examinarea şi investigarea pacienţilor în camera de gardă </vt:lpstr>
      <vt:lpstr>Observarea, monitorizarea, terapia în camera de gardă </vt:lpstr>
      <vt:lpstr>Finalizarea actului medical acordat pacientului  în camera de gardă </vt:lpstr>
      <vt:lpstr>Multumesc</vt:lpstr>
    </vt:vector>
  </TitlesOfParts>
  <Company>Verbamed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Varareanu Ica</dc:creator>
  <cp:lastModifiedBy>ICA</cp:lastModifiedBy>
  <cp:revision>2</cp:revision>
  <dcterms:created xsi:type="dcterms:W3CDTF">2016-03-10T19:57:07Z</dcterms:created>
  <dcterms:modified xsi:type="dcterms:W3CDTF">2017-12-24T06:41:53Z</dcterms:modified>
</cp:coreProperties>
</file>