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63" r:id="rId3"/>
    <p:sldId id="258" r:id="rId4"/>
    <p:sldId id="259" r:id="rId5"/>
    <p:sldId id="260" r:id="rId6"/>
    <p:sldId id="261" r:id="rId7"/>
    <p:sldId id="264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5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split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1600200"/>
            <a:ext cx="7406640" cy="1295400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EDUCATIA MEDICALA A PACIENTULUI SI CONCEPTUL DE CALITATE</a:t>
            </a: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000503"/>
            <a:ext cx="7772400" cy="810807"/>
          </a:xfrm>
        </p:spPr>
        <p:txBody>
          <a:bodyPr/>
          <a:lstStyle/>
          <a:p>
            <a:r>
              <a:rPr lang="ro-RO" dirty="0" smtClean="0"/>
              <a:t>                                               EVALUATOR-MARIA-CORINA ENE</a:t>
            </a:r>
            <a:endParaRPr lang="ro-RO" dirty="0"/>
          </a:p>
        </p:txBody>
      </p:sp>
      <p:pic>
        <p:nvPicPr>
          <p:cNvPr id="1027" name="Picture 3" descr="C:\Users\SAMSUNG\AppData\Local\Microsoft\Windows\Temporary Internet Files\Content.IE5\DDLCT34C\s27-2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4495800"/>
            <a:ext cx="1905000" cy="1905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ro-RO" dirty="0" smtClean="0"/>
              <a:t>           </a:t>
            </a:r>
            <a:r>
              <a:rPr lang="ro-RO" b="1" dirty="0" smtClean="0"/>
              <a:t>EXPERIENCE OF CARE</a:t>
            </a:r>
            <a:endParaRPr lang="ro-RO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62000" y="1905000"/>
            <a:ext cx="7543800" cy="2971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o-RO" sz="4100" dirty="0" smtClean="0"/>
              <a:t>   </a:t>
            </a:r>
            <a:r>
              <a:rPr lang="ro-RO" sz="12800" b="1" dirty="0" smtClean="0">
                <a:solidFill>
                  <a:schemeClr val="accent5">
                    <a:lumMod val="50000"/>
                  </a:schemeClr>
                </a:solidFill>
              </a:rPr>
              <a:t>Experiența pacientului </a:t>
            </a:r>
            <a:r>
              <a:rPr lang="ro-RO" sz="12800" dirty="0" smtClean="0">
                <a:solidFill>
                  <a:schemeClr val="accent5">
                    <a:lumMod val="50000"/>
                  </a:schemeClr>
                </a:solidFill>
              </a:rPr>
              <a:t>diferă de </a:t>
            </a:r>
            <a:r>
              <a:rPr lang="ro-RO" sz="12800" b="1" dirty="0" smtClean="0">
                <a:solidFill>
                  <a:schemeClr val="accent5">
                    <a:lumMod val="50000"/>
                  </a:schemeClr>
                </a:solidFill>
              </a:rPr>
              <a:t>satisfactia pacientului</a:t>
            </a:r>
          </a:p>
          <a:p>
            <a:pPr>
              <a:buNone/>
            </a:pPr>
            <a:endParaRPr lang="ro-RO" sz="1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ro-RO" sz="12800" dirty="0" smtClean="0">
                <a:solidFill>
                  <a:schemeClr val="accent5">
                    <a:lumMod val="50000"/>
                  </a:schemeClr>
                </a:solidFill>
              </a:rPr>
              <a:t> Termenii </a:t>
            </a:r>
            <a:r>
              <a:rPr lang="ro-RO" sz="12800" b="1" dirty="0" smtClean="0">
                <a:solidFill>
                  <a:schemeClr val="accent5">
                    <a:lumMod val="50000"/>
                  </a:schemeClr>
                </a:solidFill>
              </a:rPr>
              <a:t>satisfacție a pacienților </a:t>
            </a:r>
            <a:r>
              <a:rPr lang="ro-RO" sz="12800" dirty="0" smtClean="0">
                <a:solidFill>
                  <a:schemeClr val="accent5">
                    <a:lumMod val="50000"/>
                  </a:schemeClr>
                </a:solidFill>
              </a:rPr>
              <a:t>și </a:t>
            </a:r>
            <a:r>
              <a:rPr lang="ro-RO" sz="12800" b="1" dirty="0" smtClean="0">
                <a:solidFill>
                  <a:schemeClr val="accent5">
                    <a:lumMod val="50000"/>
                  </a:schemeClr>
                </a:solidFill>
              </a:rPr>
              <a:t>experiența pacientului </a:t>
            </a:r>
            <a:r>
              <a:rPr lang="ro-RO" sz="12800" dirty="0" smtClean="0">
                <a:solidFill>
                  <a:schemeClr val="accent5">
                    <a:lumMod val="50000"/>
                  </a:schemeClr>
                </a:solidFill>
              </a:rPr>
              <a:t>sunt deseori  interschimbabil, dar nu sunt același lucru.</a:t>
            </a:r>
          </a:p>
          <a:p>
            <a:pPr>
              <a:buNone/>
            </a:pPr>
            <a:endParaRPr lang="ro-RO" sz="1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ro-RO" sz="12800" dirty="0" smtClean="0"/>
          </a:p>
          <a:p>
            <a:pPr>
              <a:buNone/>
            </a:pPr>
            <a:endParaRPr lang="ro-RO" sz="12800" dirty="0" smtClean="0"/>
          </a:p>
          <a:p>
            <a:endParaRPr lang="ro-RO" sz="12800" dirty="0" smtClean="0"/>
          </a:p>
          <a:p>
            <a:endParaRPr lang="ro-RO" sz="12800" dirty="0" smtClean="0"/>
          </a:p>
          <a:p>
            <a:pPr>
              <a:buNone/>
            </a:pPr>
            <a:r>
              <a:rPr lang="ro-RO" sz="128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ro-RO" sz="12800" dirty="0">
              <a:solidFill>
                <a:srgbClr val="FF0000"/>
              </a:solidFill>
            </a:endParaRPr>
          </a:p>
        </p:txBody>
      </p:sp>
      <p:pic>
        <p:nvPicPr>
          <p:cNvPr id="1028" name="Picture 4" descr="C:\Users\SAMSUNG\AppData\Local\Microsoft\Windows\Temporary Internet Files\Content.IE5\J0WMOAIE\feather-pen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5181600"/>
            <a:ext cx="2057400" cy="1295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100" dirty="0" smtClean="0">
                <a:solidFill>
                  <a:schemeClr val="accent5">
                    <a:lumMod val="50000"/>
                  </a:schemeClr>
                </a:solidFill>
              </a:rPr>
              <a:t>OBIECTIVELE ACESTEI ABORDARI IN INGRIJIREA PACIENTULUI</a:t>
            </a:r>
            <a:r>
              <a:rPr lang="ro-RO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  <a:endParaRPr lang="ro-RO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8229600" cy="4078489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ro-RO" sz="2800" dirty="0" smtClean="0">
                <a:solidFill>
                  <a:schemeClr val="accent5">
                    <a:lumMod val="50000"/>
                  </a:schemeClr>
                </a:solidFill>
              </a:rPr>
              <a:t>Procesul de luare a unei decizii</a:t>
            </a:r>
          </a:p>
          <a:p>
            <a:pPr marL="624078" indent="-514350">
              <a:buFont typeface="+mj-lt"/>
              <a:buAutoNum type="arabicPeriod"/>
            </a:pPr>
            <a:r>
              <a:rPr lang="ro-RO" sz="2800" dirty="0" smtClean="0">
                <a:solidFill>
                  <a:schemeClr val="accent5">
                    <a:lumMod val="50000"/>
                  </a:schemeClr>
                </a:solidFill>
              </a:rPr>
              <a:t>Consolidarea informatiei deja cunoscute</a:t>
            </a:r>
          </a:p>
          <a:p>
            <a:pPr marL="624078" indent="-514350">
              <a:buFont typeface="+mj-lt"/>
              <a:buAutoNum type="arabicPeriod"/>
            </a:pPr>
            <a:r>
              <a:rPr lang="ro-RO" sz="2800" dirty="0" smtClean="0">
                <a:solidFill>
                  <a:schemeClr val="accent5">
                    <a:lumMod val="50000"/>
                  </a:schemeClr>
                </a:solidFill>
              </a:rPr>
              <a:t>Oferirea de noi informatii</a:t>
            </a:r>
          </a:p>
          <a:p>
            <a:pPr marL="624078" indent="-514350">
              <a:buFont typeface="+mj-lt"/>
              <a:buAutoNum type="arabicPeriod"/>
            </a:pPr>
            <a:r>
              <a:rPr lang="ro-RO" sz="2800" dirty="0" smtClean="0">
                <a:solidFill>
                  <a:schemeClr val="accent5">
                    <a:lumMod val="50000"/>
                  </a:schemeClr>
                </a:solidFill>
              </a:rPr>
              <a:t>Promovarea unui stil de viata sanatos</a:t>
            </a:r>
          </a:p>
          <a:p>
            <a:pPr marL="624078" indent="-514350">
              <a:buFont typeface="+mj-lt"/>
              <a:buAutoNum type="arabicPeriod"/>
            </a:pPr>
            <a:r>
              <a:rPr lang="ro-RO" sz="2800" dirty="0" smtClean="0">
                <a:solidFill>
                  <a:schemeClr val="accent5">
                    <a:lumMod val="50000"/>
                  </a:schemeClr>
                </a:solidFill>
              </a:rPr>
              <a:t>Rezolvarea eventualelor dubii</a:t>
            </a:r>
          </a:p>
          <a:p>
            <a:pPr marL="624078" indent="-514350">
              <a:buFont typeface="+mj-lt"/>
              <a:buAutoNum type="arabicPeriod"/>
            </a:pPr>
            <a:r>
              <a:rPr lang="ro-RO" sz="2800" dirty="0" smtClean="0">
                <a:solidFill>
                  <a:schemeClr val="accent5">
                    <a:lumMod val="50000"/>
                  </a:schemeClr>
                </a:solidFill>
              </a:rPr>
              <a:t>Cresterea responsabilitatii</a:t>
            </a:r>
          </a:p>
          <a:p>
            <a:pPr marL="624078" indent="-514350">
              <a:buNone/>
            </a:pPr>
            <a:r>
              <a:rPr lang="ro-RO" sz="2800" dirty="0" smtClean="0">
                <a:solidFill>
                  <a:schemeClr val="accent5">
                    <a:lumMod val="50000"/>
                  </a:schemeClr>
                </a:solidFill>
              </a:rPr>
              <a:t>   si implicarea in propria ingrijire</a:t>
            </a:r>
            <a:endParaRPr lang="ro-RO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SAMSUNG\AppData\Local\Microsoft\Windows\Temporary Internet Files\Content.IE5\C204KZR1\mm8_girlwithcountingblocks1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21874">
            <a:off x="6274613" y="4435433"/>
            <a:ext cx="2472840" cy="192613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FF0000"/>
                </a:solidFill>
              </a:rPr>
              <a:t>        </a:t>
            </a:r>
            <a:r>
              <a:rPr lang="ro-RO" sz="2800" dirty="0" smtClean="0">
                <a:solidFill>
                  <a:schemeClr val="accent5">
                    <a:lumMod val="50000"/>
                  </a:schemeClr>
                </a:solidFill>
              </a:rPr>
              <a:t>MARELE AVANTAJ PENTRU PACIENT:</a:t>
            </a:r>
            <a:endParaRPr lang="ro-RO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743052" y="2285992"/>
            <a:ext cx="6543724" cy="1357322"/>
          </a:xfrm>
        </p:spPr>
        <p:txBody>
          <a:bodyPr/>
          <a:lstStyle/>
          <a:p>
            <a:pPr>
              <a:buNone/>
            </a:pPr>
            <a:r>
              <a:rPr lang="ro-RO" sz="6000" dirty="0" smtClean="0">
                <a:solidFill>
                  <a:schemeClr val="accent5">
                    <a:lumMod val="50000"/>
                  </a:schemeClr>
                </a:solidFill>
              </a:rPr>
              <a:t>AUTONOMIA</a:t>
            </a:r>
          </a:p>
          <a:p>
            <a:endParaRPr lang="ro-RO" dirty="0"/>
          </a:p>
        </p:txBody>
      </p:sp>
      <p:pic>
        <p:nvPicPr>
          <p:cNvPr id="5" name="Picture 4" descr="C:\Users\SAMSUNG\AppData\Local\Microsoft\Windows\Temporary Internet Files\Content.IE5\DDLCT34C\peerpressuresmall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5072066" y="4572008"/>
            <a:ext cx="2928956" cy="121726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Mijloacele de realizare a EMP</a:t>
            </a:r>
            <a:endParaRPr lang="ro-RO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8229600" cy="40070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o-RO" dirty="0" smtClean="0"/>
              <a:t>Pagini introductive</a:t>
            </a:r>
          </a:p>
          <a:p>
            <a:pPr>
              <a:buNone/>
            </a:pPr>
            <a:r>
              <a:rPr lang="ro-RO" dirty="0" smtClean="0"/>
              <a:t>Cursuri de grup sau individuale</a:t>
            </a:r>
          </a:p>
          <a:p>
            <a:pPr>
              <a:buNone/>
            </a:pPr>
            <a:r>
              <a:rPr lang="ro-RO" dirty="0" smtClean="0"/>
              <a:t>Invatarea pe suport electronic</a:t>
            </a:r>
          </a:p>
          <a:p>
            <a:pPr>
              <a:buNone/>
            </a:pPr>
            <a:r>
              <a:rPr lang="ro-RO" dirty="0" smtClean="0"/>
              <a:t>Ghid cu informatii pentru pacient</a:t>
            </a:r>
          </a:p>
          <a:p>
            <a:pPr>
              <a:buNone/>
            </a:pPr>
            <a:r>
              <a:rPr lang="ro-RO" dirty="0" smtClean="0"/>
              <a:t>Ghiduri ajutatoare</a:t>
            </a:r>
          </a:p>
          <a:p>
            <a:pPr>
              <a:buNone/>
            </a:pPr>
            <a:r>
              <a:rPr lang="ro-RO" dirty="0" smtClean="0"/>
              <a:t>Instructori</a:t>
            </a:r>
          </a:p>
          <a:p>
            <a:pPr>
              <a:buNone/>
            </a:pPr>
            <a:r>
              <a:rPr lang="ro-RO" dirty="0" smtClean="0"/>
              <a:t>Teste de evaluare-chestionare pre-instruire si post-instruire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>
            <a:normAutofit/>
          </a:bodyPr>
          <a:lstStyle/>
          <a:p>
            <a:r>
              <a:rPr lang="ro-RO" dirty="0" smtClean="0">
                <a:solidFill>
                  <a:schemeClr val="accent5">
                    <a:lumMod val="50000"/>
                  </a:schemeClr>
                </a:solidFill>
              </a:rPr>
              <a:t>4 FACTORI CHEIE PENTRU REUSITA</a:t>
            </a:r>
            <a:endParaRPr lang="ro-RO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o-RO" b="1" dirty="0" smtClean="0">
                <a:solidFill>
                  <a:schemeClr val="accent5">
                    <a:lumMod val="50000"/>
                  </a:schemeClr>
                </a:solidFill>
              </a:rPr>
              <a:t>INVATAREA</a:t>
            </a:r>
          </a:p>
          <a:p>
            <a:pPr>
              <a:buNone/>
            </a:pPr>
            <a:endParaRPr lang="ro-RO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ro-RO" b="1" dirty="0" smtClean="0">
                <a:solidFill>
                  <a:schemeClr val="accent5">
                    <a:lumMod val="50000"/>
                  </a:schemeClr>
                </a:solidFill>
              </a:rPr>
              <a:t>SCHIMBAREA SI TRANZITIA</a:t>
            </a:r>
          </a:p>
          <a:p>
            <a:endParaRPr lang="ro-RO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ro-RO" b="1" dirty="0" smtClean="0">
                <a:solidFill>
                  <a:schemeClr val="accent5">
                    <a:lumMod val="50000"/>
                  </a:schemeClr>
                </a:solidFill>
              </a:rPr>
              <a:t>COMUNICAREA </a:t>
            </a:r>
          </a:p>
          <a:p>
            <a:endParaRPr lang="ro-RO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ro-RO" b="1" dirty="0" smtClean="0">
                <a:solidFill>
                  <a:schemeClr val="accent5">
                    <a:lumMod val="50000"/>
                  </a:schemeClr>
                </a:solidFill>
              </a:rPr>
              <a:t>RESPONSABILIZAREA</a:t>
            </a:r>
            <a:endParaRPr lang="ro-RO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FF0000"/>
                </a:solidFill>
              </a:rPr>
              <a:t>                 </a:t>
            </a:r>
            <a:r>
              <a:rPr lang="ro-RO" sz="3200" dirty="0" smtClean="0">
                <a:solidFill>
                  <a:schemeClr val="accent5">
                    <a:lumMod val="50000"/>
                  </a:schemeClr>
                </a:solidFill>
              </a:rPr>
              <a:t>Beneficiile emp</a:t>
            </a:r>
            <a:endParaRPr lang="ro-RO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2819401"/>
            <a:ext cx="8229600" cy="2438400"/>
          </a:xfrm>
        </p:spPr>
        <p:txBody>
          <a:bodyPr/>
          <a:lstStyle/>
          <a:p>
            <a:r>
              <a:rPr lang="ro-RO" dirty="0"/>
              <a:t>Cresterea autonomiei</a:t>
            </a:r>
          </a:p>
          <a:p>
            <a:r>
              <a:rPr lang="ro-RO" dirty="0"/>
              <a:t>Complianta la tratament si regim de viata recomandat</a:t>
            </a:r>
          </a:p>
          <a:p>
            <a:r>
              <a:rPr lang="ro-RO" dirty="0"/>
              <a:t>Fac </a:t>
            </a:r>
            <a:r>
              <a:rPr lang="ro-RO" dirty="0" smtClean="0"/>
              <a:t>asa, </a:t>
            </a:r>
            <a:r>
              <a:rPr lang="ro-RO" dirty="0"/>
              <a:t>pentru ca </a:t>
            </a:r>
            <a:r>
              <a:rPr lang="ro-RO" dirty="0" smtClean="0"/>
              <a:t>stiu-alegeri potrivite</a:t>
            </a:r>
            <a:endParaRPr lang="ro-RO" dirty="0"/>
          </a:p>
          <a:p>
            <a:r>
              <a:rPr lang="ro-RO" dirty="0"/>
              <a:t>Rezultatul </a:t>
            </a:r>
            <a:r>
              <a:rPr lang="ro-RO" dirty="0" smtClean="0"/>
              <a:t>-pacienti </a:t>
            </a:r>
            <a:r>
              <a:rPr lang="ro-RO" dirty="0"/>
              <a:t>mai pregatiti, rezultate medicale mai bune!!</a:t>
            </a:r>
          </a:p>
          <a:p>
            <a:endParaRPr lang="ro-RO" dirty="0"/>
          </a:p>
          <a:p>
            <a:pPr>
              <a:buNone/>
            </a:pPr>
            <a:endParaRPr lang="ro-RO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162800" cy="393383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o-RO" sz="4000" dirty="0" smtClean="0">
                <a:latin typeface="Aharoni" pitchFamily="2" charset="-79"/>
                <a:cs typeface="Aharoni" pitchFamily="2" charset="-79"/>
              </a:rPr>
              <a:t>  </a:t>
            </a:r>
            <a:r>
              <a:rPr lang="ro-RO" sz="3600" dirty="0" smtClean="0">
                <a:solidFill>
                  <a:schemeClr val="accent5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AJUTORUL OFERIT IN INTELEGEREA PROPRIEI BOLI SI CONTROLAREA EI, PRIN ALEGERI POTRIVITE, ESTE UN ALT PAS DE RIDICARE A STACHETEI IN CE PRIVESTE CALITATEA INGRIJIRILOR</a:t>
            </a:r>
            <a:endParaRPr lang="ro-RO" sz="3600" dirty="0">
              <a:solidFill>
                <a:schemeClr val="accent5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098" name="Picture 2" descr="C:\Users\SAMSUNG\AppData\Local\Microsoft\Windows\Temporary Internet Files\Content.IE5\J0WMOAIE\wink-smiley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4876800"/>
            <a:ext cx="2114550" cy="13620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o-RO" sz="5400" dirty="0" smtClean="0"/>
              <a:t>                                     </a:t>
            </a:r>
            <a:r>
              <a:rPr lang="ro-RO" sz="5400" dirty="0" smtClean="0">
                <a:solidFill>
                  <a:schemeClr val="accent5">
                    <a:lumMod val="50000"/>
                  </a:schemeClr>
                </a:solidFill>
              </a:rPr>
              <a:t>MULTUMESC</a:t>
            </a:r>
            <a:endParaRPr lang="ro-RO" sz="54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075" name="Picture 3" descr="C:\Users\SAMSUNG\AppData\Local\Microsoft\Windows\Temporary Internet Files\Content.IE5\C204KZR1\180767_198099643536000_198090213536943_811189_5508032_n_large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352800"/>
            <a:ext cx="3048000" cy="3276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487</TotalTime>
  <Words>169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Aharoni</vt:lpstr>
      <vt:lpstr>Book Antiqua</vt:lpstr>
      <vt:lpstr>Lucida Sans</vt:lpstr>
      <vt:lpstr>Wingdings</vt:lpstr>
      <vt:lpstr>Wingdings 2</vt:lpstr>
      <vt:lpstr>Oriel</vt:lpstr>
      <vt:lpstr>EDUCATIA MEDICALA A PACIENTULUI SI CONCEPTUL DE CALITATE</vt:lpstr>
      <vt:lpstr>           EXPERIENCE OF CARE</vt:lpstr>
      <vt:lpstr>OBIECTIVELE ACESTEI ABORDARI IN INGRIJIREA PACIENTULUI:</vt:lpstr>
      <vt:lpstr>        MARELE AVANTAJ PENTRU PACIENT:</vt:lpstr>
      <vt:lpstr>Mijloacele de realizare a EMP</vt:lpstr>
      <vt:lpstr>4 FACTORI CHEIE PENTRU REUSITA</vt:lpstr>
      <vt:lpstr>                 Beneficiile emp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EDUCATIA MEDICALA A PACIENTULUI SI CONCEPTUL DE CALITATE</dc:title>
  <dc:creator>SAMSUNG</dc:creator>
  <cp:lastModifiedBy>Windows User</cp:lastModifiedBy>
  <cp:revision>31</cp:revision>
  <dcterms:created xsi:type="dcterms:W3CDTF">2006-08-16T00:00:00Z</dcterms:created>
  <dcterms:modified xsi:type="dcterms:W3CDTF">2017-12-13T05:24:58Z</dcterms:modified>
</cp:coreProperties>
</file>