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9" r:id="rId11"/>
    <p:sldId id="270" r:id="rId12"/>
    <p:sldId id="265" r:id="rId13"/>
    <p:sldId id="266" r:id="rId14"/>
    <p:sldId id="268"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A4E59-7D95-47B9-A7C3-98D67757FF66}" type="datetimeFigureOut">
              <a:rPr lang="en-US" smtClean="0"/>
              <a:pPr/>
              <a:t>12/23/2017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3353B-EF07-4677-8501-7A0DCE1F6A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83353B-EF07-4677-8501-7A0DCE1F6A4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16" name="Slide Number Placeholder 15"/>
          <p:cNvSpPr>
            <a:spLocks noGrp="1"/>
          </p:cNvSpPr>
          <p:nvPr>
            <p:ph type="sldNum" sz="quarter" idx="11"/>
          </p:nvPr>
        </p:nvSpPr>
        <p:spPr/>
        <p:txBody>
          <a:bodyPr/>
          <a:lstStyle/>
          <a:p>
            <a:fld id="{796409FF-B46B-462E-A70F-80ED5E877C7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409FF-B46B-462E-A70F-80ED5E877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409FF-B46B-462E-A70F-80ED5E877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65A2028-5153-4DCC-80AE-AF1AEF91D7A5}" type="datetimeFigureOut">
              <a:rPr lang="en-US" smtClean="0"/>
              <a:pPr/>
              <a:t>12/23/2017</a:t>
            </a:fld>
            <a:endParaRPr lang="en-US"/>
          </a:p>
        </p:txBody>
      </p:sp>
      <p:sp>
        <p:nvSpPr>
          <p:cNvPr id="15" name="Slide Number Placeholder 14"/>
          <p:cNvSpPr>
            <a:spLocks noGrp="1"/>
          </p:cNvSpPr>
          <p:nvPr>
            <p:ph type="sldNum" sz="quarter" idx="15"/>
          </p:nvPr>
        </p:nvSpPr>
        <p:spPr/>
        <p:txBody>
          <a:bodyPr/>
          <a:lstStyle>
            <a:lvl1pPr algn="ctr">
              <a:defRPr/>
            </a:lvl1pPr>
          </a:lstStyle>
          <a:p>
            <a:fld id="{796409FF-B46B-462E-A70F-80ED5E877C7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409FF-B46B-462E-A70F-80ED5E877C7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409FF-B46B-462E-A70F-80ED5E877C7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6409FF-B46B-462E-A70F-80ED5E877C7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409FF-B46B-462E-A70F-80ED5E877C7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409FF-B46B-462E-A70F-80ED5E877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65A2028-5153-4DCC-80AE-AF1AEF91D7A5}" type="datetimeFigureOut">
              <a:rPr lang="en-US" smtClean="0"/>
              <a:pPr/>
              <a:t>12/23/2017</a:t>
            </a:fld>
            <a:endParaRPr lang="en-US"/>
          </a:p>
        </p:txBody>
      </p:sp>
      <p:sp>
        <p:nvSpPr>
          <p:cNvPr id="9" name="Slide Number Placeholder 8"/>
          <p:cNvSpPr>
            <a:spLocks noGrp="1"/>
          </p:cNvSpPr>
          <p:nvPr>
            <p:ph type="sldNum" sz="quarter" idx="15"/>
          </p:nvPr>
        </p:nvSpPr>
        <p:spPr/>
        <p:txBody>
          <a:bodyPr/>
          <a:lstStyle/>
          <a:p>
            <a:fld id="{796409FF-B46B-462E-A70F-80ED5E877C7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65A2028-5153-4DCC-80AE-AF1AEF91D7A5}" type="datetimeFigureOut">
              <a:rPr lang="en-US" smtClean="0"/>
              <a:pPr/>
              <a:t>12/23/2017</a:t>
            </a:fld>
            <a:endParaRPr lang="en-US"/>
          </a:p>
        </p:txBody>
      </p:sp>
      <p:sp>
        <p:nvSpPr>
          <p:cNvPr id="9" name="Slide Number Placeholder 8"/>
          <p:cNvSpPr>
            <a:spLocks noGrp="1"/>
          </p:cNvSpPr>
          <p:nvPr>
            <p:ph type="sldNum" sz="quarter" idx="11"/>
          </p:nvPr>
        </p:nvSpPr>
        <p:spPr/>
        <p:txBody>
          <a:bodyPr/>
          <a:lstStyle/>
          <a:p>
            <a:fld id="{796409FF-B46B-462E-A70F-80ED5E877C7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65A2028-5153-4DCC-80AE-AF1AEF91D7A5}" type="datetimeFigureOut">
              <a:rPr lang="en-US" smtClean="0"/>
              <a:pPr/>
              <a:t>12/23/2017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96409FF-B46B-462E-A70F-80ED5E877C7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file:///F:\Music\POP-DISCO\Vangelis%20-%201492%20Conquest%20Of%20Paradise\02%20Conquest%20Of%20Paradise.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audio" Target="file:///F:\Music\POP-DISCO\1993%20-%20Return%20To%20Innocence\01.%20Return%20To%20Innocence%20(Radio%20Edit).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905000"/>
            <a:ext cx="8305800" cy="762000"/>
          </a:xfrm>
        </p:spPr>
        <p:txBody>
          <a:bodyPr/>
          <a:lstStyle/>
          <a:p>
            <a:r>
              <a:rPr lang="ro-RO" sz="2400" b="1" dirty="0" smtClean="0">
                <a:solidFill>
                  <a:schemeClr val="tx1"/>
                </a:solidFill>
                <a:latin typeface="Times New Roman" pitchFamily="18" charset="0"/>
                <a:cs typeface="Times New Roman" pitchFamily="18" charset="0"/>
              </a:rPr>
              <a:t>TRECUT,</a:t>
            </a:r>
            <a:r>
              <a:rPr lang="en-US" sz="2400" b="1" dirty="0" smtClean="0">
                <a:solidFill>
                  <a:schemeClr val="tx1"/>
                </a:solidFill>
                <a:latin typeface="Times New Roman" pitchFamily="18" charset="0"/>
                <a:cs typeface="Times New Roman" pitchFamily="18" charset="0"/>
              </a:rPr>
              <a:t> </a:t>
            </a:r>
            <a:r>
              <a:rPr lang="ro-RO" sz="2400" b="1" dirty="0" smtClean="0">
                <a:solidFill>
                  <a:schemeClr val="tx1"/>
                </a:solidFill>
                <a:latin typeface="Times New Roman" pitchFamily="18" charset="0"/>
                <a:cs typeface="Times New Roman" pitchFamily="18" charset="0"/>
              </a:rPr>
              <a:t>PREZENT ȘI VIITOR …</a:t>
            </a:r>
            <a:r>
              <a:rPr lang="en-US" sz="2400" b="1" dirty="0" smtClean="0">
                <a:solidFill>
                  <a:schemeClr val="tx1"/>
                </a:solidFill>
                <a:latin typeface="Times New Roman" pitchFamily="18" charset="0"/>
                <a:cs typeface="Times New Roman" pitchFamily="18" charset="0"/>
              </a:rPr>
              <a:t> </a:t>
            </a:r>
            <a:r>
              <a:rPr lang="ro-RO" sz="2400" b="1" dirty="0" smtClean="0">
                <a:solidFill>
                  <a:schemeClr val="tx1"/>
                </a:solidFill>
                <a:latin typeface="Times New Roman" pitchFamily="18" charset="0"/>
                <a:cs typeface="Times New Roman" pitchFamily="18" charset="0"/>
              </a:rPr>
              <a:t>DE CALITATE!</a:t>
            </a:r>
            <a:endParaRPr lang="en-US" sz="2400" b="1"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685800" y="457201"/>
            <a:ext cx="7772400" cy="1371599"/>
          </a:xfrm>
        </p:spPr>
        <p:txBody>
          <a:bodyPr>
            <a:noAutofit/>
          </a:bodyPr>
          <a:lstStyle/>
          <a:p>
            <a:r>
              <a:rPr lang="ro-RO" sz="4400" b="1" dirty="0" smtClean="0">
                <a:solidFill>
                  <a:schemeClr val="tx1"/>
                </a:solidFill>
                <a:latin typeface="Times New Roman" pitchFamily="18" charset="0"/>
                <a:cs typeface="Times New Roman" pitchFamily="18" charset="0"/>
              </a:rPr>
              <a:t>SPITALUL DE PSIHIATRIE CĂPÂLNAȘ</a:t>
            </a:r>
            <a:endParaRPr lang="en-US" sz="4400" b="1" dirty="0">
              <a:solidFill>
                <a:schemeClr val="tx1"/>
              </a:solidFill>
              <a:latin typeface="Times New Roman" pitchFamily="18" charset="0"/>
              <a:cs typeface="Times New Roman" pitchFamily="18" charset="0"/>
            </a:endParaRPr>
          </a:p>
        </p:txBody>
      </p:sp>
      <p:pic>
        <p:nvPicPr>
          <p:cNvPr id="4" name="Picture 3" descr="CASTEL 1.jpg"/>
          <p:cNvPicPr>
            <a:picLocks noChangeAspect="1"/>
          </p:cNvPicPr>
          <p:nvPr/>
        </p:nvPicPr>
        <p:blipFill>
          <a:blip r:embed="rId3"/>
          <a:stretch>
            <a:fillRect/>
          </a:stretch>
        </p:blipFill>
        <p:spPr>
          <a:xfrm>
            <a:off x="685800" y="2590800"/>
            <a:ext cx="790575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02 Conquest Of Paradise.mp3">
            <a:hlinkClick r:id="" action="ppaction://media"/>
          </p:cNvPr>
          <p:cNvPicPr>
            <a:picLocks noRot="1" noChangeAspect="1"/>
          </p:cNvPicPr>
          <p:nvPr>
            <a:audioFile r:link="rId1"/>
          </p:nvPr>
        </p:nvPicPr>
        <p:blipFill>
          <a:blip r:embed="rId4"/>
          <a:stretch>
            <a:fillRect/>
          </a:stretch>
        </p:blipFill>
        <p:spPr>
          <a:xfrm>
            <a:off x="8229600" y="1295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18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Autofit/>
          </a:bodyPr>
          <a:lstStyle/>
          <a:p>
            <a:pPr algn="ctr"/>
            <a:r>
              <a:rPr sz="2800" b="1" smtClean="0">
                <a:solidFill>
                  <a:schemeClr val="tx1"/>
                </a:solidFill>
                <a:latin typeface="Times New Roman" pitchFamily="18" charset="0"/>
                <a:cs typeface="Times New Roman" pitchFamily="18" charset="0"/>
              </a:rPr>
              <a:t>ACTIVIT</a:t>
            </a:r>
            <a:r>
              <a:rPr lang="ro-RO" sz="2800" b="1" dirty="0" smtClean="0">
                <a:solidFill>
                  <a:schemeClr val="tx1"/>
                </a:solidFill>
                <a:latin typeface="Times New Roman" pitchFamily="18" charset="0"/>
                <a:cs typeface="Times New Roman" pitchFamily="18" charset="0"/>
              </a:rPr>
              <a:t>ĂȚI DE ERGOTERAPIE</a:t>
            </a:r>
            <a:r>
              <a:rPr sz="2800" b="1" smtClean="0">
                <a:solidFill>
                  <a:schemeClr val="tx1"/>
                </a:solidFill>
                <a:latin typeface="Times New Roman" pitchFamily="18" charset="0"/>
                <a:cs typeface="Times New Roman" pitchFamily="18" charset="0"/>
              </a:rPr>
              <a:t/>
            </a:r>
            <a:br>
              <a:rPr sz="2800" b="1" smtClean="0">
                <a:solidFill>
                  <a:schemeClr val="tx1"/>
                </a:solidFill>
                <a:latin typeface="Times New Roman" pitchFamily="18" charset="0"/>
                <a:cs typeface="Times New Roman" pitchFamily="18" charset="0"/>
              </a:rPr>
            </a:br>
            <a:r>
              <a:rPr lang="ro-RO" sz="2400" b="1" dirty="0" smtClean="0">
                <a:solidFill>
                  <a:schemeClr val="tx1"/>
                </a:solidFill>
                <a:latin typeface="Times New Roman" pitchFamily="18" charset="0"/>
                <a:cs typeface="Times New Roman" pitchFamily="18" charset="0"/>
              </a:rPr>
              <a:t/>
            </a:r>
            <a:br>
              <a:rPr lang="ro-RO" sz="2400" b="1" dirty="0"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-GRĂDINĂ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TERAPEUTICĂ</a:t>
            </a:r>
            <a:br>
              <a:rPr lang="ro-RO" sz="1800" b="1" dirty="0" smtClean="0">
                <a:solidFill>
                  <a:schemeClr val="tx1"/>
                </a:solidFill>
                <a:latin typeface="Times New Roman" pitchFamily="18" charset="0"/>
                <a:cs typeface="Times New Roman" pitchFamily="18" charset="0"/>
              </a:rPr>
            </a:br>
            <a:endParaRPr lang="en-US" sz="1800" b="1" dirty="0">
              <a:solidFill>
                <a:schemeClr val="tx1"/>
              </a:solidFill>
              <a:latin typeface="Times New Roman" pitchFamily="18" charset="0"/>
              <a:cs typeface="Times New Roman" pitchFamily="18" charset="0"/>
            </a:endParaRPr>
          </a:p>
        </p:txBody>
      </p:sp>
      <p:pic>
        <p:nvPicPr>
          <p:cNvPr id="5" name="Content Placeholder 4" descr="GRADINA TER 1.jpg"/>
          <p:cNvPicPr>
            <a:picLocks noGrp="1" noChangeAspect="1"/>
          </p:cNvPicPr>
          <p:nvPr>
            <p:ph sz="half" idx="1"/>
          </p:nvPr>
        </p:nvPicPr>
        <p:blipFill>
          <a:blip r:embed="rId2"/>
          <a:stretch>
            <a:fillRect/>
          </a:stretch>
        </p:blipFill>
        <p:spPr>
          <a:xfrm>
            <a:off x="533400" y="1752600"/>
            <a:ext cx="4059238" cy="4572000"/>
          </a:xfrm>
        </p:spPr>
      </p:pic>
      <p:pic>
        <p:nvPicPr>
          <p:cNvPr id="6" name="Content Placeholder 5" descr="GRADINA TER 3.jpg"/>
          <p:cNvPicPr>
            <a:picLocks noGrp="1" noChangeAspect="1"/>
          </p:cNvPicPr>
          <p:nvPr>
            <p:ph sz="half" idx="2"/>
          </p:nvPr>
        </p:nvPicPr>
        <p:blipFill>
          <a:blip r:embed="rId3"/>
          <a:stretch>
            <a:fillRect/>
          </a:stretch>
        </p:blipFill>
        <p:spPr>
          <a:xfrm>
            <a:off x="4648200" y="1752600"/>
            <a:ext cx="4059238"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ro-RO" sz="1800" b="1" dirty="0" smtClean="0">
                <a:solidFill>
                  <a:schemeClr val="tx1"/>
                </a:solidFill>
                <a:latin typeface="Times New Roman" pitchFamily="18" charset="0"/>
                <a:cs typeface="Times New Roman" pitchFamily="18" charset="0"/>
              </a:rPr>
              <a:t>-IMPLICAREA  PACIENȚILOR  ÎN DIVERSE  ACTIVITĂȚI</a:t>
            </a:r>
            <a:endParaRPr lang="en-US" sz="1800" dirty="0"/>
          </a:p>
        </p:txBody>
      </p:sp>
      <p:pic>
        <p:nvPicPr>
          <p:cNvPr id="5" name="Content Placeholder 4" descr="MUGURI 2.jpg"/>
          <p:cNvPicPr>
            <a:picLocks noGrp="1" noChangeAspect="1"/>
          </p:cNvPicPr>
          <p:nvPr>
            <p:ph sz="half" idx="1"/>
          </p:nvPr>
        </p:nvPicPr>
        <p:blipFill>
          <a:blip r:embed="rId2"/>
          <a:stretch>
            <a:fillRect/>
          </a:stretch>
        </p:blipFill>
        <p:spPr>
          <a:xfrm>
            <a:off x="457200" y="3962400"/>
            <a:ext cx="4059238" cy="2514600"/>
          </a:xfrm>
        </p:spPr>
      </p:pic>
      <p:pic>
        <p:nvPicPr>
          <p:cNvPr id="6" name="Content Placeholder 5" descr="MUGURI 3.jpg"/>
          <p:cNvPicPr>
            <a:picLocks noGrp="1" noChangeAspect="1"/>
          </p:cNvPicPr>
          <p:nvPr>
            <p:ph sz="half" idx="2"/>
          </p:nvPr>
        </p:nvPicPr>
        <p:blipFill>
          <a:blip r:embed="rId3"/>
          <a:stretch>
            <a:fillRect/>
          </a:stretch>
        </p:blipFill>
        <p:spPr>
          <a:xfrm>
            <a:off x="4648200" y="3962400"/>
            <a:ext cx="4114800" cy="2507693"/>
          </a:xfrm>
        </p:spPr>
      </p:pic>
      <p:pic>
        <p:nvPicPr>
          <p:cNvPr id="7" name="Picture 6" descr="MUGGURI 5.jpg"/>
          <p:cNvPicPr>
            <a:picLocks noChangeAspect="1"/>
          </p:cNvPicPr>
          <p:nvPr/>
        </p:nvPicPr>
        <p:blipFill>
          <a:blip r:embed="rId4"/>
          <a:stretch>
            <a:fillRect/>
          </a:stretch>
        </p:blipFill>
        <p:spPr>
          <a:xfrm>
            <a:off x="304800" y="1143000"/>
            <a:ext cx="8458200" cy="266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STEL 3.jpg"/>
          <p:cNvPicPr>
            <a:picLocks noGrp="1" noChangeAspect="1"/>
          </p:cNvPicPr>
          <p:nvPr>
            <p:ph idx="1"/>
          </p:nvPr>
        </p:nvPicPr>
        <p:blipFill>
          <a:blip r:embed="rId2"/>
          <a:stretch>
            <a:fillRect/>
          </a:stretch>
        </p:blipFill>
        <p:spPr>
          <a:xfrm>
            <a:off x="1881761" y="2057400"/>
            <a:ext cx="5380478" cy="426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itle 2"/>
          <p:cNvSpPr>
            <a:spLocks noGrp="1"/>
          </p:cNvSpPr>
          <p:nvPr>
            <p:ph type="title"/>
          </p:nvPr>
        </p:nvSpPr>
        <p:spPr>
          <a:xfrm>
            <a:off x="457200" y="533400"/>
            <a:ext cx="8229600" cy="1371600"/>
          </a:xfrm>
        </p:spPr>
        <p:txBody>
          <a:bodyPr>
            <a:normAutofit fontScale="90000"/>
          </a:bodyPr>
          <a:lstStyle/>
          <a:p>
            <a:pPr algn="ctr"/>
            <a:r>
              <a:rPr lang="ro-RO" sz="2800" b="1" dirty="0" smtClean="0">
                <a:solidFill>
                  <a:schemeClr val="tx1"/>
                </a:solidFill>
                <a:latin typeface="Times New Roman" pitchFamily="18" charset="0"/>
                <a:cs typeface="Times New Roman" pitchFamily="18" charset="0"/>
              </a:rPr>
              <a:t/>
            </a:r>
            <a:br>
              <a:rPr lang="ro-RO" sz="2800" b="1" dirty="0" smtClean="0">
                <a:solidFill>
                  <a:schemeClr val="tx1"/>
                </a:solidFill>
                <a:latin typeface="Times New Roman" pitchFamily="18" charset="0"/>
                <a:cs typeface="Times New Roman" pitchFamily="18" charset="0"/>
              </a:rPr>
            </a:br>
            <a:r>
              <a:rPr lang="ro-RO" sz="2800" b="1" dirty="0" smtClean="0">
                <a:solidFill>
                  <a:schemeClr val="tx1"/>
                </a:solidFill>
                <a:latin typeface="Times New Roman" pitchFamily="18" charset="0"/>
                <a:cs typeface="Times New Roman" pitchFamily="18" charset="0"/>
              </a:rPr>
              <a:t/>
            </a:r>
            <a:br>
              <a:rPr lang="ro-RO" sz="2800" b="1" dirty="0" smtClean="0">
                <a:solidFill>
                  <a:schemeClr val="tx1"/>
                </a:solidFill>
                <a:latin typeface="Times New Roman" pitchFamily="18" charset="0"/>
                <a:cs typeface="Times New Roman" pitchFamily="18" charset="0"/>
              </a:rPr>
            </a:br>
            <a:r>
              <a:rPr lang="ro-RO" sz="3100" b="1" dirty="0" smtClean="0">
                <a:solidFill>
                  <a:schemeClr val="tx1"/>
                </a:solidFill>
                <a:latin typeface="Times New Roman" pitchFamily="18" charset="0"/>
                <a:cs typeface="Times New Roman" pitchFamily="18" charset="0"/>
              </a:rPr>
              <a:t>REZULTAT </a:t>
            </a:r>
            <a:r>
              <a:rPr lang="ro-RO" sz="2800" b="1" dirty="0" smtClean="0">
                <a:solidFill>
                  <a:schemeClr val="tx1"/>
                </a:solidFill>
                <a:latin typeface="Times New Roman" pitchFamily="18" charset="0"/>
                <a:cs typeface="Times New Roman" pitchFamily="18" charset="0"/>
              </a:rPr>
              <a:t/>
            </a:r>
            <a:br>
              <a:rPr lang="ro-RO" sz="2800" b="1" dirty="0" smtClean="0">
                <a:solidFill>
                  <a:schemeClr val="tx1"/>
                </a:solidFill>
                <a:latin typeface="Times New Roman" pitchFamily="18" charset="0"/>
                <a:cs typeface="Times New Roman" pitchFamily="18" charset="0"/>
              </a:rPr>
            </a:br>
            <a:r>
              <a:rPr lang="ro-RO" sz="2800" b="1" dirty="0" smtClean="0">
                <a:solidFill>
                  <a:schemeClr val="tx1"/>
                </a:solidFill>
                <a:latin typeface="Times New Roman" pitchFamily="18" charset="0"/>
                <a:cs typeface="Times New Roman" pitchFamily="18" charset="0"/>
              </a:rPr>
              <a:t/>
            </a:r>
            <a:br>
              <a:rPr lang="ro-RO" sz="2800" b="1" dirty="0" smtClean="0">
                <a:solidFill>
                  <a:schemeClr val="tx1"/>
                </a:solidFill>
                <a:latin typeface="Times New Roman" pitchFamily="18" charset="0"/>
                <a:cs typeface="Times New Roman" pitchFamily="18" charset="0"/>
              </a:rPr>
            </a:br>
            <a:r>
              <a:rPr lang="ro-RO" sz="4900" b="1" dirty="0" smtClean="0">
                <a:solidFill>
                  <a:schemeClr val="tx1"/>
                </a:solidFill>
                <a:latin typeface="Times New Roman" pitchFamily="18" charset="0"/>
                <a:cs typeface="Times New Roman" pitchFamily="18" charset="0"/>
              </a:rPr>
              <a:t>SPITAL</a:t>
            </a:r>
            <a:r>
              <a:rPr sz="4900" b="1" smtClean="0">
                <a:solidFill>
                  <a:schemeClr val="tx1"/>
                </a:solidFill>
                <a:latin typeface="Times New Roman" pitchFamily="18" charset="0"/>
                <a:cs typeface="Times New Roman" pitchFamily="18" charset="0"/>
              </a:rPr>
              <a:t> </a:t>
            </a:r>
            <a:r>
              <a:rPr lang="ro-RO" sz="4900" b="1" dirty="0" smtClean="0">
                <a:solidFill>
                  <a:schemeClr val="tx1"/>
                </a:solidFill>
                <a:latin typeface="Times New Roman" pitchFamily="18" charset="0"/>
                <a:cs typeface="Times New Roman" pitchFamily="18" charset="0"/>
              </a:rPr>
              <a:t> ACREDITAT!</a:t>
            </a:r>
            <a:endParaRPr lang="en-US" sz="4900" b="1" dirty="0">
              <a:solidFill>
                <a:schemeClr val="tx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3581400"/>
          </a:xfrm>
        </p:spPr>
        <p:txBody>
          <a:bodyPr>
            <a:normAutofit/>
          </a:bodyPr>
          <a:lstStyle/>
          <a:p>
            <a:pPr algn="ctr"/>
            <a:r>
              <a:rPr lang="ro-RO" sz="6700" b="1" dirty="0" smtClean="0">
                <a:solidFill>
                  <a:schemeClr val="tx1"/>
                </a:solidFill>
                <a:latin typeface="Showcard Gothic" pitchFamily="82" charset="0"/>
              </a:rPr>
              <a:t/>
            </a:r>
            <a:br>
              <a:rPr lang="ro-RO" sz="6700" b="1" dirty="0" smtClean="0">
                <a:solidFill>
                  <a:schemeClr val="tx1"/>
                </a:solidFill>
                <a:latin typeface="Showcard Gothic" pitchFamily="82" charset="0"/>
              </a:rPr>
            </a:br>
            <a:r>
              <a:rPr lang="ro-RO" sz="6000" b="1" dirty="0" smtClean="0">
                <a:solidFill>
                  <a:schemeClr val="tx1"/>
                </a:solidFill>
                <a:latin typeface="Times New Roman" pitchFamily="18" charset="0"/>
                <a:cs typeface="Times New Roman" pitchFamily="18" charset="0"/>
              </a:rPr>
              <a:t>POVESTEA </a:t>
            </a:r>
            <a:r>
              <a:rPr sz="6000" b="1" smtClean="0">
                <a:solidFill>
                  <a:schemeClr val="tx1"/>
                </a:solidFill>
                <a:latin typeface="Times New Roman" pitchFamily="18" charset="0"/>
                <a:cs typeface="Times New Roman" pitchFamily="18" charset="0"/>
              </a:rPr>
              <a:t> </a:t>
            </a:r>
            <a:r>
              <a:rPr lang="ro-RO" sz="6000" b="1" dirty="0" smtClean="0">
                <a:solidFill>
                  <a:schemeClr val="tx1"/>
                </a:solidFill>
                <a:latin typeface="Times New Roman" pitchFamily="18" charset="0"/>
                <a:cs typeface="Times New Roman" pitchFamily="18" charset="0"/>
              </a:rPr>
              <a:t>MERGE MAI </a:t>
            </a:r>
            <a:r>
              <a:rPr sz="6000" b="1" smtClean="0">
                <a:solidFill>
                  <a:schemeClr val="tx1"/>
                </a:solidFill>
                <a:latin typeface="Times New Roman" pitchFamily="18" charset="0"/>
                <a:cs typeface="Times New Roman" pitchFamily="18" charset="0"/>
              </a:rPr>
              <a:t> </a:t>
            </a:r>
            <a:r>
              <a:rPr lang="ro-RO" sz="6000" b="1" dirty="0" smtClean="0">
                <a:solidFill>
                  <a:schemeClr val="tx1"/>
                </a:solidFill>
                <a:latin typeface="Times New Roman" pitchFamily="18" charset="0"/>
                <a:cs typeface="Times New Roman" pitchFamily="18" charset="0"/>
              </a:rPr>
              <a:t>DEPARTE</a:t>
            </a:r>
            <a:r>
              <a:rPr lang="ro-RO" sz="6000" dirty="0" smtClean="0">
                <a:solidFill>
                  <a:schemeClr val="tx1"/>
                </a:solidFill>
                <a:latin typeface="Times New Roman" pitchFamily="18" charset="0"/>
                <a:cs typeface="Times New Roman" pitchFamily="18" charset="0"/>
              </a:rPr>
              <a:t>!</a:t>
            </a:r>
            <a:endParaRPr lang="en-US" sz="6000" dirty="0">
              <a:solidFill>
                <a:schemeClr val="tx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5029200"/>
          </a:xfrm>
        </p:spPr>
        <p:txBody>
          <a:bodyPr>
            <a:normAutofit/>
          </a:bodyPr>
          <a:lstStyle/>
          <a:p>
            <a:pPr algn="ctr"/>
            <a:r>
              <a:rPr lang="ro-RO" sz="4400" b="1" dirty="0" smtClean="0">
                <a:solidFill>
                  <a:schemeClr val="tx1"/>
                </a:solidFill>
                <a:latin typeface="Times New Roman" pitchFamily="18" charset="0"/>
                <a:cs typeface="Times New Roman" pitchFamily="18" charset="0"/>
              </a:rPr>
              <a:t>ÎN 2017,</a:t>
            </a:r>
            <a:r>
              <a:rPr sz="4400" b="1" smtClean="0">
                <a:solidFill>
                  <a:schemeClr val="tx1"/>
                </a:solidFill>
                <a:latin typeface="Times New Roman" pitchFamily="18" charset="0"/>
                <a:cs typeface="Times New Roman" pitchFamily="18" charset="0"/>
              </a:rPr>
              <a:t> </a:t>
            </a:r>
            <a:r>
              <a:rPr lang="ro-RO" sz="4400" b="1" dirty="0" smtClean="0">
                <a:solidFill>
                  <a:schemeClr val="tx1"/>
                </a:solidFill>
                <a:latin typeface="Times New Roman" pitchFamily="18" charset="0"/>
                <a:cs typeface="Times New Roman" pitchFamily="18" charset="0"/>
              </a:rPr>
              <a:t>PRIN </a:t>
            </a:r>
            <a:r>
              <a:rPr sz="4400" b="1" smtClean="0">
                <a:solidFill>
                  <a:schemeClr val="tx1"/>
                </a:solidFill>
                <a:latin typeface="Times New Roman" pitchFamily="18" charset="0"/>
                <a:cs typeface="Times New Roman" pitchFamily="18" charset="0"/>
              </a:rPr>
              <a:t/>
            </a:r>
            <a:br>
              <a:rPr sz="4400" b="1" smtClean="0">
                <a:solidFill>
                  <a:schemeClr val="tx1"/>
                </a:solidFill>
                <a:latin typeface="Times New Roman" pitchFamily="18" charset="0"/>
                <a:cs typeface="Times New Roman" pitchFamily="18" charset="0"/>
              </a:rPr>
            </a:br>
            <a:r>
              <a:rPr lang="ro-RO" sz="2800" b="1" i="1" u="sng" dirty="0" smtClean="0">
                <a:solidFill>
                  <a:srgbClr val="FF0000"/>
                </a:solidFill>
                <a:latin typeface="Times New Roman" pitchFamily="18" charset="0"/>
                <a:cs typeface="Times New Roman" pitchFamily="18" charset="0"/>
              </a:rPr>
              <a:t>PROGRAMUL NAȚONAL DE </a:t>
            </a:r>
            <a:r>
              <a:rPr sz="2800" b="1" i="1" u="sng" smtClean="0">
                <a:solidFill>
                  <a:srgbClr val="FF0000"/>
                </a:solidFill>
                <a:latin typeface="Times New Roman" pitchFamily="18" charset="0"/>
                <a:cs typeface="Times New Roman" pitchFamily="18" charset="0"/>
              </a:rPr>
              <a:t> </a:t>
            </a:r>
            <a:r>
              <a:rPr lang="ro-RO" sz="2800" b="1" i="1" u="sng" dirty="0" smtClean="0">
                <a:solidFill>
                  <a:srgbClr val="FF0000"/>
                </a:solidFill>
                <a:latin typeface="Times New Roman" pitchFamily="18" charset="0"/>
                <a:cs typeface="Times New Roman" pitchFamily="18" charset="0"/>
              </a:rPr>
              <a:t>DEZVOLTARE LOCALĂ</a:t>
            </a:r>
            <a:r>
              <a:rPr lang="ro-RO" sz="2800" b="1" u="sng" dirty="0" smtClean="0">
                <a:solidFill>
                  <a:srgbClr val="FF0000"/>
                </a:solidFill>
                <a:latin typeface="Times New Roman" pitchFamily="18" charset="0"/>
                <a:cs typeface="Times New Roman" pitchFamily="18" charset="0"/>
              </a:rPr>
              <a:t> </a:t>
            </a:r>
            <a:r>
              <a:rPr sz="4000" b="1" smtClean="0">
                <a:solidFill>
                  <a:schemeClr val="tx1"/>
                </a:solidFill>
                <a:latin typeface="Times New Roman" pitchFamily="18" charset="0"/>
                <a:cs typeface="Times New Roman" pitchFamily="18" charset="0"/>
              </a:rPr>
              <a:t/>
            </a:r>
            <a:br>
              <a:rPr sz="4000" b="1" smtClean="0">
                <a:solidFill>
                  <a:schemeClr val="tx1"/>
                </a:solidFill>
                <a:latin typeface="Times New Roman" pitchFamily="18" charset="0"/>
                <a:cs typeface="Times New Roman" pitchFamily="18" charset="0"/>
              </a:rPr>
            </a:br>
            <a:r>
              <a:rPr lang="ro-RO" sz="4400" b="1" dirty="0" smtClean="0">
                <a:solidFill>
                  <a:schemeClr val="tx1"/>
                </a:solidFill>
                <a:latin typeface="Times New Roman" pitchFamily="18" charset="0"/>
                <a:cs typeface="Times New Roman" pitchFamily="18" charset="0"/>
              </a:rPr>
              <a:t>ESTE APROBAT </a:t>
            </a:r>
            <a:r>
              <a:rPr sz="4400" b="1" smtClean="0">
                <a:solidFill>
                  <a:schemeClr val="tx1"/>
                </a:solidFill>
                <a:latin typeface="Times New Roman" pitchFamily="18" charset="0"/>
                <a:cs typeface="Times New Roman" pitchFamily="18" charset="0"/>
              </a:rPr>
              <a:t> </a:t>
            </a:r>
            <a:r>
              <a:rPr lang="ro-RO" sz="4400" b="1" dirty="0" smtClean="0">
                <a:solidFill>
                  <a:schemeClr val="tx1"/>
                </a:solidFill>
                <a:latin typeface="Times New Roman" pitchFamily="18" charset="0"/>
                <a:cs typeface="Times New Roman" pitchFamily="18" charset="0"/>
              </a:rPr>
              <a:t>PROIECTUL</a:t>
            </a:r>
            <a:r>
              <a:rPr sz="4400" b="1" smtClean="0">
                <a:solidFill>
                  <a:schemeClr val="tx1"/>
                </a:solidFill>
                <a:latin typeface="Times New Roman" pitchFamily="18" charset="0"/>
                <a:cs typeface="Times New Roman" pitchFamily="18" charset="0"/>
              </a:rPr>
              <a:t> </a:t>
            </a:r>
            <a:r>
              <a:rPr lang="ro-RO" sz="4400" b="1" dirty="0" smtClean="0">
                <a:solidFill>
                  <a:schemeClr val="tx1"/>
                </a:solidFill>
                <a:latin typeface="Times New Roman" pitchFamily="18" charset="0"/>
                <a:cs typeface="Times New Roman" pitchFamily="18" charset="0"/>
              </a:rPr>
              <a:t> DE CONSTRUCȚIE </a:t>
            </a:r>
            <a:r>
              <a:rPr sz="4400" b="1" smtClean="0">
                <a:solidFill>
                  <a:schemeClr val="tx1"/>
                </a:solidFill>
                <a:latin typeface="Times New Roman" pitchFamily="18" charset="0"/>
                <a:cs typeface="Times New Roman" pitchFamily="18" charset="0"/>
              </a:rPr>
              <a:t> </a:t>
            </a:r>
            <a:r>
              <a:rPr lang="ro-RO" sz="4400" b="1" dirty="0" smtClean="0">
                <a:solidFill>
                  <a:schemeClr val="tx1"/>
                </a:solidFill>
                <a:latin typeface="Times New Roman" pitchFamily="18" charset="0"/>
                <a:cs typeface="Times New Roman" pitchFamily="18" charset="0"/>
              </a:rPr>
              <a:t>A</a:t>
            </a:r>
            <a:r>
              <a:rPr sz="4400" b="1" smtClean="0">
                <a:solidFill>
                  <a:schemeClr val="tx1"/>
                </a:solidFill>
                <a:latin typeface="Times New Roman" pitchFamily="18" charset="0"/>
                <a:cs typeface="Times New Roman" pitchFamily="18" charset="0"/>
              </a:rPr>
              <a:t> </a:t>
            </a:r>
            <a:r>
              <a:rPr lang="ro-RO" sz="4400" b="1" dirty="0" smtClean="0">
                <a:solidFill>
                  <a:schemeClr val="tx1"/>
                </a:solidFill>
                <a:latin typeface="Times New Roman" pitchFamily="18" charset="0"/>
                <a:cs typeface="Times New Roman" pitchFamily="18" charset="0"/>
              </a:rPr>
              <a:t> SPITALULUI NOU!</a:t>
            </a:r>
            <a:br>
              <a:rPr lang="ro-RO" sz="4400" b="1" dirty="0" smtClean="0">
                <a:solidFill>
                  <a:schemeClr val="tx1"/>
                </a:solidFill>
                <a:latin typeface="Times New Roman" pitchFamily="18" charset="0"/>
                <a:cs typeface="Times New Roman" pitchFamily="18" charset="0"/>
              </a:rPr>
            </a:br>
            <a:r>
              <a:rPr lang="ro-RO" sz="4400" b="1" dirty="0" smtClean="0">
                <a:solidFill>
                  <a:schemeClr val="tx1"/>
                </a:solidFill>
                <a:latin typeface="Times New Roman" pitchFamily="18" charset="0"/>
                <a:cs typeface="Times New Roman" pitchFamily="18" charset="0"/>
              </a:rPr>
              <a:t>TERMEN DE EXECUȚIE:</a:t>
            </a:r>
            <a:r>
              <a:rPr sz="4400" b="1" smtClean="0">
                <a:solidFill>
                  <a:schemeClr val="tx1"/>
                </a:solidFill>
                <a:latin typeface="Times New Roman" pitchFamily="18" charset="0"/>
                <a:cs typeface="Times New Roman" pitchFamily="18" charset="0"/>
              </a:rPr>
              <a:t> </a:t>
            </a:r>
            <a:r>
              <a:rPr lang="ro-RO" sz="4400" b="1" dirty="0" smtClean="0">
                <a:solidFill>
                  <a:schemeClr val="tx1"/>
                </a:solidFill>
                <a:latin typeface="Times New Roman" pitchFamily="18" charset="0"/>
                <a:cs typeface="Times New Roman" pitchFamily="18" charset="0"/>
              </a:rPr>
              <a:t>2020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imagine 2"/>
          <p:cNvSpPr>
            <a:spLocks noGrp="1"/>
          </p:cNvSpPr>
          <p:nvPr>
            <p:ph type="pic" idx="1"/>
          </p:nvPr>
        </p:nvSpPr>
        <p:spPr>
          <a:xfrm>
            <a:off x="457200" y="381000"/>
            <a:ext cx="6019800" cy="5562600"/>
          </a:xfrm>
        </p:spPr>
      </p:sp>
      <p:sp>
        <p:nvSpPr>
          <p:cNvPr id="4" name="Substituent text 3"/>
          <p:cNvSpPr>
            <a:spLocks noGrp="1"/>
          </p:cNvSpPr>
          <p:nvPr>
            <p:ph type="body" sz="half" idx="2"/>
          </p:nvPr>
        </p:nvSpPr>
        <p:spPr/>
        <p:txBody>
          <a:bodyPr/>
          <a:lstStyle/>
          <a:p>
            <a:endParaRPr lang="en-US"/>
          </a:p>
        </p:txBody>
      </p:sp>
      <p:pic>
        <p:nvPicPr>
          <p:cNvPr id="1026" name="Picture 2" descr="C:\Users\Costenat\Desktop\thumbnail.jpg"/>
          <p:cNvPicPr>
            <a:picLocks noChangeAspect="1" noChangeArrowheads="1"/>
          </p:cNvPicPr>
          <p:nvPr/>
        </p:nvPicPr>
        <p:blipFill>
          <a:blip r:embed="rId2"/>
          <a:srcRect/>
          <a:stretch>
            <a:fillRect/>
          </a:stretch>
        </p:blipFill>
        <p:spPr bwMode="auto">
          <a:xfrm>
            <a:off x="381000" y="381000"/>
            <a:ext cx="8382000" cy="6019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62000" y="2057400"/>
            <a:ext cx="7924800" cy="1676400"/>
          </a:xfrm>
        </p:spPr>
        <p:txBody>
          <a:bodyPr/>
          <a:lstStyle/>
          <a:p>
            <a:pPr algn="ctr"/>
            <a:r>
              <a:rPr sz="4000" b="1" smtClean="0">
                <a:solidFill>
                  <a:schemeClr val="tx1"/>
                </a:solidFill>
                <a:latin typeface="Times New Roman" pitchFamily="18" charset="0"/>
                <a:cs typeface="Times New Roman" pitchFamily="18" charset="0"/>
              </a:rPr>
              <a:t>V</a:t>
            </a:r>
            <a:r>
              <a:rPr lang="en-US" sz="4000" b="1" dirty="0" smtClean="0">
                <a:solidFill>
                  <a:schemeClr val="tx1"/>
                </a:solidFill>
                <a:latin typeface="Times New Roman" pitchFamily="18" charset="0"/>
                <a:cs typeface="Times New Roman" pitchFamily="18" charset="0"/>
              </a:rPr>
              <a:t>Ă</a:t>
            </a:r>
            <a:r>
              <a:rPr sz="4000" b="1" smtClean="0">
                <a:solidFill>
                  <a:schemeClr val="tx1"/>
                </a:solidFill>
                <a:latin typeface="Times New Roman" pitchFamily="18" charset="0"/>
                <a:cs typeface="Times New Roman" pitchFamily="18" charset="0"/>
              </a:rPr>
              <a:t> MUL</a:t>
            </a:r>
            <a:r>
              <a:rPr lang="en-US" sz="4000" b="1" dirty="0" smtClean="0">
                <a:solidFill>
                  <a:schemeClr val="tx1"/>
                </a:solidFill>
                <a:latin typeface="Times New Roman" pitchFamily="18" charset="0"/>
                <a:cs typeface="Times New Roman" pitchFamily="18" charset="0"/>
              </a:rPr>
              <a:t>Ţ</a:t>
            </a:r>
            <a:r>
              <a:rPr sz="4000" b="1" smtClean="0">
                <a:solidFill>
                  <a:schemeClr val="tx1"/>
                </a:solidFill>
                <a:latin typeface="Times New Roman" pitchFamily="18" charset="0"/>
                <a:cs typeface="Times New Roman" pitchFamily="18" charset="0"/>
              </a:rPr>
              <a:t>UMESC !</a:t>
            </a:r>
            <a:endParaRPr lang="en-US" sz="4000" b="1" dirty="0">
              <a:solidFill>
                <a:schemeClr val="tx1"/>
              </a:solidFill>
              <a:latin typeface="Times New Roman" pitchFamily="18" charset="0"/>
              <a:cs typeface="Times New Roman" pitchFamily="18" charset="0"/>
            </a:endParaRPr>
          </a:p>
        </p:txBody>
      </p:sp>
      <p:sp>
        <p:nvSpPr>
          <p:cNvPr id="3" name="Substituent text 2"/>
          <p:cNvSpPr>
            <a:spLocks noGrp="1"/>
          </p:cNvSpPr>
          <p:nvPr>
            <p:ph type="body" idx="1"/>
          </p:nvPr>
        </p:nvSpPr>
        <p:spPr/>
        <p:txBody>
          <a:bodyPr/>
          <a:lstStyle/>
          <a:p>
            <a:pPr algn="r"/>
            <a:r>
              <a:rPr lang="en-US" b="1" dirty="0" smtClean="0">
                <a:solidFill>
                  <a:schemeClr val="tx1"/>
                </a:solidFill>
                <a:latin typeface="Times New Roman" pitchFamily="18" charset="0"/>
                <a:cs typeface="Times New Roman" pitchFamily="18" charset="0"/>
              </a:rPr>
              <a:t>DR. TIBERIU COŞTEANŢ</a:t>
            </a:r>
            <a:endParaRPr lang="ro-RO" b="1" dirty="0" smtClean="0">
              <a:solidFill>
                <a:schemeClr val="tx1"/>
              </a:solidFill>
              <a:latin typeface="Times New Roman" pitchFamily="18" charset="0"/>
              <a:cs typeface="Times New Roman" pitchFamily="18" charset="0"/>
            </a:endParaRPr>
          </a:p>
          <a:p>
            <a:r>
              <a:rPr lang="ro-RO"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              </a:t>
            </a:r>
            <a:endParaRPr lang="en-US" b="1"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90800"/>
          </a:xfrm>
        </p:spPr>
        <p:txBody>
          <a:bodyPr>
            <a:normAutofit fontScale="90000"/>
          </a:bodyPr>
          <a:lstStyle/>
          <a:p>
            <a:pPr algn="just"/>
            <a:r>
              <a:rPr sz="2000" b="1" smtClean="0">
                <a:solidFill>
                  <a:schemeClr val="tx1"/>
                </a:solidFill>
              </a:rPr>
              <a:t>	</a:t>
            </a:r>
            <a:r>
              <a:rPr lang="vi-VN" sz="2000" b="1" dirty="0" smtClean="0">
                <a:solidFill>
                  <a:schemeClr val="tx1"/>
                </a:solidFill>
              </a:rPr>
              <a:t>Castelul</a:t>
            </a:r>
            <a:r>
              <a:rPr lang="ro-RO" sz="2000" b="1" dirty="0" smtClean="0">
                <a:solidFill>
                  <a:schemeClr val="tx1"/>
                </a:solidFill>
              </a:rPr>
              <a:t> </a:t>
            </a:r>
            <a:r>
              <a:rPr lang="vi-VN" sz="2000" b="1" dirty="0" smtClean="0">
                <a:solidFill>
                  <a:schemeClr val="tx1"/>
                </a:solidFill>
              </a:rPr>
              <a:t>Mocioni-Teleki</a:t>
            </a:r>
            <a:r>
              <a:rPr sz="2000" b="1" smtClean="0">
                <a:solidFill>
                  <a:schemeClr val="tx1"/>
                </a:solidFill>
              </a:rPr>
              <a:t>, </a:t>
            </a:r>
            <a:r>
              <a:rPr lang="ro-RO" sz="2000" b="1" dirty="0" smtClean="0">
                <a:solidFill>
                  <a:schemeClr val="tx1"/>
                </a:solidFill>
              </a:rPr>
              <a:t>supranumit ş</a:t>
            </a:r>
            <a:r>
              <a:rPr sz="2000" b="1" smtClean="0">
                <a:solidFill>
                  <a:schemeClr val="tx1"/>
                </a:solidFill>
              </a:rPr>
              <a:t>i </a:t>
            </a:r>
            <a:r>
              <a:rPr lang="ro-RO" sz="2000" b="1" dirty="0" smtClean="0">
                <a:solidFill>
                  <a:schemeClr val="tx1"/>
                </a:solidFill>
              </a:rPr>
              <a:t>micul Trianon</a:t>
            </a:r>
            <a:r>
              <a:rPr lang="vi-VN" sz="2000" b="1" dirty="0" smtClean="0">
                <a:solidFill>
                  <a:schemeClr val="tx1"/>
                </a:solidFill>
              </a:rPr>
              <a:t> este</a:t>
            </a:r>
            <a:r>
              <a:rPr sz="2000" b="1" smtClean="0">
                <a:solidFill>
                  <a:schemeClr val="tx1"/>
                </a:solidFill>
              </a:rPr>
              <a:t> </a:t>
            </a:r>
            <a:r>
              <a:rPr lang="vi-VN" sz="2000" b="1" dirty="0" smtClean="0">
                <a:solidFill>
                  <a:schemeClr val="tx1"/>
                </a:solidFill>
              </a:rPr>
              <a:t>un edificiu localizat</a:t>
            </a:r>
            <a:r>
              <a:rPr lang="ro-RO" sz="2000" b="1" dirty="0" smtClean="0">
                <a:solidFill>
                  <a:schemeClr val="tx1"/>
                </a:solidFill>
              </a:rPr>
              <a:t> în</a:t>
            </a:r>
            <a:br>
              <a:rPr lang="ro-RO" sz="2000" b="1" dirty="0" smtClean="0">
                <a:solidFill>
                  <a:schemeClr val="tx1"/>
                </a:solidFill>
              </a:rPr>
            </a:br>
            <a:r>
              <a:rPr lang="ro-RO" sz="2000" b="1" dirty="0" err="1" smtClean="0">
                <a:solidFill>
                  <a:schemeClr val="tx1"/>
                </a:solidFill>
              </a:rPr>
              <a:t>Căpâlnaș</a:t>
            </a:r>
            <a:r>
              <a:rPr sz="2000" b="1" smtClean="0">
                <a:solidFill>
                  <a:schemeClr val="tx1"/>
                </a:solidFill>
              </a:rPr>
              <a:t>, </a:t>
            </a:r>
            <a:r>
              <a:rPr lang="ro-RO" sz="2000" b="1" dirty="0" err="1" smtClean="0">
                <a:solidFill>
                  <a:schemeClr val="tx1"/>
                </a:solidFill>
              </a:rPr>
              <a:t>com</a:t>
            </a:r>
            <a:r>
              <a:rPr lang="ro-RO" sz="2000" b="1" dirty="0" smtClean="0">
                <a:solidFill>
                  <a:schemeClr val="tx1"/>
                </a:solidFill>
              </a:rPr>
              <a:t>.</a:t>
            </a:r>
            <a:r>
              <a:rPr sz="2000" b="1" smtClean="0">
                <a:solidFill>
                  <a:schemeClr val="tx1"/>
                </a:solidFill>
              </a:rPr>
              <a:t> </a:t>
            </a:r>
            <a:r>
              <a:rPr lang="ro-RO" sz="2000" b="1" dirty="0" smtClean="0">
                <a:solidFill>
                  <a:schemeClr val="tx1"/>
                </a:solidFill>
              </a:rPr>
              <a:t>Birchiș</a:t>
            </a:r>
            <a:r>
              <a:rPr sz="2000" b="1" smtClean="0">
                <a:solidFill>
                  <a:schemeClr val="tx1"/>
                </a:solidFill>
              </a:rPr>
              <a:t>, </a:t>
            </a:r>
            <a:r>
              <a:rPr lang="ro-RO" sz="2000" b="1" dirty="0" smtClean="0">
                <a:solidFill>
                  <a:schemeClr val="tx1"/>
                </a:solidFill>
              </a:rPr>
              <a:t>jud. Arad.</a:t>
            </a:r>
            <a:r>
              <a:rPr sz="2000" b="1" smtClean="0">
                <a:solidFill>
                  <a:schemeClr val="tx1"/>
                </a:solidFill>
              </a:rPr>
              <a:t> </a:t>
            </a:r>
            <a:r>
              <a:rPr lang="vi-VN" sz="2000" b="1" dirty="0" smtClean="0">
                <a:solidFill>
                  <a:schemeClr val="tx1"/>
                </a:solidFill>
              </a:rPr>
              <a:t>A fost ridicat în jurul anului 1860 de către arhitecți și meșteri italieni, fiind restaurat în anul 1964</a:t>
            </a:r>
            <a:r>
              <a:rPr lang="ro-RO" sz="2000" b="1" dirty="0" smtClean="0">
                <a:solidFill>
                  <a:schemeClr val="tx1"/>
                </a:solidFill>
              </a:rPr>
              <a:t>.</a:t>
            </a:r>
            <a:r>
              <a:rPr sz="2000" b="1" smtClean="0">
                <a:solidFill>
                  <a:schemeClr val="tx1"/>
                </a:solidFill>
              </a:rPr>
              <a:t> </a:t>
            </a:r>
            <a:r>
              <a:rPr lang="ro-RO" sz="2000" b="1" dirty="0" smtClean="0">
                <a:solidFill>
                  <a:schemeClr val="tx1"/>
                </a:solidFill>
              </a:rPr>
              <a:t>Începând cu anul </a:t>
            </a:r>
            <a:r>
              <a:rPr lang="ro-RO" sz="2000" b="1" dirty="0" smtClean="0">
                <a:solidFill>
                  <a:schemeClr val="tx1"/>
                </a:solidFill>
                <a:latin typeface="Times New Roman" pitchFamily="18" charset="0"/>
                <a:cs typeface="Times New Roman" pitchFamily="18" charset="0"/>
              </a:rPr>
              <a:t>1979  în </a:t>
            </a:r>
            <a:r>
              <a:rPr lang="ro-RO" sz="2000" b="1" dirty="0" smtClean="0">
                <a:solidFill>
                  <a:schemeClr val="tx1"/>
                </a:solidFill>
              </a:rPr>
              <a:t>această locație funcționează un spital de  boli psihiatrice cronice.</a:t>
            </a:r>
            <a:r>
              <a:rPr sz="2000" smtClean="0"/>
              <a:t>  </a:t>
            </a:r>
            <a:r>
              <a:rPr lang="ro-RO" sz="2000" b="1" dirty="0" smtClean="0">
                <a:solidFill>
                  <a:schemeClr val="tx1"/>
                </a:solidFill>
              </a:rPr>
              <a:t>F</a:t>
            </a:r>
            <a:r>
              <a:rPr sz="2000" b="1" smtClean="0">
                <a:solidFill>
                  <a:schemeClr val="tx1"/>
                </a:solidFill>
                <a:latin typeface="Times New Roman" pitchFamily="18" charset="0"/>
                <a:cs typeface="Times New Roman" pitchFamily="18" charset="0"/>
              </a:rPr>
              <a:t>a</a:t>
            </a:r>
            <a:r>
              <a:rPr lang="ro-RO" sz="2000" b="1" dirty="0" smtClean="0">
                <a:solidFill>
                  <a:schemeClr val="tx1"/>
                </a:solidFill>
                <a:latin typeface="Times New Roman" pitchFamily="18" charset="0"/>
                <a:cs typeface="Times New Roman" pitchFamily="18" charset="0"/>
              </a:rPr>
              <a:t>ț</a:t>
            </a:r>
            <a:r>
              <a:rPr sz="2000" b="1" smtClean="0">
                <a:solidFill>
                  <a:schemeClr val="tx1"/>
                </a:solidFill>
                <a:latin typeface="Times New Roman" pitchFamily="18" charset="0"/>
                <a:cs typeface="Times New Roman" pitchFamily="18" charset="0"/>
              </a:rPr>
              <a:t>ada </a:t>
            </a:r>
            <a:r>
              <a:rPr lang="ro-RO" sz="2000" b="1" dirty="0" smtClean="0">
                <a:solidFill>
                  <a:schemeClr val="tx1"/>
                </a:solidFill>
                <a:latin typeface="Times New Roman" pitchFamily="18" charset="0"/>
                <a:cs typeface="Times New Roman" pitchFamily="18" charset="0"/>
              </a:rPr>
              <a:t> este </a:t>
            </a:r>
            <a:r>
              <a:rPr sz="2000" b="1" smtClean="0">
                <a:solidFill>
                  <a:schemeClr val="tx1"/>
                </a:solidFill>
                <a:latin typeface="Times New Roman" pitchFamily="18" charset="0"/>
                <a:cs typeface="Times New Roman" pitchFamily="18" charset="0"/>
              </a:rPr>
              <a:t>ornamentat</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cu patru coloane de piatr</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şi</a:t>
            </a:r>
            <a:r>
              <a:rPr sz="2000" b="1" smtClean="0">
                <a:solidFill>
                  <a:schemeClr val="tx1"/>
                </a:solidFill>
                <a:latin typeface="Times New Roman" pitchFamily="18" charset="0"/>
                <a:cs typeface="Times New Roman" pitchFamily="18" charset="0"/>
              </a:rPr>
              <a:t> capiteluri corintice av</a:t>
            </a:r>
            <a:r>
              <a:rPr lang="en-US" sz="2000" b="1" dirty="0" smtClean="0">
                <a:solidFill>
                  <a:schemeClr val="tx1"/>
                </a:solidFill>
                <a:latin typeface="Times New Roman" pitchFamily="18" charset="0"/>
                <a:cs typeface="Times New Roman" pitchFamily="18" charset="0"/>
              </a:rPr>
              <a:t>â</a:t>
            </a:r>
            <a:r>
              <a:rPr sz="2000" b="1" smtClean="0">
                <a:solidFill>
                  <a:schemeClr val="tx1"/>
                </a:solidFill>
                <a:latin typeface="Times New Roman" pitchFamily="18" charset="0"/>
                <a:cs typeface="Times New Roman" pitchFamily="18" charset="0"/>
              </a:rPr>
              <a:t>nd </a:t>
            </a:r>
            <a:r>
              <a:rPr lang="en-US" sz="2000" b="1" dirty="0" smtClean="0">
                <a:solidFill>
                  <a:schemeClr val="tx1"/>
                </a:solidFill>
                <a:latin typeface="Times New Roman" pitchFamily="18" charset="0"/>
                <a:cs typeface="Times New Roman" pitchFamily="18" charset="0"/>
              </a:rPr>
              <a:t>î</a:t>
            </a:r>
            <a:r>
              <a:rPr sz="2000" b="1" smtClean="0">
                <a:solidFill>
                  <a:schemeClr val="tx1"/>
                </a:solidFill>
                <a:latin typeface="Times New Roman" pitchFamily="18" charset="0"/>
                <a:cs typeface="Times New Roman" pitchFamily="18" charset="0"/>
              </a:rPr>
              <a:t>n cele trei spa</a:t>
            </a:r>
            <a:r>
              <a:rPr lang="en-US" sz="2000" b="1" dirty="0" smtClean="0">
                <a:solidFill>
                  <a:schemeClr val="tx1"/>
                </a:solidFill>
                <a:latin typeface="Times New Roman" pitchFamily="18" charset="0"/>
                <a:cs typeface="Times New Roman" pitchFamily="18" charset="0"/>
              </a:rPr>
              <a:t>ţ</a:t>
            </a:r>
            <a:r>
              <a:rPr sz="2000" b="1" smtClean="0">
                <a:solidFill>
                  <a:schemeClr val="tx1"/>
                </a:solidFill>
                <a:latin typeface="Times New Roman" pitchFamily="18" charset="0"/>
                <a:cs typeface="Times New Roman" pitchFamily="18" charset="0"/>
              </a:rPr>
              <a:t>ii c</a:t>
            </a:r>
            <a:r>
              <a:rPr lang="en-US" sz="2000" b="1" dirty="0" smtClean="0">
                <a:solidFill>
                  <a:schemeClr val="tx1"/>
                </a:solidFill>
                <a:latin typeface="Times New Roman" pitchFamily="18" charset="0"/>
                <a:cs typeface="Times New Roman" pitchFamily="18" charset="0"/>
              </a:rPr>
              <a:t>â</a:t>
            </a:r>
            <a:r>
              <a:rPr sz="2000" b="1" smtClean="0">
                <a:solidFill>
                  <a:schemeClr val="tx1"/>
                </a:solidFill>
                <a:latin typeface="Times New Roman" pitchFamily="18" charset="0"/>
                <a:cs typeface="Times New Roman" pitchFamily="18" charset="0"/>
              </a:rPr>
              <a:t>te o u</a:t>
            </a:r>
            <a:r>
              <a:rPr lang="en-US" sz="2000" b="1" dirty="0" smtClean="0">
                <a:solidFill>
                  <a:schemeClr val="tx1"/>
                </a:solidFill>
                <a:latin typeface="Times New Roman" pitchFamily="18" charset="0"/>
                <a:cs typeface="Times New Roman" pitchFamily="18" charset="0"/>
              </a:rPr>
              <a:t>ş</a:t>
            </a:r>
            <a:r>
              <a:rPr lang="vi-VN"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destul de mare, iar deasupra lor c</a:t>
            </a:r>
            <a:r>
              <a:rPr lang="en-US" sz="2000" b="1" dirty="0" smtClean="0">
                <a:solidFill>
                  <a:schemeClr val="tx1"/>
                </a:solidFill>
                <a:latin typeface="Times New Roman" pitchFamily="18" charset="0"/>
                <a:cs typeface="Times New Roman" pitchFamily="18" charset="0"/>
              </a:rPr>
              <a:t>â</a:t>
            </a:r>
            <a:r>
              <a:rPr sz="2000" b="1" smtClean="0">
                <a:solidFill>
                  <a:schemeClr val="tx1"/>
                </a:solidFill>
                <a:latin typeface="Times New Roman" pitchFamily="18" charset="0"/>
                <a:cs typeface="Times New Roman" pitchFamily="18" charset="0"/>
              </a:rPr>
              <a:t>te o fereastr</a:t>
            </a:r>
            <a:r>
              <a:rPr lang="vi-VN"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de form</a:t>
            </a:r>
            <a:r>
              <a:rPr lang="vi-VN"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p</a:t>
            </a:r>
            <a:r>
              <a:rPr lang="vi-VN"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trat</a:t>
            </a:r>
            <a:r>
              <a:rPr lang="vi-VN"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fiind</a:t>
            </a:r>
            <a:r>
              <a:rPr sz="2000" b="1" smtClean="0">
                <a:solidFill>
                  <a:schemeClr val="tx1"/>
                </a:solidFill>
                <a:latin typeface="Times New Roman" pitchFamily="18" charset="0"/>
                <a:cs typeface="Times New Roman" pitchFamily="18" charset="0"/>
              </a:rPr>
              <a:t> prev</a:t>
            </a:r>
            <a:r>
              <a:rPr lang="vi-VN"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zut</a:t>
            </a:r>
            <a:r>
              <a:rPr lang="ro-RO" sz="2000" b="1" dirty="0" smtClean="0">
                <a:solidFill>
                  <a:schemeClr val="tx1"/>
                </a:solidFill>
                <a:latin typeface="Times New Roman" pitchFamily="18" charset="0"/>
                <a:cs typeface="Times New Roman" pitchFamily="18" charset="0"/>
              </a:rPr>
              <a:t>ă </a:t>
            </a:r>
            <a:r>
              <a:rPr sz="2000" b="1" smtClean="0">
                <a:solidFill>
                  <a:schemeClr val="tx1"/>
                </a:solidFill>
                <a:latin typeface="Times New Roman" pitchFamily="18" charset="0"/>
                <a:cs typeface="Times New Roman" pitchFamily="18" charset="0"/>
              </a:rPr>
              <a:t>deasupra </a:t>
            </a:r>
            <a:r>
              <a:rPr lang="ro-RO" sz="2000" b="1" dirty="0" smtClean="0">
                <a:solidFill>
                  <a:schemeClr val="tx1"/>
                </a:solidFill>
                <a:latin typeface="Times New Roman" pitchFamily="18" charset="0"/>
                <a:cs typeface="Times New Roman" pitchFamily="18" charset="0"/>
              </a:rPr>
              <a:t>î</a:t>
            </a:r>
            <a:r>
              <a:rPr sz="2000" b="1" smtClean="0">
                <a:solidFill>
                  <a:schemeClr val="tx1"/>
                </a:solidFill>
                <a:latin typeface="Times New Roman" pitchFamily="18" charset="0"/>
                <a:cs typeface="Times New Roman" pitchFamily="18" charset="0"/>
              </a:rPr>
              <a:t>n toat</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lungimea cu o coroni</a:t>
            </a:r>
            <a:r>
              <a:rPr lang="ro-RO" sz="2000" b="1" dirty="0" err="1" smtClean="0">
                <a:solidFill>
                  <a:schemeClr val="tx1"/>
                </a:solidFill>
                <a:latin typeface="Times New Roman" pitchFamily="18" charset="0"/>
                <a:cs typeface="Times New Roman" pitchFamily="18" charset="0"/>
              </a:rPr>
              <a:t>ță</a:t>
            </a:r>
            <a:r>
              <a:rPr sz="2000" b="1" smtClean="0">
                <a:solidFill>
                  <a:schemeClr val="tx1"/>
                </a:solidFill>
                <a:latin typeface="Times New Roman" pitchFamily="18" charset="0"/>
                <a:cs typeface="Times New Roman" pitchFamily="18" charset="0"/>
              </a:rPr>
              <a:t> dantelat</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U</a:t>
            </a:r>
            <a:r>
              <a:rPr lang="ro-RO" sz="2000" b="1" dirty="0" smtClean="0">
                <a:solidFill>
                  <a:schemeClr val="tx1"/>
                </a:solidFill>
                <a:latin typeface="Times New Roman" pitchFamily="18" charset="0"/>
                <a:cs typeface="Times New Roman" pitchFamily="18" charset="0"/>
              </a:rPr>
              <a:t>ș</a:t>
            </a:r>
            <a:r>
              <a:rPr sz="2000" b="1" smtClean="0">
                <a:solidFill>
                  <a:schemeClr val="tx1"/>
                </a:solidFill>
                <a:latin typeface="Times New Roman" pitchFamily="18" charset="0"/>
                <a:cs typeface="Times New Roman" pitchFamily="18" charset="0"/>
              </a:rPr>
              <a:t>ile comunic</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î</a:t>
            </a:r>
            <a:r>
              <a:rPr sz="2000" b="1" smtClean="0">
                <a:solidFill>
                  <a:schemeClr val="tx1"/>
                </a:solidFill>
                <a:latin typeface="Times New Roman" pitchFamily="18" charset="0"/>
                <a:cs typeface="Times New Roman" pitchFamily="18" charset="0"/>
              </a:rPr>
              <a:t>ntre salonul castelului </a:t>
            </a:r>
            <a:r>
              <a:rPr lang="ro-RO" sz="2000" b="1" dirty="0" smtClean="0">
                <a:solidFill>
                  <a:schemeClr val="tx1"/>
                </a:solidFill>
                <a:latin typeface="Times New Roman" pitchFamily="18" charset="0"/>
                <a:cs typeface="Times New Roman" pitchFamily="18" charset="0"/>
              </a:rPr>
              <a:t>ș</a:t>
            </a:r>
            <a:r>
              <a:rPr sz="2000" b="1" smtClean="0">
                <a:solidFill>
                  <a:schemeClr val="tx1"/>
                </a:solidFill>
                <a:latin typeface="Times New Roman" pitchFamily="18" charset="0"/>
                <a:cs typeface="Times New Roman" pitchFamily="18" charset="0"/>
              </a:rPr>
              <a:t>i spa</a:t>
            </a:r>
            <a:r>
              <a:rPr lang="ro-RO" sz="2000" b="1" dirty="0" smtClean="0">
                <a:solidFill>
                  <a:schemeClr val="tx1"/>
                </a:solidFill>
                <a:latin typeface="Times New Roman" pitchFamily="18" charset="0"/>
                <a:cs typeface="Times New Roman" pitchFamily="18" charset="0"/>
              </a:rPr>
              <a:t>ț</a:t>
            </a:r>
            <a:r>
              <a:rPr sz="2000" b="1" smtClean="0">
                <a:solidFill>
                  <a:schemeClr val="tx1"/>
                </a:solidFill>
                <a:latin typeface="Times New Roman" pitchFamily="18" charset="0"/>
                <a:cs typeface="Times New Roman" pitchFamily="18" charset="0"/>
              </a:rPr>
              <a:t>ioasa teras</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la care accesul din exterior se face prin intermediul a doua trepte de marmur</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î</a:t>
            </a:r>
            <a:r>
              <a:rPr sz="2000" b="1" smtClean="0">
                <a:solidFill>
                  <a:schemeClr val="tx1"/>
                </a:solidFill>
                <a:latin typeface="Times New Roman" pitchFamily="18" charset="0"/>
                <a:cs typeface="Times New Roman" pitchFamily="18" charset="0"/>
              </a:rPr>
              <a:t>n form</a:t>
            </a:r>
            <a:r>
              <a:rPr lang="ro-RO" sz="2000" b="1" dirty="0" smtClean="0">
                <a:solidFill>
                  <a:schemeClr val="tx1"/>
                </a:solidFill>
                <a:latin typeface="Times New Roman" pitchFamily="18" charset="0"/>
                <a:cs typeface="Times New Roman" pitchFamily="18" charset="0"/>
              </a:rPr>
              <a:t>ă</a:t>
            </a:r>
            <a:r>
              <a:rPr sz="2000" b="1" smtClean="0">
                <a:solidFill>
                  <a:schemeClr val="tx1"/>
                </a:solidFill>
                <a:latin typeface="Times New Roman" pitchFamily="18" charset="0"/>
                <a:cs typeface="Times New Roman" pitchFamily="18" charset="0"/>
              </a:rPr>
              <a:t> de semicerc.</a:t>
            </a:r>
            <a:endParaRPr lang="en-US" sz="2000" b="1" dirty="0">
              <a:solidFill>
                <a:schemeClr val="tx1"/>
              </a:solidFill>
              <a:latin typeface="Times New Roman" pitchFamily="18" charset="0"/>
              <a:cs typeface="Times New Roman" pitchFamily="18" charset="0"/>
            </a:endParaRPr>
          </a:p>
        </p:txBody>
      </p:sp>
      <p:pic>
        <p:nvPicPr>
          <p:cNvPr id="7" name="Content Placeholder 6" descr="CASTEL 1908.jpg"/>
          <p:cNvPicPr>
            <a:picLocks noGrp="1" noChangeAspect="1"/>
          </p:cNvPicPr>
          <p:nvPr>
            <p:ph sz="half" idx="1"/>
          </p:nvPr>
        </p:nvPicPr>
        <p:blipFill>
          <a:blip r:embed="rId2"/>
          <a:stretch>
            <a:fillRect/>
          </a:stretch>
        </p:blipFill>
        <p:spPr>
          <a:xfrm>
            <a:off x="457200" y="2743762"/>
            <a:ext cx="4059238" cy="3657038"/>
          </a:xfrm>
        </p:spPr>
      </p:pic>
      <p:pic>
        <p:nvPicPr>
          <p:cNvPr id="10" name="Content Placeholder 9" descr="castel 4.jpg"/>
          <p:cNvPicPr>
            <a:picLocks noGrp="1" noChangeAspect="1"/>
          </p:cNvPicPr>
          <p:nvPr>
            <p:ph sz="half" idx="2"/>
          </p:nvPr>
        </p:nvPicPr>
        <p:blipFill>
          <a:blip r:embed="rId3"/>
          <a:stretch>
            <a:fillRect/>
          </a:stretch>
        </p:blipFill>
        <p:spPr>
          <a:xfrm>
            <a:off x="4648200" y="2795190"/>
            <a:ext cx="4059238" cy="360561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67000"/>
          </a:xfrm>
        </p:spPr>
        <p:txBody>
          <a:bodyPr>
            <a:normAutofit fontScale="90000"/>
          </a:bodyPr>
          <a:lstStyle/>
          <a:p>
            <a:r>
              <a:rPr sz="1800" b="1" smtClean="0">
                <a:solidFill>
                  <a:schemeClr val="tx1"/>
                </a:solidFill>
              </a:rPr>
              <a:t>	</a:t>
            </a:r>
            <a:br>
              <a:rPr sz="1800" b="1" smtClean="0">
                <a:solidFill>
                  <a:schemeClr val="tx1"/>
                </a:solidFill>
              </a:rPr>
            </a:br>
            <a:r>
              <a:rPr sz="1800" b="1" smtClean="0">
                <a:solidFill>
                  <a:schemeClr val="tx1"/>
                </a:solidFill>
              </a:rPr>
              <a:t/>
            </a:r>
            <a:br>
              <a:rPr sz="1800" b="1" smtClean="0">
                <a:solidFill>
                  <a:schemeClr val="tx1"/>
                </a:solidFill>
              </a:rPr>
            </a:br>
            <a:r>
              <a:rPr sz="1800" b="1" smtClean="0">
                <a:solidFill>
                  <a:schemeClr val="tx1"/>
                </a:solidFill>
              </a:rPr>
              <a:t/>
            </a:r>
            <a:br>
              <a:rPr sz="1800" b="1" smtClean="0">
                <a:solidFill>
                  <a:schemeClr val="tx1"/>
                </a:solidFill>
              </a:rPr>
            </a:br>
            <a:r>
              <a:rPr sz="1800" b="1" smtClean="0">
                <a:solidFill>
                  <a:schemeClr val="tx1"/>
                </a:solidFill>
              </a:rPr>
              <a:t/>
            </a:r>
            <a:br>
              <a:rPr sz="1800" b="1" smtClean="0">
                <a:solidFill>
                  <a:schemeClr val="tx1"/>
                </a:solidFill>
              </a:rPr>
            </a:br>
            <a:r>
              <a:rPr sz="1800" b="1" smtClean="0">
                <a:solidFill>
                  <a:schemeClr val="tx1"/>
                </a:solidFill>
              </a:rPr>
              <a:t/>
            </a:r>
            <a:br>
              <a:rPr sz="1800" b="1" smtClean="0">
                <a:solidFill>
                  <a:schemeClr val="tx1"/>
                </a:solidFill>
              </a:rPr>
            </a:br>
            <a:r>
              <a:rPr sz="1800" b="1" smtClean="0">
                <a:solidFill>
                  <a:schemeClr val="tx1"/>
                </a:solidFill>
              </a:rPr>
              <a:t/>
            </a:r>
            <a:br>
              <a:rPr sz="1800" b="1" smtClean="0">
                <a:solidFill>
                  <a:schemeClr val="tx1"/>
                </a:solidFill>
              </a:rPr>
            </a:br>
            <a:r>
              <a:rPr sz="1800" b="1" smtClean="0">
                <a:solidFill>
                  <a:schemeClr val="tx1"/>
                </a:solidFill>
              </a:rPr>
              <a:t/>
            </a:r>
            <a:br>
              <a:rPr sz="1800" b="1" smtClean="0">
                <a:solidFill>
                  <a:schemeClr val="tx1"/>
                </a:solidFill>
              </a:rPr>
            </a:br>
            <a:r>
              <a:rPr sz="1800" b="1" smtClean="0">
                <a:solidFill>
                  <a:schemeClr val="tx1"/>
                </a:solidFill>
              </a:rPr>
              <a:t/>
            </a:r>
            <a:br>
              <a:rPr sz="1800" b="1" smtClean="0">
                <a:solidFill>
                  <a:schemeClr val="tx1"/>
                </a:solidFill>
              </a:rPr>
            </a:br>
            <a:r>
              <a:rPr sz="1800" b="1" smtClean="0">
                <a:solidFill>
                  <a:schemeClr val="tx1"/>
                </a:solidFill>
              </a:rPr>
              <a:t>	</a:t>
            </a:r>
            <a:r>
              <a:rPr lang="vi-VN" sz="2000" b="1" dirty="0" smtClean="0">
                <a:solidFill>
                  <a:schemeClr val="tx1"/>
                </a:solidFill>
              </a:rPr>
              <a:t>Castelul </a:t>
            </a:r>
            <a:r>
              <a:rPr sz="2000" b="1" smtClean="0">
                <a:solidFill>
                  <a:schemeClr val="tx1"/>
                </a:solidFill>
              </a:rPr>
              <a:t> </a:t>
            </a:r>
            <a:r>
              <a:rPr lang="vi-VN" sz="2000" b="1" dirty="0" smtClean="0">
                <a:solidFill>
                  <a:schemeClr val="tx1"/>
                </a:solidFill>
              </a:rPr>
              <a:t>cuprinde</a:t>
            </a:r>
            <a:r>
              <a:rPr sz="2000" b="1" smtClean="0">
                <a:solidFill>
                  <a:schemeClr val="tx1"/>
                </a:solidFill>
              </a:rPr>
              <a:t> </a:t>
            </a:r>
            <a:r>
              <a:rPr lang="vi-VN" sz="2000" b="1" dirty="0" smtClean="0">
                <a:solidFill>
                  <a:schemeClr val="tx1"/>
                </a:solidFill>
              </a:rPr>
              <a:t> încăperi </a:t>
            </a:r>
            <a:r>
              <a:rPr sz="2000" b="1" smtClean="0">
                <a:solidFill>
                  <a:schemeClr val="tx1"/>
                </a:solidFill>
              </a:rPr>
              <a:t> </a:t>
            </a:r>
            <a:r>
              <a:rPr lang="vi-VN" sz="2000" b="1" dirty="0" smtClean="0">
                <a:solidFill>
                  <a:schemeClr val="tx1"/>
                </a:solidFill>
              </a:rPr>
              <a:t>spaţioase, </a:t>
            </a:r>
            <a:r>
              <a:rPr sz="2000" b="1" smtClean="0">
                <a:solidFill>
                  <a:schemeClr val="tx1"/>
                </a:solidFill>
              </a:rPr>
              <a:t> </a:t>
            </a:r>
            <a:r>
              <a:rPr lang="vi-VN" sz="2000" b="1" dirty="0" smtClean="0">
                <a:solidFill>
                  <a:schemeClr val="tx1"/>
                </a:solidFill>
              </a:rPr>
              <a:t>la</a:t>
            </a:r>
            <a:r>
              <a:rPr sz="2000" b="1" smtClean="0">
                <a:solidFill>
                  <a:schemeClr val="tx1"/>
                </a:solidFill>
              </a:rPr>
              <a:t> </a:t>
            </a:r>
            <a:r>
              <a:rPr lang="vi-VN" sz="2000" b="1" dirty="0" smtClean="0">
                <a:solidFill>
                  <a:schemeClr val="tx1"/>
                </a:solidFill>
              </a:rPr>
              <a:t> etaj</a:t>
            </a:r>
            <a:r>
              <a:rPr sz="2000" b="1" smtClean="0">
                <a:solidFill>
                  <a:schemeClr val="tx1"/>
                </a:solidFill>
              </a:rPr>
              <a:t> </a:t>
            </a:r>
            <a:r>
              <a:rPr lang="vi-VN" sz="2000" b="1" dirty="0" smtClean="0">
                <a:solidFill>
                  <a:schemeClr val="tx1"/>
                </a:solidFill>
              </a:rPr>
              <a:t> fiind</a:t>
            </a:r>
            <a:r>
              <a:rPr sz="2000" b="1" smtClean="0">
                <a:solidFill>
                  <a:schemeClr val="tx1"/>
                </a:solidFill>
              </a:rPr>
              <a:t> </a:t>
            </a:r>
            <a:r>
              <a:rPr lang="vi-VN" sz="2000" b="1" dirty="0" smtClean="0">
                <a:solidFill>
                  <a:schemeClr val="tx1"/>
                </a:solidFill>
              </a:rPr>
              <a:t> un</a:t>
            </a:r>
            <a:r>
              <a:rPr sz="2000" b="1" smtClean="0">
                <a:solidFill>
                  <a:schemeClr val="tx1"/>
                </a:solidFill>
              </a:rPr>
              <a:t> </a:t>
            </a:r>
            <a:r>
              <a:rPr lang="vi-VN" sz="2000" b="1" dirty="0" smtClean="0">
                <a:solidFill>
                  <a:schemeClr val="tx1"/>
                </a:solidFill>
              </a:rPr>
              <a:t> luminător din </a:t>
            </a:r>
            <a:r>
              <a:rPr sz="2000" b="1" smtClean="0">
                <a:solidFill>
                  <a:schemeClr val="tx1"/>
                </a:solidFill>
              </a:rPr>
              <a:t> </a:t>
            </a:r>
            <a:r>
              <a:rPr lang="vi-VN" sz="2000" b="1" dirty="0" smtClean="0">
                <a:solidFill>
                  <a:schemeClr val="tx1"/>
                </a:solidFill>
              </a:rPr>
              <a:t>sticlă prin care </a:t>
            </a:r>
            <a:r>
              <a:rPr sz="2000" b="1" smtClean="0">
                <a:solidFill>
                  <a:schemeClr val="tx1"/>
                </a:solidFill>
              </a:rPr>
              <a:t> </a:t>
            </a:r>
            <a:r>
              <a:rPr lang="vi-VN" sz="2000" b="1" dirty="0" smtClean="0">
                <a:solidFill>
                  <a:schemeClr val="tx1"/>
                </a:solidFill>
              </a:rPr>
              <a:t>lumina naturală </a:t>
            </a:r>
            <a:r>
              <a:rPr sz="2000" b="1" smtClean="0">
                <a:solidFill>
                  <a:schemeClr val="tx1"/>
                </a:solidFill>
              </a:rPr>
              <a:t> </a:t>
            </a:r>
            <a:r>
              <a:rPr lang="vi-VN" sz="2000" b="1" dirty="0" smtClean="0">
                <a:solidFill>
                  <a:schemeClr val="tx1"/>
                </a:solidFill>
              </a:rPr>
              <a:t>pătrundea într-o sală rotundă, fără ferestre.</a:t>
            </a:r>
            <a:r>
              <a:rPr lang="ro-RO" sz="2000" b="1" dirty="0" smtClean="0">
                <a:solidFill>
                  <a:schemeClr val="tx1"/>
                </a:solidFill>
              </a:rPr>
              <a:t> </a:t>
            </a:r>
            <a:r>
              <a:rPr sz="2000" b="1" smtClean="0">
                <a:solidFill>
                  <a:schemeClr val="tx1"/>
                </a:solidFill>
              </a:rPr>
              <a:t> </a:t>
            </a:r>
            <a:r>
              <a:rPr lang="ro-RO" sz="2000" b="1" dirty="0" smtClean="0">
                <a:solidFill>
                  <a:schemeClr val="tx1"/>
                </a:solidFill>
              </a:rPr>
              <a:t>Lemnăria  și feroneria  </a:t>
            </a:r>
            <a:r>
              <a:rPr sz="2000" b="1" smtClean="0">
                <a:solidFill>
                  <a:schemeClr val="tx1"/>
                </a:solidFill>
              </a:rPr>
              <a:t/>
            </a:r>
            <a:br>
              <a:rPr sz="2000" b="1" smtClean="0">
                <a:solidFill>
                  <a:schemeClr val="tx1"/>
                </a:solidFill>
              </a:rPr>
            </a:br>
            <a:r>
              <a:rPr lang="ro-RO" sz="2000" b="1" dirty="0" smtClean="0">
                <a:solidFill>
                  <a:schemeClr val="tx1"/>
                </a:solidFill>
              </a:rPr>
              <a:t>s-a</a:t>
            </a:r>
            <a:r>
              <a:rPr sz="2000" b="1" smtClean="0">
                <a:solidFill>
                  <a:schemeClr val="tx1"/>
                </a:solidFill>
              </a:rPr>
              <a:t>u</a:t>
            </a:r>
            <a:r>
              <a:rPr lang="ro-RO" sz="2000" b="1" dirty="0" smtClean="0">
                <a:solidFill>
                  <a:schemeClr val="tx1"/>
                </a:solidFill>
              </a:rPr>
              <a:t>  conservat în forma originală</a:t>
            </a:r>
            <a:r>
              <a:rPr sz="2000" b="1" smtClean="0">
                <a:solidFill>
                  <a:schemeClr val="tx1"/>
                </a:solidFill>
              </a:rPr>
              <a:t>,  </a:t>
            </a:r>
            <a:r>
              <a:rPr lang="ro-RO" sz="2000" b="1" dirty="0" smtClean="0">
                <a:solidFill>
                  <a:schemeClr val="tx1"/>
                </a:solidFill>
              </a:rPr>
              <a:t>elementul</a:t>
            </a:r>
            <a:r>
              <a:rPr sz="2000" b="1" smtClean="0">
                <a:solidFill>
                  <a:schemeClr val="tx1"/>
                </a:solidFill>
              </a:rPr>
              <a:t> </a:t>
            </a:r>
            <a:r>
              <a:rPr lang="ro-RO" sz="2000" b="1" dirty="0" smtClean="0">
                <a:solidFill>
                  <a:schemeClr val="tx1"/>
                </a:solidFill>
              </a:rPr>
              <a:t> de </a:t>
            </a:r>
            <a:r>
              <a:rPr sz="2000" b="1" smtClean="0">
                <a:solidFill>
                  <a:schemeClr val="tx1"/>
                </a:solidFill>
              </a:rPr>
              <a:t> </a:t>
            </a:r>
            <a:r>
              <a:rPr lang="ro-RO" sz="2000" b="1" dirty="0" smtClean="0">
                <a:solidFill>
                  <a:schemeClr val="tx1"/>
                </a:solidFill>
              </a:rPr>
              <a:t>noutate </a:t>
            </a:r>
            <a:r>
              <a:rPr sz="2000" b="1" smtClean="0">
                <a:solidFill>
                  <a:schemeClr val="tx1"/>
                </a:solidFill>
              </a:rPr>
              <a:t> </a:t>
            </a:r>
            <a:r>
              <a:rPr lang="ro-RO" sz="2000" b="1" dirty="0" smtClean="0">
                <a:solidFill>
                  <a:schemeClr val="tx1"/>
                </a:solidFill>
              </a:rPr>
              <a:t>fiind picturile –</a:t>
            </a:r>
            <a:r>
              <a:rPr sz="2000" b="1" smtClean="0">
                <a:solidFill>
                  <a:schemeClr val="tx1"/>
                </a:solidFill>
              </a:rPr>
              <a:t> </a:t>
            </a:r>
            <a:r>
              <a:rPr lang="ro-RO" sz="2000" b="1" dirty="0" smtClean="0">
                <a:solidFill>
                  <a:schemeClr val="tx1"/>
                </a:solidFill>
              </a:rPr>
              <a:t>frescă de pe pereți,</a:t>
            </a:r>
            <a:r>
              <a:rPr sz="2000" b="1" smtClean="0">
                <a:solidFill>
                  <a:schemeClr val="tx1"/>
                </a:solidFill>
              </a:rPr>
              <a:t> </a:t>
            </a:r>
            <a:r>
              <a:rPr lang="ro-RO" sz="2000" b="1" dirty="0" smtClean="0">
                <a:solidFill>
                  <a:schemeClr val="tx1"/>
                </a:solidFill>
              </a:rPr>
              <a:t>opera unui pacient</a:t>
            </a:r>
            <a:r>
              <a:rPr sz="2000" b="1" smtClean="0">
                <a:solidFill>
                  <a:schemeClr val="tx1"/>
                </a:solidFill>
              </a:rPr>
              <a:t> </a:t>
            </a:r>
            <a:r>
              <a:rPr lang="ro-RO" sz="2000" b="1" dirty="0" smtClean="0">
                <a:solidFill>
                  <a:schemeClr val="tx1"/>
                </a:solidFill>
              </a:rPr>
              <a:t>–</a:t>
            </a:r>
            <a:r>
              <a:rPr sz="2000" b="1" smtClean="0">
                <a:solidFill>
                  <a:schemeClr val="tx1"/>
                </a:solidFill>
              </a:rPr>
              <a:t> </a:t>
            </a:r>
            <a:r>
              <a:rPr lang="ro-RO" sz="2000" b="1" dirty="0" smtClean="0">
                <a:solidFill>
                  <a:schemeClr val="tx1"/>
                </a:solidFill>
              </a:rPr>
              <a:t>artist</a:t>
            </a:r>
            <a:r>
              <a:rPr sz="2000" b="1" smtClean="0">
                <a:solidFill>
                  <a:schemeClr val="tx1"/>
                </a:solidFill>
              </a:rPr>
              <a:t>, </a:t>
            </a:r>
            <a:r>
              <a:rPr lang="ro-RO" sz="2000" b="1" dirty="0" smtClean="0">
                <a:solidFill>
                  <a:schemeClr val="tx1"/>
                </a:solidFill>
              </a:rPr>
              <a:t>locatar </a:t>
            </a:r>
            <a:r>
              <a:rPr sz="2000" b="1" smtClean="0">
                <a:solidFill>
                  <a:schemeClr val="tx1"/>
                </a:solidFill>
              </a:rPr>
              <a:t> </a:t>
            </a:r>
            <a:r>
              <a:rPr lang="ro-RO" sz="2000" b="1" dirty="0" smtClean="0">
                <a:solidFill>
                  <a:schemeClr val="tx1"/>
                </a:solidFill>
              </a:rPr>
              <a:t>temporar</a:t>
            </a:r>
            <a:r>
              <a:rPr sz="2000" b="1" smtClean="0">
                <a:solidFill>
                  <a:schemeClr val="tx1"/>
                </a:solidFill>
              </a:rPr>
              <a:t>  </a:t>
            </a:r>
            <a:r>
              <a:rPr lang="ro-RO" sz="2000" b="1" dirty="0" smtClean="0">
                <a:solidFill>
                  <a:schemeClr val="tx1"/>
                </a:solidFill>
              </a:rPr>
              <a:t>al</a:t>
            </a:r>
            <a:r>
              <a:rPr sz="2000" b="1" smtClean="0">
                <a:solidFill>
                  <a:schemeClr val="tx1"/>
                </a:solidFill>
              </a:rPr>
              <a:t>  </a:t>
            </a:r>
            <a:r>
              <a:rPr lang="ro-RO" sz="2000" b="1" dirty="0" smtClean="0">
                <a:solidFill>
                  <a:schemeClr val="tx1"/>
                </a:solidFill>
              </a:rPr>
              <a:t>castelului.</a:t>
            </a:r>
            <a:br>
              <a:rPr lang="ro-RO" sz="2000" b="1" dirty="0" smtClean="0">
                <a:solidFill>
                  <a:schemeClr val="tx1"/>
                </a:solidFill>
              </a:rPr>
            </a:br>
            <a:r>
              <a:rPr lang="vi-VN" dirty="0" smtClean="0"/>
              <a:t/>
            </a:r>
            <a:br>
              <a:rPr lang="vi-VN" dirty="0" smtClean="0"/>
            </a:br>
            <a:endParaRPr lang="en-US" dirty="0"/>
          </a:p>
        </p:txBody>
      </p:sp>
      <p:pic>
        <p:nvPicPr>
          <p:cNvPr id="14" name="Content Placeholder 13" descr="luminator 3.jpg"/>
          <p:cNvPicPr>
            <a:picLocks noGrp="1" noChangeAspect="1"/>
          </p:cNvPicPr>
          <p:nvPr>
            <p:ph sz="half" idx="1"/>
          </p:nvPr>
        </p:nvPicPr>
        <p:blipFill>
          <a:blip r:embed="rId2"/>
          <a:stretch>
            <a:fillRect/>
          </a:stretch>
        </p:blipFill>
        <p:spPr>
          <a:xfrm>
            <a:off x="457200" y="1600200"/>
            <a:ext cx="4059238" cy="4724400"/>
          </a:xfrm>
        </p:spPr>
      </p:pic>
      <p:pic>
        <p:nvPicPr>
          <p:cNvPr id="16" name="Content Placeholder 15" descr="luminator 2.jpg"/>
          <p:cNvPicPr>
            <a:picLocks noGrp="1" noChangeAspect="1"/>
          </p:cNvPicPr>
          <p:nvPr>
            <p:ph sz="half" idx="2"/>
          </p:nvPr>
        </p:nvPicPr>
        <p:blipFill>
          <a:blip r:embed="rId3"/>
          <a:stretch>
            <a:fillRect/>
          </a:stretch>
        </p:blipFill>
        <p:spPr>
          <a:xfrm>
            <a:off x="4648200" y="1600200"/>
            <a:ext cx="4059238" cy="4724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OARTA.jpg"/>
          <p:cNvPicPr>
            <a:picLocks noGrp="1" noChangeAspect="1"/>
          </p:cNvPicPr>
          <p:nvPr>
            <p:ph sz="quarter" idx="1"/>
          </p:nvPr>
        </p:nvPicPr>
        <p:blipFill>
          <a:blip r:embed="rId4"/>
          <a:stretch>
            <a:fillRect/>
          </a:stretch>
        </p:blipFill>
        <p:spPr>
          <a:xfrm>
            <a:off x="457200" y="1371600"/>
            <a:ext cx="5638800" cy="5029200"/>
          </a:xfrm>
        </p:spPr>
      </p:pic>
      <p:sp>
        <p:nvSpPr>
          <p:cNvPr id="3" name="Text Placeholder 2"/>
          <p:cNvSpPr>
            <a:spLocks noGrp="1"/>
          </p:cNvSpPr>
          <p:nvPr>
            <p:ph type="body" idx="2"/>
          </p:nvPr>
        </p:nvSpPr>
        <p:spPr>
          <a:xfrm>
            <a:off x="6477000" y="3048000"/>
            <a:ext cx="2289048" cy="3352800"/>
          </a:xfrm>
        </p:spPr>
        <p:txBody>
          <a:bodyPr/>
          <a:lstStyle/>
          <a:p>
            <a:endParaRPr lang="en-US" dirty="0"/>
          </a:p>
        </p:txBody>
      </p:sp>
      <p:sp>
        <p:nvSpPr>
          <p:cNvPr id="4" name="Title 3"/>
          <p:cNvSpPr>
            <a:spLocks noGrp="1"/>
          </p:cNvSpPr>
          <p:nvPr>
            <p:ph type="title"/>
          </p:nvPr>
        </p:nvSpPr>
        <p:spPr>
          <a:xfrm>
            <a:off x="609600" y="228600"/>
            <a:ext cx="7848600" cy="990600"/>
          </a:xfrm>
        </p:spPr>
        <p:txBody>
          <a:bodyPr>
            <a:normAutofit/>
          </a:bodyPr>
          <a:lstStyle/>
          <a:p>
            <a:r>
              <a:rPr dirty="0" smtClean="0">
                <a:solidFill>
                  <a:schemeClr val="tx1"/>
                </a:solidFill>
                <a:latin typeface="Times New Roman" pitchFamily="18" charset="0"/>
                <a:cs typeface="Times New Roman" pitchFamily="18" charset="0"/>
              </a:rPr>
              <a:t>	</a:t>
            </a:r>
            <a:r>
              <a:rPr lang="ro-RO" dirty="0" smtClean="0">
                <a:solidFill>
                  <a:schemeClr val="tx1"/>
                </a:solidFill>
                <a:latin typeface="Times New Roman" pitchFamily="18" charset="0"/>
                <a:cs typeface="Times New Roman" pitchFamily="18" charset="0"/>
              </a:rPr>
              <a:t>Intrarea în castel este flancată de două șiruri de arbori impunători iar  în spatele  edificiului</a:t>
            </a:r>
            <a:r>
              <a:rPr smtClean="0">
                <a:solidFill>
                  <a:schemeClr val="tx1"/>
                </a:solidFill>
                <a:latin typeface="Times New Roman" pitchFamily="18" charset="0"/>
                <a:cs typeface="Times New Roman" pitchFamily="18" charset="0"/>
              </a:rPr>
              <a:t>,  </a:t>
            </a:r>
            <a:r>
              <a:rPr lang="ro-RO" dirty="0" smtClean="0">
                <a:solidFill>
                  <a:schemeClr val="tx1"/>
                </a:solidFill>
                <a:latin typeface="Times New Roman" pitchFamily="18" charset="0"/>
                <a:cs typeface="Times New Roman" pitchFamily="18" charset="0"/>
              </a:rPr>
              <a:t>pe </a:t>
            </a:r>
            <a:r>
              <a:rPr smtClean="0">
                <a:solidFill>
                  <a:schemeClr val="tx1"/>
                </a:solidFill>
                <a:latin typeface="Times New Roman" pitchFamily="18" charset="0"/>
                <a:cs typeface="Times New Roman" pitchFamily="18" charset="0"/>
              </a:rPr>
              <a:t> </a:t>
            </a:r>
            <a:r>
              <a:rPr lang="ro-RO" dirty="0" smtClean="0">
                <a:solidFill>
                  <a:schemeClr val="tx1"/>
                </a:solidFill>
                <a:latin typeface="Times New Roman" pitchFamily="18" charset="0"/>
                <a:cs typeface="Times New Roman" pitchFamily="18" charset="0"/>
              </a:rPr>
              <a:t>o </a:t>
            </a:r>
            <a:r>
              <a:rPr smtClean="0">
                <a:solidFill>
                  <a:schemeClr val="tx1"/>
                </a:solidFill>
                <a:latin typeface="Times New Roman" pitchFamily="18" charset="0"/>
                <a:cs typeface="Times New Roman" pitchFamily="18" charset="0"/>
              </a:rPr>
              <a:t> </a:t>
            </a:r>
            <a:r>
              <a:rPr lang="ro-RO" dirty="0" smtClean="0">
                <a:solidFill>
                  <a:schemeClr val="tx1"/>
                </a:solidFill>
                <a:latin typeface="Times New Roman" pitchFamily="18" charset="0"/>
                <a:cs typeface="Times New Roman" pitchFamily="18" charset="0"/>
              </a:rPr>
              <a:t>suprafață de 8 ha se întinde un parc dendrologic  cu multe specii rare de pom</a:t>
            </a:r>
            <a:r>
              <a:rPr lang="ro-RO" dirty="0" smtClean="0">
                <a:latin typeface="Times New Roman" pitchFamily="18" charset="0"/>
                <a:cs typeface="Times New Roman" pitchFamily="18" charset="0"/>
              </a:rPr>
              <a:t>i.</a:t>
            </a:r>
            <a:endParaRPr lang="en-US" dirty="0"/>
          </a:p>
        </p:txBody>
      </p:sp>
      <p:pic>
        <p:nvPicPr>
          <p:cNvPr id="6" name="Picture 5" descr="TISA.jpg"/>
          <p:cNvPicPr>
            <a:picLocks noChangeAspect="1"/>
          </p:cNvPicPr>
          <p:nvPr/>
        </p:nvPicPr>
        <p:blipFill>
          <a:blip r:embed="rId5"/>
          <a:stretch>
            <a:fillRect/>
          </a:stretch>
        </p:blipFill>
        <p:spPr>
          <a:xfrm>
            <a:off x="6248400" y="1371600"/>
            <a:ext cx="2590800" cy="5105400"/>
          </a:xfrm>
          <a:prstGeom prst="rect">
            <a:avLst/>
          </a:prstGeom>
        </p:spPr>
      </p:pic>
      <p:pic>
        <p:nvPicPr>
          <p:cNvPr id="7" name="01. Return To Innocence (Radio Edit).mp3">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36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43400"/>
          </a:xfrm>
        </p:spPr>
        <p:txBody>
          <a:bodyPr>
            <a:normAutofit fontScale="90000"/>
          </a:bodyPr>
          <a:lstStyle/>
          <a:p>
            <a:r>
              <a:rPr lang="it-IT" sz="1800" b="1" dirty="0" smtClean="0">
                <a:solidFill>
                  <a:schemeClr val="tx1"/>
                </a:solidFill>
                <a:latin typeface="Times New Roman" pitchFamily="18" charset="0"/>
                <a:cs typeface="Times New Roman" pitchFamily="18" charset="0"/>
              </a:rPr>
              <a:t>	Spitalul  de  Psihiatrie  Căpâlnaș  este  un  spital   clasificat   </a:t>
            </a:r>
            <a:r>
              <a:rPr lang="ro-RO" sz="1800" b="1" dirty="0" smtClean="0">
                <a:solidFill>
                  <a:schemeClr val="tx1"/>
                </a:solidFill>
                <a:latin typeface="Times New Roman" pitchFamily="18" charset="0"/>
                <a:cs typeface="Times New Roman" pitchFamily="18" charset="0"/>
              </a:rPr>
              <a:t>în</a:t>
            </a:r>
            <a:r>
              <a:rPr sz="1800" b="1" smtClean="0">
                <a:solidFill>
                  <a:schemeClr val="tx1"/>
                </a:solidFill>
                <a:latin typeface="Times New Roman" pitchFamily="18" charset="0"/>
                <a:cs typeface="Times New Roman" pitchFamily="18" charset="0"/>
              </a:rPr>
              <a:t> </a:t>
            </a:r>
            <a:r>
              <a:rPr lang="it-IT" sz="1800" b="1" dirty="0" smtClean="0">
                <a:solidFill>
                  <a:schemeClr val="tx1"/>
                </a:solidFill>
                <a:latin typeface="Times New Roman" pitchFamily="18" charset="0"/>
                <a:cs typeface="Times New Roman" pitchFamily="18" charset="0"/>
              </a:rPr>
              <a:t> categoria  V  ( monospecialitate psihiatrie  cronici )  cu un număr de  75  paturi</a:t>
            </a:r>
            <a:r>
              <a:rPr lang="ro-RO" sz="1800" b="1" dirty="0" smtClean="0">
                <a:solidFill>
                  <a:schemeClr val="tx1"/>
                </a:solidFill>
                <a:latin typeface="Times New Roman" pitchFamily="18" charset="0"/>
                <a:cs typeface="Times New Roman" pitchFamily="18" charset="0"/>
              </a:rPr>
              <a:t>.</a:t>
            </a:r>
            <a:br>
              <a:rPr lang="ro-RO" sz="1800" b="1" dirty="0" smtClean="0">
                <a:solidFill>
                  <a:schemeClr val="tx1"/>
                </a:solidFill>
                <a:latin typeface="Times New Roman" pitchFamily="18" charset="0"/>
                <a:cs typeface="Times New Roman" pitchFamily="18" charset="0"/>
              </a:rPr>
            </a:b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Odată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cu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apariția  </a:t>
            </a:r>
            <a:r>
              <a:rPr sz="1800" b="1" smtClean="0">
                <a:solidFill>
                  <a:schemeClr val="tx1"/>
                </a:solidFill>
                <a:latin typeface="Times New Roman" pitchFamily="18" charset="0"/>
                <a:cs typeface="Times New Roman" pitchFamily="18" charset="0"/>
              </a:rPr>
              <a:t> Ordinul  nr.  972/2010   pentru   aprobarea   Procedurilor,   standardelor  și metodologiei de acreditare a spitalelor</a:t>
            </a:r>
            <a:r>
              <a:rPr lang="ro-RO" sz="1800" b="1" dirty="0" smtClean="0">
                <a:solidFill>
                  <a:schemeClr val="tx1"/>
                </a:solidFill>
                <a:latin typeface="Times New Roman" pitchFamily="18" charset="0"/>
                <a:cs typeface="Times New Roman" pitchFamily="18" charset="0"/>
              </a:rPr>
              <a:t>, </a:t>
            </a:r>
            <a:r>
              <a:rPr lang="it-IT" sz="1800" b="1" dirty="0" smtClean="0">
                <a:solidFill>
                  <a:schemeClr val="tx1"/>
                </a:solidFill>
                <a:latin typeface="Times New Roman" pitchFamily="18" charset="0"/>
                <a:cs typeface="Times New Roman" pitchFamily="18" charset="0"/>
              </a:rPr>
              <a:t>Spitalul de Psihiatrie Căpâlnaș </a:t>
            </a:r>
            <a:r>
              <a:rPr lang="ro-RO" sz="1800" b="1" dirty="0" smtClean="0">
                <a:solidFill>
                  <a:schemeClr val="tx1"/>
                </a:solidFill>
                <a:latin typeface="Times New Roman" pitchFamily="18" charset="0"/>
                <a:cs typeface="Times New Roman" pitchFamily="18" charset="0"/>
              </a:rPr>
              <a:t>, similar altor unități sanitare a  intrat în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procesul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de evaluare /acreditare  și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această  activitate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indus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schimbări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majore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la</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toate</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nivelurile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de management .</a:t>
            </a:r>
            <a:br>
              <a:rPr lang="ro-RO" sz="1800" b="1" dirty="0" smtClean="0">
                <a:solidFill>
                  <a:schemeClr val="tx1"/>
                </a:solidFill>
                <a:latin typeface="Times New Roman" pitchFamily="18" charset="0"/>
                <a:cs typeface="Times New Roman" pitchFamily="18" charset="0"/>
              </a:rPr>
            </a:b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Vizita echipei de evaluare  ANMCS a fost programată pentru  trimestru II 2016  iar Structura de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management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al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calității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înființă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conf.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Prev.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Ord</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MS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nr</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975/2012</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devenit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funcțională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în</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luna noiembrie 2015</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sz="1800" b="1" smtClean="0">
                <a:solidFill>
                  <a:schemeClr val="tx1"/>
                </a:solidFill>
                <a:latin typeface="Times New Roman" pitchFamily="18" charset="0"/>
                <a:cs typeface="Times New Roman" pitchFamily="18" charset="0"/>
              </a:rPr>
              <a:t>                                                             </a:t>
            </a:r>
            <a:r>
              <a:rPr lang="ro-RO" sz="1800" b="1" u="sng" dirty="0" smtClean="0">
                <a:solidFill>
                  <a:schemeClr val="tx1"/>
                </a:solidFill>
                <a:latin typeface="Times New Roman" pitchFamily="18" charset="0"/>
                <a:cs typeface="Times New Roman" pitchFamily="18" charset="0"/>
              </a:rPr>
              <a:t>IMPEDIMENTE  MAJORE  INIȚIALE</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err="1" smtClean="0">
                <a:solidFill>
                  <a:srgbClr val="FF0000"/>
                </a:solidFill>
                <a:latin typeface="Times New Roman" pitchFamily="18" charset="0"/>
                <a:cs typeface="Times New Roman" pitchFamily="18" charset="0"/>
              </a:rPr>
              <a:t>-clădirea</a:t>
            </a:r>
            <a:r>
              <a:rPr lang="ro-RO" sz="1800" b="1" dirty="0" smtClean="0">
                <a:solidFill>
                  <a:srgbClr val="FF0000"/>
                </a:solidFill>
                <a:latin typeface="Times New Roman" pitchFamily="18" charset="0"/>
                <a:cs typeface="Times New Roman" pitchFamily="18" charset="0"/>
              </a:rPr>
              <a:t>  monument istoric  </a:t>
            </a:r>
            <a:r>
              <a:rPr lang="ro-RO" sz="1800" b="1" dirty="0" smtClean="0">
                <a:solidFill>
                  <a:schemeClr val="tx1"/>
                </a:solidFill>
                <a:latin typeface="Times New Roman" pitchFamily="18" charset="0"/>
                <a:cs typeface="Times New Roman" pitchFamily="18" charset="0"/>
              </a:rPr>
              <a:t>( posibilitate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limitată  de intervenție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pentru  amenajări</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refacere circuite </a:t>
            </a:r>
            <a:r>
              <a:rPr lang="ro-RO" sz="1800" b="1" dirty="0" err="1" smtClean="0">
                <a:solidFill>
                  <a:schemeClr val="tx1"/>
                </a:solidFill>
                <a:latin typeface="Times New Roman" pitchFamily="18" charset="0"/>
                <a:cs typeface="Times New Roman" pitchFamily="18" charset="0"/>
              </a:rPr>
              <a:t>etc</a:t>
            </a:r>
            <a:r>
              <a:rPr lang="ro-RO" sz="1800" b="1" dirty="0" smtClean="0">
                <a:solidFill>
                  <a:schemeClr val="tx1"/>
                </a:solidFill>
                <a:latin typeface="Times New Roman" pitchFamily="18" charset="0"/>
                <a:cs typeface="Times New Roman" pitchFamily="18" charset="0"/>
              </a:rPr>
              <a:t>)</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err="1" smtClean="0">
                <a:solidFill>
                  <a:srgbClr val="FF0000"/>
                </a:solidFill>
                <a:latin typeface="Times New Roman" pitchFamily="18" charset="0"/>
                <a:cs typeface="Times New Roman" pitchFamily="18" charset="0"/>
              </a:rPr>
              <a:t>-regimul</a:t>
            </a:r>
            <a:r>
              <a:rPr lang="ro-RO" sz="1800" b="1" dirty="0" smtClean="0">
                <a:solidFill>
                  <a:srgbClr val="FF0000"/>
                </a:solidFill>
                <a:latin typeface="Times New Roman" pitchFamily="18" charset="0"/>
                <a:cs typeface="Times New Roman" pitchFamily="18" charset="0"/>
              </a:rPr>
              <a:t> </a:t>
            </a:r>
            <a:r>
              <a:rPr sz="1800" b="1" smtClean="0">
                <a:solidFill>
                  <a:srgbClr val="FF0000"/>
                </a:solidFill>
                <a:latin typeface="Times New Roman" pitchFamily="18" charset="0"/>
                <a:cs typeface="Times New Roman" pitchFamily="18" charset="0"/>
              </a:rPr>
              <a:t> </a:t>
            </a:r>
            <a:r>
              <a:rPr lang="ro-RO" sz="1800" b="1" dirty="0" smtClean="0">
                <a:solidFill>
                  <a:srgbClr val="FF0000"/>
                </a:solidFill>
                <a:latin typeface="Times New Roman" pitchFamily="18" charset="0"/>
                <a:cs typeface="Times New Roman" pitchFamily="18" charset="0"/>
              </a:rPr>
              <a:t>juridic </a:t>
            </a:r>
            <a:r>
              <a:rPr sz="1800" b="1" smtClean="0">
                <a:solidFill>
                  <a:srgbClr val="FF0000"/>
                </a:solidFill>
                <a:latin typeface="Times New Roman" pitchFamily="18" charset="0"/>
                <a:cs typeface="Times New Roman" pitchFamily="18" charset="0"/>
              </a:rPr>
              <a:t> </a:t>
            </a:r>
            <a:r>
              <a:rPr lang="ro-RO" sz="1800" b="1" dirty="0" smtClean="0">
                <a:solidFill>
                  <a:srgbClr val="FF0000"/>
                </a:solidFill>
                <a:latin typeface="Times New Roman" pitchFamily="18" charset="0"/>
                <a:cs typeface="Times New Roman" pitchFamily="18" charset="0"/>
              </a:rPr>
              <a:t>al clădirii</a:t>
            </a:r>
            <a:r>
              <a:rPr lang="ro-RO" sz="1800" b="1" dirty="0" smtClean="0">
                <a:solidFill>
                  <a:schemeClr val="tx1"/>
                </a:solidFill>
                <a:latin typeface="Times New Roman" pitchFamily="18" charset="0"/>
                <a:cs typeface="Times New Roman" pitchFamily="18" charset="0"/>
              </a:rPr>
              <a:t> (retrocedată,</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contract de închiriere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valabil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până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în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2019)</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err="1" smtClean="0">
                <a:solidFill>
                  <a:srgbClr val="FF0000"/>
                </a:solidFill>
                <a:latin typeface="Times New Roman" pitchFamily="18" charset="0"/>
                <a:cs typeface="Times New Roman" pitchFamily="18" charset="0"/>
              </a:rPr>
              <a:t>-personal</a:t>
            </a:r>
            <a:r>
              <a:rPr lang="ro-RO" sz="1800" b="1" dirty="0" smtClean="0">
                <a:solidFill>
                  <a:srgbClr val="FF0000"/>
                </a:solidFill>
                <a:latin typeface="Times New Roman" pitchFamily="18" charset="0"/>
                <a:cs typeface="Times New Roman" pitchFamily="18" charset="0"/>
              </a:rPr>
              <a:t> restrâns numeric </a:t>
            </a:r>
            <a:r>
              <a:rPr sz="1800" b="1" smtClean="0">
                <a:solidFill>
                  <a:srgbClr val="FF0000"/>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( 39 dintre care 1 medic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specialist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psihiatrie)</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err="1" smtClean="0">
                <a:solidFill>
                  <a:srgbClr val="FF0000"/>
                </a:solidFill>
                <a:latin typeface="Times New Roman" pitchFamily="18" charset="0"/>
                <a:cs typeface="Times New Roman" pitchFamily="18" charset="0"/>
              </a:rPr>
              <a:t>-fatalismul</a:t>
            </a:r>
            <a:r>
              <a:rPr lang="ro-RO" sz="1800" b="1" dirty="0" smtClean="0">
                <a:solidFill>
                  <a:srgbClr val="FF0000"/>
                </a:solidFill>
                <a:latin typeface="Times New Roman" pitchFamily="18" charset="0"/>
                <a:cs typeface="Times New Roman" pitchFamily="18" charset="0"/>
              </a:rPr>
              <a:t>  mioritic</a:t>
            </a:r>
            <a:r>
              <a:rPr sz="1800" b="1" smtClean="0">
                <a:solidFill>
                  <a:srgbClr val="FF0000"/>
                </a:solidFill>
                <a:latin typeface="Times New Roman" pitchFamily="18" charset="0"/>
                <a:cs typeface="Times New Roman" pitchFamily="18" charset="0"/>
              </a:rPr>
              <a:t> </a:t>
            </a:r>
            <a:r>
              <a:rPr lang="ro-RO" sz="1800" b="1" dirty="0" smtClean="0">
                <a:solidFill>
                  <a:srgbClr val="FF0000"/>
                </a:solidFill>
                <a:latin typeface="Times New Roman" pitchFamily="18" charset="0"/>
                <a:cs typeface="Times New Roman" pitchFamily="18" charset="0"/>
              </a:rPr>
              <a:t>sau  ,,să moară capra vecinului ,,</a:t>
            </a:r>
            <a:r>
              <a:rPr sz="1800" b="1" smtClean="0">
                <a:solidFill>
                  <a:srgbClr val="FF0000"/>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spitalul nu se va acredita)</a:t>
            </a:r>
            <a:r>
              <a:rPr sz="1800" b="1" smtClean="0">
                <a:solidFill>
                  <a:schemeClr val="tx1"/>
                </a:solidFill>
                <a:latin typeface="Times New Roman" pitchFamily="18" charset="0"/>
                <a:cs typeface="Times New Roman" pitchFamily="18" charset="0"/>
              </a:rPr>
              <a:t>.</a:t>
            </a: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endParaRPr lang="en-US" sz="1600" b="1" dirty="0">
              <a:solidFill>
                <a:schemeClr val="tx1"/>
              </a:solidFill>
              <a:latin typeface="Times New Roman" pitchFamily="18" charset="0"/>
              <a:cs typeface="Times New Roman" pitchFamily="18" charset="0"/>
            </a:endParaRPr>
          </a:p>
        </p:txBody>
      </p:sp>
      <p:pic>
        <p:nvPicPr>
          <p:cNvPr id="5" name="Content Placeholder 4" descr="INTRARE B.jpg"/>
          <p:cNvPicPr>
            <a:picLocks noGrp="1" noChangeAspect="1"/>
          </p:cNvPicPr>
          <p:nvPr>
            <p:ph sz="half" idx="1"/>
          </p:nvPr>
        </p:nvPicPr>
        <p:blipFill>
          <a:blip r:embed="rId2"/>
          <a:stretch>
            <a:fillRect/>
          </a:stretch>
        </p:blipFill>
        <p:spPr>
          <a:xfrm>
            <a:off x="533400" y="4038600"/>
            <a:ext cx="3962400" cy="2438400"/>
          </a:xfrm>
        </p:spPr>
      </p:pic>
      <p:pic>
        <p:nvPicPr>
          <p:cNvPr id="6" name="Content Placeholder 5" descr="HOL PARTER.jpg"/>
          <p:cNvPicPr>
            <a:picLocks noGrp="1" noChangeAspect="1"/>
          </p:cNvPicPr>
          <p:nvPr>
            <p:ph sz="half" idx="2"/>
          </p:nvPr>
        </p:nvPicPr>
        <p:blipFill>
          <a:blip r:embed="rId3"/>
          <a:stretch>
            <a:fillRect/>
          </a:stretch>
        </p:blipFill>
        <p:spPr>
          <a:xfrm>
            <a:off x="4572000" y="4038600"/>
            <a:ext cx="4038600" cy="2438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3429000"/>
          </a:xfrm>
        </p:spPr>
        <p:txBody>
          <a:bodyPr>
            <a:normAutofit fontScale="90000"/>
          </a:bodyPr>
          <a:lstStyle/>
          <a:p>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lang="ro-RO" sz="1600" b="1" dirty="0" smtClean="0">
                <a:solidFill>
                  <a:schemeClr val="tx1"/>
                </a:solidFill>
                <a:latin typeface="Castellar" pitchFamily="18" charset="0"/>
                <a:cs typeface="Times New Roman" pitchFamily="18" charset="0"/>
              </a:rPr>
              <a:t/>
            </a:r>
            <a:br>
              <a:rPr lang="ro-RO" sz="1600" b="1" dirty="0" smtClean="0">
                <a:solidFill>
                  <a:schemeClr val="tx1"/>
                </a:solidFill>
                <a:latin typeface="Castellar" pitchFamily="18" charset="0"/>
                <a:cs typeface="Times New Roman" pitchFamily="18" charset="0"/>
              </a:rPr>
            </a:br>
            <a:r>
              <a:rPr sz="1600" b="1" smtClean="0">
                <a:solidFill>
                  <a:schemeClr val="tx1"/>
                </a:solidFill>
                <a:latin typeface="Castellar" pitchFamily="18" charset="0"/>
                <a:cs typeface="Times New Roman" pitchFamily="18" charset="0"/>
              </a:rPr>
              <a:t>                                                              </a:t>
            </a:r>
            <a:r>
              <a:rPr lang="ro-RO" sz="3100" b="1" dirty="0" smtClean="0">
                <a:solidFill>
                  <a:schemeClr val="tx1"/>
                </a:solidFill>
                <a:latin typeface="Times New Roman" pitchFamily="18" charset="0"/>
                <a:cs typeface="Times New Roman" pitchFamily="18" charset="0"/>
              </a:rPr>
              <a:t>ACTIVITĂȚI </a:t>
            </a:r>
            <a:r>
              <a:rPr sz="3100" b="1" smtClean="0">
                <a:solidFill>
                  <a:schemeClr val="tx1"/>
                </a:solidFill>
                <a:latin typeface="Times New Roman" pitchFamily="18" charset="0"/>
                <a:cs typeface="Times New Roman" pitchFamily="18" charset="0"/>
              </a:rPr>
              <a:t> </a:t>
            </a:r>
            <a:r>
              <a:rPr lang="ro-RO" sz="3100" b="1" dirty="0" smtClean="0">
                <a:solidFill>
                  <a:schemeClr val="tx1"/>
                </a:solidFill>
                <a:latin typeface="Times New Roman" pitchFamily="18" charset="0"/>
                <a:cs typeface="Times New Roman" pitchFamily="18" charset="0"/>
              </a:rPr>
              <a:t>: </a:t>
            </a:r>
            <a:r>
              <a:rPr sz="2000" b="1" u="sng" smtClean="0">
                <a:solidFill>
                  <a:schemeClr val="tx1"/>
                </a:solidFill>
                <a:latin typeface="Times New Roman" pitchFamily="18" charset="0"/>
                <a:cs typeface="Times New Roman" pitchFamily="18" charset="0"/>
              </a:rPr>
              <a:t/>
            </a:r>
            <a:br>
              <a:rPr sz="2000" b="1" u="sng"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ATRAGERE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PERSONAL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( 2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MEDICI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SPECIALIȘTI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PSIHIATRIE,</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MEDIC</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SPIAAM/SMC</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PSIHOLOG,</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ASISTENT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DIETETICEAN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ETC.) </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ELABORARE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ȘI</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IMPLEMENTARE</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PROCEDURI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ȘI</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PROTOCOALE</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DE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DIAGNOSTIC</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ȘI TRATAMENT</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-AMENAJAREA  UNOR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SPAȚII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ÎN CONF.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CU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PREV.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ORD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MS</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961/2016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BOXE  CURĂȚENIE,</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LENJERIE ), ȚINÂND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CONT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DE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STATUTUL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DE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MONUMENT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AL</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CASTELULUI</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-DOTAREA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SPITALULUI</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CU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ECHIPAMENTE</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 MODERNE ,</a:t>
            </a:r>
            <a:r>
              <a:rPr sz="1800" b="1" smtClean="0">
                <a:solidFill>
                  <a:schemeClr val="tx1"/>
                </a:solidFill>
                <a:latin typeface="Times New Roman" pitchFamily="18" charset="0"/>
                <a:cs typeface="Times New Roman" pitchFamily="18" charset="0"/>
              </a:rPr>
              <a:t> </a:t>
            </a:r>
            <a:r>
              <a:rPr lang="ro-RO" sz="1800" b="1" dirty="0" smtClean="0">
                <a:solidFill>
                  <a:schemeClr val="tx1"/>
                </a:solidFill>
                <a:latin typeface="Times New Roman" pitchFamily="18" charset="0"/>
                <a:cs typeface="Times New Roman" pitchFamily="18" charset="0"/>
              </a:rPr>
              <a:t>MOBILIER  NOU</a:t>
            </a:r>
            <a:r>
              <a:rPr sz="1800" b="1" smtClean="0">
                <a:solidFill>
                  <a:schemeClr val="tx1"/>
                </a:solidFill>
                <a:latin typeface="Times New Roman" pitchFamily="18" charset="0"/>
                <a:cs typeface="Times New Roman" pitchFamily="18" charset="0"/>
              </a:rPr>
              <a:t>.</a:t>
            </a: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600" b="1" dirty="0" smtClean="0">
                <a:solidFill>
                  <a:schemeClr val="tx1"/>
                </a:solidFill>
              </a:rPr>
              <a:t/>
            </a:r>
            <a:br>
              <a:rPr lang="ro-RO" sz="1600" b="1" dirty="0" smtClean="0">
                <a:solidFill>
                  <a:schemeClr val="tx1"/>
                </a:solidFill>
              </a:rPr>
            </a:br>
            <a:r>
              <a:rPr lang="ro-RO" sz="1600" b="1" dirty="0" smtClean="0">
                <a:solidFill>
                  <a:schemeClr val="tx1"/>
                </a:solidFill>
              </a:rPr>
              <a:t/>
            </a:r>
            <a:br>
              <a:rPr lang="ro-RO" sz="1600" b="1" dirty="0" smtClean="0">
                <a:solidFill>
                  <a:schemeClr val="tx1"/>
                </a:solidFill>
              </a:rPr>
            </a:br>
            <a:endParaRPr lang="en-US" sz="1600" b="1" dirty="0">
              <a:solidFill>
                <a:schemeClr val="tx1"/>
              </a:solidFill>
            </a:endParaRPr>
          </a:p>
        </p:txBody>
      </p:sp>
      <p:pic>
        <p:nvPicPr>
          <p:cNvPr id="9" name="Content Placeholder 8" descr="BUC 2.jpg"/>
          <p:cNvPicPr>
            <a:picLocks noGrp="1" noChangeAspect="1"/>
          </p:cNvPicPr>
          <p:nvPr>
            <p:ph sz="half" idx="2"/>
          </p:nvPr>
        </p:nvPicPr>
        <p:blipFill>
          <a:blip r:embed="rId2"/>
          <a:stretch>
            <a:fillRect/>
          </a:stretch>
        </p:blipFill>
        <p:spPr>
          <a:xfrm>
            <a:off x="4648200" y="3048000"/>
            <a:ext cx="4059238" cy="3124200"/>
          </a:xfrm>
        </p:spPr>
      </p:pic>
      <p:pic>
        <p:nvPicPr>
          <p:cNvPr id="8" name="Content Placeholder 7" descr="SALA TRATAMENT.jpg"/>
          <p:cNvPicPr>
            <a:picLocks noGrp="1" noChangeAspect="1"/>
          </p:cNvPicPr>
          <p:nvPr>
            <p:ph sz="half" idx="1"/>
          </p:nvPr>
        </p:nvPicPr>
        <p:blipFill>
          <a:blip r:embed="rId3"/>
          <a:stretch>
            <a:fillRect/>
          </a:stretch>
        </p:blipFill>
        <p:spPr>
          <a:xfrm>
            <a:off x="457200" y="3048000"/>
            <a:ext cx="4059238" cy="3124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2743200"/>
          </a:xfrm>
        </p:spPr>
        <p:txBody>
          <a:bodyPr>
            <a:normAutofit/>
          </a:bodyPr>
          <a:lstStyle/>
          <a:p>
            <a:r>
              <a:rPr sz="2800" b="1" smtClean="0">
                <a:solidFill>
                  <a:schemeClr val="tx1"/>
                </a:solidFill>
                <a:latin typeface="Times New Roman" pitchFamily="18" charset="0"/>
                <a:cs typeface="Times New Roman" pitchFamily="18" charset="0"/>
              </a:rPr>
              <a:t>               </a:t>
            </a:r>
            <a:r>
              <a:rPr lang="ro-RO" sz="2800" b="1" dirty="0" smtClean="0">
                <a:solidFill>
                  <a:schemeClr val="tx1"/>
                </a:solidFill>
                <a:latin typeface="Times New Roman" pitchFamily="18" charset="0"/>
                <a:cs typeface="Times New Roman" pitchFamily="18" charset="0"/>
              </a:rPr>
              <a:t>ECHIPAMENTE,</a:t>
            </a:r>
            <a:r>
              <a:rPr sz="2800" b="1" smtClean="0">
                <a:solidFill>
                  <a:schemeClr val="tx1"/>
                </a:solidFill>
                <a:latin typeface="Times New Roman" pitchFamily="18" charset="0"/>
                <a:cs typeface="Times New Roman" pitchFamily="18" charset="0"/>
              </a:rPr>
              <a:t> </a:t>
            </a:r>
            <a:r>
              <a:rPr lang="ro-RO" sz="2800" b="1" dirty="0" smtClean="0">
                <a:solidFill>
                  <a:schemeClr val="tx1"/>
                </a:solidFill>
                <a:latin typeface="Times New Roman" pitchFamily="18" charset="0"/>
                <a:cs typeface="Times New Roman" pitchFamily="18" charset="0"/>
              </a:rPr>
              <a:t>RENOVĂRI,</a:t>
            </a:r>
            <a:r>
              <a:rPr sz="2800" b="1" smtClean="0">
                <a:solidFill>
                  <a:schemeClr val="tx1"/>
                </a:solidFill>
                <a:latin typeface="Times New Roman" pitchFamily="18" charset="0"/>
                <a:cs typeface="Times New Roman" pitchFamily="18" charset="0"/>
              </a:rPr>
              <a:t> </a:t>
            </a:r>
            <a:r>
              <a:rPr lang="ro-RO" sz="2800" b="1" dirty="0" smtClean="0">
                <a:solidFill>
                  <a:schemeClr val="tx1"/>
                </a:solidFill>
                <a:latin typeface="Times New Roman" pitchFamily="18" charset="0"/>
                <a:cs typeface="Times New Roman" pitchFamily="18" charset="0"/>
              </a:rPr>
              <a:t>DOTARE</a:t>
            </a:r>
            <a:r>
              <a:rPr sz="2800" b="1" smtClean="0">
                <a:solidFill>
                  <a:schemeClr val="tx1"/>
                </a:solidFill>
                <a:latin typeface="Times New Roman" pitchFamily="18" charset="0"/>
                <a:cs typeface="Times New Roman" pitchFamily="18" charset="0"/>
              </a:rPr>
              <a:t/>
            </a:r>
            <a:br>
              <a:rPr sz="2800" b="1"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-CONCENTRATOR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DE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OXIGEN</a:t>
            </a:r>
            <a:r>
              <a:rPr sz="1600" b="1" smtClean="0">
                <a:solidFill>
                  <a:schemeClr val="tx1"/>
                </a:solidFill>
                <a:latin typeface="Times New Roman" pitchFamily="18" charset="0"/>
                <a:cs typeface="Times New Roman" pitchFamily="18" charset="0"/>
              </a:rPr>
              <a:t>;</a:t>
            </a: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-DEFRIBILATOR  SEMIAUTOMAT</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-MONITORIZARE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VIDEO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EXTERIOR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ȘI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INTERIOR</a:t>
            </a:r>
            <a:r>
              <a:rPr sz="1600" b="1" smtClean="0">
                <a:solidFill>
                  <a:schemeClr val="tx1"/>
                </a:solidFill>
                <a:latin typeface="Times New Roman" pitchFamily="18" charset="0"/>
                <a:cs typeface="Times New Roman" pitchFamily="18" charset="0"/>
              </a:rPr>
              <a:t>;</a:t>
            </a: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-DOTARE A  SPĂLĂTORIEI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CU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ECHIPAMENTE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MODERNE</a:t>
            </a:r>
            <a:r>
              <a:rPr sz="1600" b="1" smtClean="0">
                <a:solidFill>
                  <a:schemeClr val="tx1"/>
                </a:solidFill>
                <a:latin typeface="Times New Roman" pitchFamily="18" charset="0"/>
                <a:cs typeface="Times New Roman" pitchFamily="18" charset="0"/>
              </a:rPr>
              <a:t>;</a:t>
            </a: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-DOTAREA  BLOCULUI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ALIMENTAR </a:t>
            </a:r>
            <a:r>
              <a:rPr sz="1600" b="1" smtClean="0">
                <a:solidFill>
                  <a:schemeClr val="tx1"/>
                </a:solidFill>
                <a:latin typeface="Times New Roman" pitchFamily="18" charset="0"/>
                <a:cs typeface="Times New Roman" pitchFamily="18" charset="0"/>
              </a:rPr>
              <a:t>;</a:t>
            </a: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-MOBILIER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MODERN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ÎN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SALA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DE</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 TARTAMENT</a:t>
            </a:r>
            <a:r>
              <a:rPr sz="1600" b="1" smtClean="0">
                <a:solidFill>
                  <a:schemeClr val="tx1"/>
                </a:solidFill>
                <a:latin typeface="Times New Roman" pitchFamily="18" charset="0"/>
                <a:cs typeface="Times New Roman" pitchFamily="18" charset="0"/>
              </a:rPr>
              <a:t>;</a:t>
            </a: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-SEMNALIZARE A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CORESPUNZĂTOARE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A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INTERIORULUI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ȘI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EXTERIORULUI </a:t>
            </a:r>
            <a:r>
              <a:rPr sz="1600" b="1" smtClean="0">
                <a:solidFill>
                  <a:schemeClr val="tx1"/>
                </a:solidFill>
                <a:latin typeface="Times New Roman" pitchFamily="18" charset="0"/>
                <a:cs typeface="Times New Roman" pitchFamily="18" charset="0"/>
              </a:rPr>
              <a:t> </a:t>
            </a:r>
            <a:r>
              <a:rPr lang="ro-RO" sz="1600" b="1" dirty="0" smtClean="0">
                <a:solidFill>
                  <a:schemeClr val="tx1"/>
                </a:solidFill>
                <a:latin typeface="Times New Roman" pitchFamily="18" charset="0"/>
                <a:cs typeface="Times New Roman" pitchFamily="18" charset="0"/>
              </a:rPr>
              <a:t>SPITALULUI</a:t>
            </a:r>
            <a:r>
              <a:rPr sz="1600" b="1" smtClean="0">
                <a:solidFill>
                  <a:schemeClr val="tx1"/>
                </a:solidFill>
                <a:latin typeface="Times New Roman" pitchFamily="18" charset="0"/>
                <a:cs typeface="Times New Roman" pitchFamily="18" charset="0"/>
              </a:rPr>
              <a:t>.</a:t>
            </a: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endParaRPr lang="en-US" sz="1600" b="1" dirty="0">
              <a:solidFill>
                <a:schemeClr val="tx1"/>
              </a:solidFill>
              <a:latin typeface="Times New Roman" pitchFamily="18" charset="0"/>
              <a:cs typeface="Times New Roman" pitchFamily="18" charset="0"/>
            </a:endParaRPr>
          </a:p>
        </p:txBody>
      </p:sp>
      <p:pic>
        <p:nvPicPr>
          <p:cNvPr id="5" name="Content Placeholder 4" descr="CONCENTRATOR.jpg"/>
          <p:cNvPicPr>
            <a:picLocks noGrp="1" noChangeAspect="1"/>
          </p:cNvPicPr>
          <p:nvPr>
            <p:ph sz="half" idx="1"/>
          </p:nvPr>
        </p:nvPicPr>
        <p:blipFill>
          <a:blip r:embed="rId2"/>
          <a:stretch>
            <a:fillRect/>
          </a:stretch>
        </p:blipFill>
        <p:spPr>
          <a:xfrm>
            <a:off x="457200" y="3200400"/>
            <a:ext cx="4038600" cy="3048000"/>
          </a:xfrm>
        </p:spPr>
      </p:pic>
      <p:pic>
        <p:nvPicPr>
          <p:cNvPr id="6" name="Content Placeholder 5" descr="DEFIBRILATOR.jpg"/>
          <p:cNvPicPr>
            <a:picLocks noGrp="1" noChangeAspect="1"/>
          </p:cNvPicPr>
          <p:nvPr>
            <p:ph sz="half" idx="2"/>
          </p:nvPr>
        </p:nvPicPr>
        <p:blipFill>
          <a:blip r:embed="rId3"/>
          <a:stretch>
            <a:fillRect/>
          </a:stretch>
        </p:blipFill>
        <p:spPr>
          <a:xfrm>
            <a:off x="4724400" y="3200400"/>
            <a:ext cx="4038600" cy="304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IFT.jpg"/>
          <p:cNvPicPr>
            <a:picLocks noGrp="1" noChangeAspect="1"/>
          </p:cNvPicPr>
          <p:nvPr>
            <p:ph sz="quarter" idx="1"/>
          </p:nvPr>
        </p:nvPicPr>
        <p:blipFill>
          <a:blip r:embed="rId2"/>
          <a:stretch>
            <a:fillRect/>
          </a:stretch>
        </p:blipFill>
        <p:spPr>
          <a:xfrm>
            <a:off x="838200" y="609600"/>
            <a:ext cx="3276600" cy="5181600"/>
          </a:xfrm>
        </p:spPr>
      </p:pic>
      <p:sp>
        <p:nvSpPr>
          <p:cNvPr id="3" name="Text Placeholder 2"/>
          <p:cNvSpPr>
            <a:spLocks noGrp="1"/>
          </p:cNvSpPr>
          <p:nvPr>
            <p:ph type="body" idx="2"/>
          </p:nvPr>
        </p:nvSpPr>
        <p:spPr>
          <a:xfrm>
            <a:off x="4343400" y="2209800"/>
            <a:ext cx="4346448" cy="3733800"/>
          </a:xfrm>
        </p:spPr>
        <p:txBody>
          <a:bodyPr>
            <a:normAutofit lnSpcReduction="10000"/>
          </a:bodyPr>
          <a:lstStyle/>
          <a:p>
            <a:pPr algn="just"/>
            <a:r>
              <a:rPr lang="ro-RO" b="1" dirty="0" smtClean="0">
                <a:solidFill>
                  <a:schemeClr val="tx1"/>
                </a:solidFill>
                <a:latin typeface="Times New Roman" pitchFamily="18" charset="0"/>
                <a:cs typeface="Times New Roman" pitchFamily="18" charset="0"/>
              </a:rPr>
              <a:t>-SISTEM DE URCARE/COBORĂRE SCĂRI</a:t>
            </a:r>
            <a:r>
              <a:rPr lang="en-US" b="1" dirty="0" smtClean="0">
                <a:solidFill>
                  <a:schemeClr val="tx1"/>
                </a:solidFill>
                <a:latin typeface="Times New Roman" pitchFamily="18" charset="0"/>
                <a:cs typeface="Times New Roman" pitchFamily="18" charset="0"/>
              </a:rPr>
              <a:t>;</a:t>
            </a:r>
            <a:endParaRPr lang="ro-RO" b="1" dirty="0" smtClean="0">
              <a:solidFill>
                <a:schemeClr val="tx1"/>
              </a:solidFill>
              <a:latin typeface="Times New Roman" pitchFamily="18" charset="0"/>
              <a:cs typeface="Times New Roman" pitchFamily="18" charset="0"/>
            </a:endParaRPr>
          </a:p>
          <a:p>
            <a:pPr algn="just"/>
            <a:r>
              <a:rPr lang="ro-RO" b="1" dirty="0" smtClean="0">
                <a:solidFill>
                  <a:schemeClr val="tx1"/>
                </a:solidFill>
                <a:latin typeface="Times New Roman" pitchFamily="18" charset="0"/>
                <a:cs typeface="Times New Roman" pitchFamily="18" charset="0"/>
              </a:rPr>
              <a:t>-DETECTOARE ȘI SENZORI DE FUM</a:t>
            </a:r>
            <a:r>
              <a:rPr lang="en-US" b="1" dirty="0" smtClean="0">
                <a:solidFill>
                  <a:schemeClr val="tx1"/>
                </a:solidFill>
                <a:latin typeface="Times New Roman" pitchFamily="18" charset="0"/>
                <a:cs typeface="Times New Roman" pitchFamily="18" charset="0"/>
              </a:rPr>
              <a:t>;</a:t>
            </a:r>
            <a:endParaRPr lang="ro-RO" b="1" dirty="0" smtClean="0">
              <a:solidFill>
                <a:schemeClr val="tx1"/>
              </a:solidFill>
              <a:latin typeface="Times New Roman" pitchFamily="18" charset="0"/>
              <a:cs typeface="Times New Roman" pitchFamily="18" charset="0"/>
            </a:endParaRPr>
          </a:p>
          <a:p>
            <a:pPr algn="just"/>
            <a:r>
              <a:rPr lang="ro-RO" b="1" dirty="0" smtClean="0">
                <a:solidFill>
                  <a:schemeClr val="tx1"/>
                </a:solidFill>
                <a:latin typeface="Times New Roman" pitchFamily="18" charset="0"/>
                <a:cs typeface="Times New Roman" pitchFamily="18" charset="0"/>
              </a:rPr>
              <a:t>-MÂNA CURENTĂ ÎN ZONE SENSIBILE</a:t>
            </a:r>
            <a:r>
              <a:rPr lang="en-US" b="1" dirty="0" smtClean="0">
                <a:solidFill>
                  <a:schemeClr val="tx1"/>
                </a:solidFill>
                <a:latin typeface="Times New Roman" pitchFamily="18" charset="0"/>
                <a:cs typeface="Times New Roman" pitchFamily="18" charset="0"/>
              </a:rPr>
              <a:t>;</a:t>
            </a:r>
            <a:endParaRPr lang="ro-RO" b="1" dirty="0" smtClean="0">
              <a:solidFill>
                <a:schemeClr val="tx1"/>
              </a:solidFill>
              <a:latin typeface="Times New Roman" pitchFamily="18" charset="0"/>
              <a:cs typeface="Times New Roman" pitchFamily="18" charset="0"/>
            </a:endParaRPr>
          </a:p>
          <a:p>
            <a:pPr algn="just"/>
            <a:r>
              <a:rPr lang="ro-RO" b="1" dirty="0" smtClean="0">
                <a:solidFill>
                  <a:schemeClr val="tx1"/>
                </a:solidFill>
                <a:latin typeface="Times New Roman" pitchFamily="18" charset="0"/>
                <a:cs typeface="Times New Roman" pitchFamily="18" charset="0"/>
              </a:rPr>
              <a:t>-DEMERSURI PENTRU OBȚINERE AVIZ DE MEDIU (REZOLVAT 2016</a:t>
            </a:r>
            <a:r>
              <a:rPr lang="en-US" b="1" dirty="0" smtClean="0">
                <a:solidFill>
                  <a:schemeClr val="tx1"/>
                </a:solidFill>
                <a:latin typeface="Times New Roman" pitchFamily="18" charset="0"/>
                <a:cs typeface="Times New Roman" pitchFamily="18" charset="0"/>
              </a:rPr>
              <a:t>, </a:t>
            </a:r>
            <a:r>
              <a:rPr lang="ro-RO" b="1" dirty="0" smtClean="0">
                <a:solidFill>
                  <a:schemeClr val="tx1"/>
                </a:solidFill>
                <a:latin typeface="Times New Roman" pitchFamily="18" charset="0"/>
                <a:cs typeface="Times New Roman" pitchFamily="18" charset="0"/>
              </a:rPr>
              <a:t>CU PLAN DE CONFORMARE),</a:t>
            </a:r>
            <a:r>
              <a:rPr lang="en-US" b="1" dirty="0" smtClean="0">
                <a:solidFill>
                  <a:schemeClr val="tx1"/>
                </a:solidFill>
                <a:latin typeface="Times New Roman" pitchFamily="18" charset="0"/>
                <a:cs typeface="Times New Roman" pitchFamily="18" charset="0"/>
              </a:rPr>
              <a:t> </a:t>
            </a:r>
            <a:r>
              <a:rPr lang="ro-RO" b="1" dirty="0" smtClean="0">
                <a:solidFill>
                  <a:schemeClr val="tx1"/>
                </a:solidFill>
                <a:latin typeface="Times New Roman" pitchFamily="18" charset="0"/>
                <a:cs typeface="Times New Roman" pitchFamily="18" charset="0"/>
              </a:rPr>
              <a:t>AVIZ DE INCENDIU (2016)</a:t>
            </a:r>
            <a:r>
              <a:rPr lang="en-US" b="1" dirty="0" smtClean="0">
                <a:solidFill>
                  <a:schemeClr val="tx1"/>
                </a:solidFill>
                <a:latin typeface="Times New Roman" pitchFamily="18" charset="0"/>
                <a:cs typeface="Times New Roman" pitchFamily="18" charset="0"/>
              </a:rPr>
              <a:t>;</a:t>
            </a:r>
            <a:endParaRPr lang="ro-RO" b="1" dirty="0" smtClean="0">
              <a:solidFill>
                <a:schemeClr val="tx1"/>
              </a:solidFill>
              <a:latin typeface="Times New Roman" pitchFamily="18" charset="0"/>
              <a:cs typeface="Times New Roman" pitchFamily="18" charset="0"/>
            </a:endParaRPr>
          </a:p>
          <a:p>
            <a:pPr algn="just"/>
            <a:r>
              <a:rPr lang="ro-RO" b="1" dirty="0" smtClean="0">
                <a:solidFill>
                  <a:schemeClr val="tx1"/>
                </a:solidFill>
                <a:latin typeface="Times New Roman" pitchFamily="18" charset="0"/>
                <a:cs typeface="Times New Roman" pitchFamily="18" charset="0"/>
              </a:rPr>
              <a:t>-ÎN SALOANE PATURI MODERNE ,CU TELECOMANDĂ PENTRU SCHIMBAREA POZIȚIEI</a:t>
            </a:r>
            <a:r>
              <a:rPr lang="en-US" b="1" dirty="0" smtClean="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sp>
        <p:nvSpPr>
          <p:cNvPr id="4" name="Title 3"/>
          <p:cNvSpPr>
            <a:spLocks noGrp="1"/>
          </p:cNvSpPr>
          <p:nvPr>
            <p:ph type="title"/>
          </p:nvPr>
        </p:nvSpPr>
        <p:spPr>
          <a:xfrm>
            <a:off x="4191000" y="533400"/>
            <a:ext cx="4572000" cy="1295400"/>
          </a:xfrm>
        </p:spPr>
        <p:txBody>
          <a:bodyPr>
            <a:noAutofit/>
          </a:bodyPr>
          <a:lstStyle/>
          <a:p>
            <a:pPr algn="ctr"/>
            <a:r>
              <a:rPr lang="ro-RO" sz="2800" dirty="0" smtClean="0">
                <a:solidFill>
                  <a:schemeClr val="tx1"/>
                </a:solidFill>
                <a:latin typeface="Times New Roman" pitchFamily="18" charset="0"/>
                <a:cs typeface="Times New Roman" pitchFamily="18" charset="0"/>
              </a:rPr>
              <a:t>SIGURANȚA PACIENȚILOR ȘI A PERSONALULUI</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553200"/>
          </a:xfrm>
        </p:spPr>
        <p:txBody>
          <a:bodyPr>
            <a:normAutofit fontScale="90000"/>
          </a:bodyPr>
          <a:lstStyle/>
          <a:p>
            <a:pPr algn="ctr"/>
            <a:r>
              <a:rPr sz="3100" b="1" smtClean="0">
                <a:solidFill>
                  <a:schemeClr val="tx1"/>
                </a:solidFill>
                <a:latin typeface="Times New Roman" pitchFamily="18" charset="0"/>
                <a:cs typeface="Times New Roman" pitchFamily="18" charset="0"/>
              </a:rPr>
              <a:t>       </a:t>
            </a:r>
            <a:r>
              <a:rPr lang="ro-RO" sz="3100" b="1" dirty="0" smtClean="0">
                <a:solidFill>
                  <a:schemeClr val="tx1"/>
                </a:solidFill>
                <a:latin typeface="Times New Roman" pitchFamily="18" charset="0"/>
                <a:cs typeface="Times New Roman" pitchFamily="18" charset="0"/>
              </a:rPr>
              <a:t>REGLEMENTAREA </a:t>
            </a:r>
            <a:r>
              <a:rPr sz="3100" b="1" smtClean="0">
                <a:solidFill>
                  <a:schemeClr val="tx1"/>
                </a:solidFill>
                <a:latin typeface="Times New Roman" pitchFamily="18" charset="0"/>
                <a:cs typeface="Times New Roman" pitchFamily="18" charset="0"/>
              </a:rPr>
              <a:t> </a:t>
            </a:r>
            <a:r>
              <a:rPr lang="ro-RO" sz="3100" b="1" dirty="0" smtClean="0">
                <a:solidFill>
                  <a:schemeClr val="tx1"/>
                </a:solidFill>
                <a:latin typeface="Times New Roman" pitchFamily="18" charset="0"/>
                <a:cs typeface="Times New Roman" pitchFamily="18" charset="0"/>
              </a:rPr>
              <a:t>ACTIVITĂȚILOR</a:t>
            </a:r>
            <a:r>
              <a:rPr sz="2800" b="1" smtClean="0">
                <a:solidFill>
                  <a:schemeClr val="tx1"/>
                </a:solidFill>
                <a:latin typeface="Times New Roman" pitchFamily="18" charset="0"/>
                <a:cs typeface="Times New Roman" pitchFamily="18" charset="0"/>
              </a:rPr>
              <a:t/>
            </a:r>
            <a:br>
              <a:rPr sz="2800" b="1" smtClean="0">
                <a:solidFill>
                  <a:schemeClr val="tx1"/>
                </a:solidFill>
                <a:latin typeface="Times New Roman" pitchFamily="18" charset="0"/>
                <a:cs typeface="Times New Roman" pitchFamily="18" charset="0"/>
              </a:rPr>
            </a:br>
            <a:r>
              <a:rPr sz="2800" b="1" smtClean="0">
                <a:solidFill>
                  <a:schemeClr val="tx1"/>
                </a:solidFill>
                <a:latin typeface="Times New Roman" pitchFamily="18" charset="0"/>
                <a:cs typeface="Times New Roman" pitchFamily="18" charset="0"/>
              </a:rPr>
              <a:t/>
            </a:r>
            <a:br>
              <a:rPr sz="2800" b="1"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
            </a:r>
            <a:br>
              <a:rPr lang="ro-RO" sz="1800" b="1" dirty="0" smtClean="0">
                <a:solidFill>
                  <a:schemeClr val="tx1"/>
                </a:solidFill>
                <a:latin typeface="Times New Roman" pitchFamily="18" charset="0"/>
                <a:cs typeface="Times New Roman" pitchFamily="18" charset="0"/>
              </a:rPr>
            </a:br>
            <a:r>
              <a:rPr lang="ro-RO" sz="1800" b="1" dirty="0" smtClean="0">
                <a:solidFill>
                  <a:schemeClr val="tx1"/>
                </a:solidFill>
                <a:latin typeface="Times New Roman" pitchFamily="18" charset="0"/>
                <a:cs typeface="Times New Roman" pitchFamily="18" charset="0"/>
              </a:rPr>
              <a:t>-</a:t>
            </a:r>
            <a:r>
              <a:rPr lang="ro-RO" sz="2000" b="1" dirty="0" smtClean="0">
                <a:solidFill>
                  <a:schemeClr val="tx1"/>
                </a:solidFill>
                <a:latin typeface="Times New Roman" pitchFamily="18" charset="0"/>
                <a:cs typeface="Times New Roman" pitchFamily="18" charset="0"/>
              </a:rPr>
              <a:t>ELABORARE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PROCEDURI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OPERAȚIONALE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ȘI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DE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SISTEM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CONFORME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CU PREVEDERILE OSG</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 400/2015</a:t>
            </a:r>
            <a:r>
              <a:rPr sz="2000" b="1" smtClean="0">
                <a:solidFill>
                  <a:schemeClr val="tx1"/>
                </a:solidFill>
                <a:latin typeface="Times New Roman" pitchFamily="18" charset="0"/>
                <a:cs typeface="Times New Roman" pitchFamily="18" charset="0"/>
              </a:rPr>
              <a:t/>
            </a:r>
            <a:br>
              <a:rPr sz="2000" b="1"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
            </a:r>
            <a:br>
              <a:rPr lang="ro-RO" sz="2000" b="1" dirty="0"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-IMPLEMNTARE</a:t>
            </a:r>
            <a:r>
              <a:rPr sz="2000" b="1" smtClean="0">
                <a:solidFill>
                  <a:schemeClr val="tx1"/>
                </a:solidFill>
                <a:latin typeface="Times New Roman" pitchFamily="18" charset="0"/>
                <a:cs typeface="Times New Roman" pitchFamily="18" charset="0"/>
              </a:rPr>
              <a:t/>
            </a:r>
            <a:br>
              <a:rPr sz="2000" b="1"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
            </a:r>
            <a:br>
              <a:rPr lang="ro-RO" sz="2000" b="1" dirty="0"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-ELABORARE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PROTOCOALE  DE  DIAGNOSTIC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ȘI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TRATAMENT  (SCHIZOFRENIE,</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DEMENȚĂ,</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DEPRESIE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ETC.)</a:t>
            </a:r>
            <a:r>
              <a:rPr sz="2000" b="1" smtClean="0">
                <a:solidFill>
                  <a:schemeClr val="tx1"/>
                </a:solidFill>
                <a:latin typeface="Times New Roman" pitchFamily="18" charset="0"/>
                <a:cs typeface="Times New Roman" pitchFamily="18" charset="0"/>
              </a:rPr>
              <a:t/>
            </a:r>
            <a:br>
              <a:rPr sz="2000" b="1"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
            </a:r>
            <a:br>
              <a:rPr lang="ro-RO" sz="2000" b="1" dirty="0"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-ELABORARE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PLANURI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STRATEGICE,</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DE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MANAGEMENT,</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DE</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 ÎMBUNĂTĂȚIRE A CALITĂȚII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SERVICIILOR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MEDICALE </a:t>
            </a:r>
            <a:r>
              <a:rPr sz="2000" b="1" smtClean="0">
                <a:solidFill>
                  <a:schemeClr val="tx1"/>
                </a:solidFill>
                <a:latin typeface="Times New Roman" pitchFamily="18" charset="0"/>
                <a:cs typeface="Times New Roman" pitchFamily="18" charset="0"/>
              </a:rPr>
              <a:t/>
            </a:r>
            <a:br>
              <a:rPr sz="2000" b="1"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
            </a:r>
            <a:br>
              <a:rPr lang="ro-RO" sz="2000" b="1" dirty="0"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-ACTIVITĂȚI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PENTRU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A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FACE  FUNCȚIONALE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COMISIILE  SPITALULUI</a:t>
            </a:r>
            <a:r>
              <a:rPr sz="2000" b="1" smtClean="0">
                <a:solidFill>
                  <a:schemeClr val="tx1"/>
                </a:solidFill>
                <a:latin typeface="Times New Roman" pitchFamily="18" charset="0"/>
                <a:cs typeface="Times New Roman" pitchFamily="18" charset="0"/>
              </a:rPr>
              <a:t/>
            </a:r>
            <a:br>
              <a:rPr sz="2000" b="1"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
            </a:r>
            <a:br>
              <a:rPr lang="ro-RO" sz="2000" b="1" dirty="0" smtClean="0">
                <a:solidFill>
                  <a:schemeClr val="tx1"/>
                </a:solidFill>
                <a:latin typeface="Times New Roman" pitchFamily="18" charset="0"/>
                <a:cs typeface="Times New Roman" pitchFamily="18" charset="0"/>
              </a:rPr>
            </a:br>
            <a:r>
              <a:rPr lang="ro-RO" sz="2000" b="1" dirty="0" smtClean="0">
                <a:solidFill>
                  <a:schemeClr val="tx1"/>
                </a:solidFill>
                <a:latin typeface="Times New Roman" pitchFamily="18" charset="0"/>
                <a:cs typeface="Times New Roman" pitchFamily="18" charset="0"/>
              </a:rPr>
              <a:t>-CONȘTIENTIZAREA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 ȘI</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 INFORMARAE</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 PERSONALULUI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ÎN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LEGĂTURĂ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CU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NOȚIUNILE  ȘI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CONCEPTELE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SI</a:t>
            </a:r>
            <a:r>
              <a:rPr sz="2000" b="1" smtClean="0">
                <a:solidFill>
                  <a:schemeClr val="tx1"/>
                </a:solidFill>
                <a:latin typeface="Times New Roman" pitchFamily="18" charset="0"/>
                <a:cs typeface="Times New Roman" pitchFamily="18" charset="0"/>
              </a:rPr>
              <a:t>S</a:t>
            </a:r>
            <a:r>
              <a:rPr lang="ro-RO" sz="2000" b="1" dirty="0" smtClean="0">
                <a:solidFill>
                  <a:schemeClr val="tx1"/>
                </a:solidFill>
                <a:latin typeface="Times New Roman" pitchFamily="18" charset="0"/>
                <a:cs typeface="Times New Roman" pitchFamily="18" charset="0"/>
              </a:rPr>
              <a:t>TEMUL</a:t>
            </a:r>
            <a:r>
              <a:rPr sz="2000" b="1" smtClean="0">
                <a:solidFill>
                  <a:schemeClr val="tx1"/>
                </a:solidFill>
                <a:latin typeface="Times New Roman" pitchFamily="18" charset="0"/>
                <a:cs typeface="Times New Roman" pitchFamily="18" charset="0"/>
              </a:rPr>
              <a:t>U</a:t>
            </a:r>
            <a:r>
              <a:rPr lang="ro-RO" sz="2000" b="1" dirty="0" smtClean="0">
                <a:solidFill>
                  <a:schemeClr val="tx1"/>
                </a:solidFill>
                <a:latin typeface="Times New Roman" pitchFamily="18" charset="0"/>
                <a:cs typeface="Times New Roman" pitchFamily="18" charset="0"/>
              </a:rPr>
              <a:t>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DE</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 MANAGEMENT AL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CALITĂȚII </a:t>
            </a:r>
            <a:r>
              <a:rPr sz="2000" b="1" smtClean="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SERVICIILOR MEDICALE</a:t>
            </a:r>
            <a:br>
              <a:rPr lang="ro-RO" sz="20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r>
              <a:rPr lang="ro-RO" sz="1600" b="1" dirty="0" smtClean="0">
                <a:solidFill>
                  <a:schemeClr val="tx1"/>
                </a:solidFill>
                <a:latin typeface="Times New Roman" pitchFamily="18" charset="0"/>
                <a:cs typeface="Times New Roman" pitchFamily="18" charset="0"/>
              </a:rPr>
              <a:t/>
            </a:r>
            <a:br>
              <a:rPr lang="ro-RO" sz="1600" b="1" dirty="0" smtClean="0">
                <a:solidFill>
                  <a:schemeClr val="tx1"/>
                </a:solidFill>
                <a:latin typeface="Times New Roman" pitchFamily="18" charset="0"/>
                <a:cs typeface="Times New Roman" pitchFamily="18" charset="0"/>
              </a:rPr>
            </a:br>
            <a:endParaRPr lang="en-US" sz="1600" b="1" dirty="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321</TotalTime>
  <Words>108</Words>
  <Application>Microsoft Office PowerPoint</Application>
  <PresentationFormat>On-screen Show (4:3)</PresentationFormat>
  <Paragraphs>24</Paragraphs>
  <Slides>16</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Castellar</vt:lpstr>
      <vt:lpstr>Constantia</vt:lpstr>
      <vt:lpstr>Showcard Gothic</vt:lpstr>
      <vt:lpstr>Times New Roman</vt:lpstr>
      <vt:lpstr>Wingdings 2</vt:lpstr>
      <vt:lpstr>Paper</vt:lpstr>
      <vt:lpstr>SPITALUL DE PSIHIATRIE CĂPÂLNAȘ</vt:lpstr>
      <vt:lpstr> Castelul Mocioni-Teleki, supranumit şi micul Trianon este un edificiu localizat în Căpâlnaș, com. Birchiș, jud. Arad. A fost ridicat în jurul anului 1860 de către arhitecți și meșteri italieni, fiind restaurat în anul 1964. Începând cu anul 1979  în această locație funcționează un spital de  boli psihiatrice cronice.  Fațada  este ornamentată cu patru coloane de piatră şi capiteluri corintice având în cele trei spaţii câte o uşă destul de mare, iar deasupra lor câte o fereastră de formă pătrată, fiind prevăzută deasupra în toată lungimea cu o coroniță dantelată. Ușile comunică între salonul castelului și spațioasa terasă, la care accesul din exterior se face prin intermediul a doua trepte de marmură în formă de semicerc.</vt:lpstr>
      <vt:lpstr>          Castelul  cuprinde  încăperi  spaţioase,  la  etaj  fiind  un  luminător din  sticlă prin care  lumina naturală  pătrundea într-o sală rotundă, fără ferestre.  Lemnăria  și feroneria   s-au  conservat în forma originală,  elementul  de  noutate  fiind picturile – frescă de pe pereți, opera unui pacient – artist, locatar  temporar  al  castelului.  </vt:lpstr>
      <vt:lpstr> Intrarea în castel este flancată de două șiruri de arbori impunători iar  în spatele  edificiului,  pe  o  suprafață de 8 ha se întinde un parc dendrologic  cu multe specii rare de pomi.</vt:lpstr>
      <vt:lpstr> Spitalul  de  Psihiatrie  Căpâlnaș  este  un  spital   clasificat   în  categoria  V  ( monospecialitate psihiatrie  cronici )  cu un număr de  75  paturi.  Odată  cu  apariția   Ordinul  nr.  972/2010   pentru   aprobarea   Procedurilor,   standardelor  și metodologiei de acreditare a spitalelor, Spitalul de Psihiatrie Căpâlnaș , similar altor unități sanitare a  intrat în  procesul  de evaluare /acreditare  și  această  activitate  a  indus  schimbări  majore   la  toate  nivelurile  de management .  Vizita echipei de evaluare  ANMCS a fost programată pentru  trimestru II 2016  iar Structura de  management  al  calității  ( înființă  conf.  Prev.  Ord  MS  nr.  975/2012 )  a  devenit   funcțională   în  luna noiembrie 2015.                                                              IMPEDIMENTE  MAJORE  INIȚIALE  -clădirea  monument istoric  ( posibilitate  limitată  de intervenție  pentru  amenajări , refacere circuite etc); -regimul  juridic  al clădirii (retrocedată, contract de închiriere  valabil  până  în  2019); -personal restrâns numeric  ( 39 dintre care 1 medic  specialist  psihiatrie); -fatalismul  mioritic sau  ,,să moară capra vecinului ,, ( spitalul nu se va acredita).  </vt:lpstr>
      <vt:lpstr>                                                                        ACTIVITĂȚI  :   - ATRAGERE   PERSONAL   ( 2  MEDICI   SPECIALIȘTI   PSIHIATRIE,   MEDIC   SPIAAM/SMC  PSIHOLOG,  ASISTENT   DIETETICEAN  ETC.) ; - ELABORARE  ȘI  IMPLEMENTARE  PROCEDURI  ȘI  PROTOCOALE  DE  DIAGNOSTIC  ȘI TRATAMENT; -AMENAJAREA  UNOR  SPAȚII  ÎN CONF.  CU  PREV.  ORD . MS.  961/2016 ( BOXE  CURĂȚENIE, LENJERIE ), ȚINÂND  CONT  DE  STATUTUL  DE  MONUMENT  AL  CASTELULUI; -DOTAREA   SPITALULUI  CU  ECHIPAMENTE  MODERNE , MOBILIER  NOU.   </vt:lpstr>
      <vt:lpstr>               ECHIPAMENTE, RENOVĂRI, DOTARE  -CONCENTRATOR  DE  OXIGEN; -DEFRIBILATOR  SEMIAUTOMAT -MONITORIZARE  VIDEO  EXTERIOR   ȘI  INTERIOR; -DOTARE A  SPĂLĂTORIEI  CU  ECHIPAMENTE  MODERNE; -DOTAREA  BLOCULUI  ALIMENTAR ; -MOBILIER  MODERN  ÎN  SALA  DE  TARTAMENT; -SEMNALIZARE A  CORESPUNZĂTOARE  A  INTERIORULUI  ȘI  EXTERIORULUI  SPITALULUI. </vt:lpstr>
      <vt:lpstr>SIGURANȚA PACIENȚILOR ȘI A PERSONALULUI</vt:lpstr>
      <vt:lpstr>       REGLEMENTAREA  ACTIVITĂȚILOR   -ELABORARE  PROCEDURI  OPERAȚIONALE  ȘI  DE  SISTEM  CONFORME  CU PREVEDERILE OSG  400/2015  -IMPLEMNTARE  -ELABORARE  PROTOCOALE  DE  DIAGNOSTIC  ȘI  TRATAMENT  (SCHIZOFRENIE, DEMENȚĂ, DEPRESIE  ETC.)  -ELABORARE  PLANURI  STRATEGICE, DE  MANAGEMENT, DE  ÎMBUNĂTĂȚIRE A CALITĂȚII  SERVICIILOR  MEDICALE   -ACTIVITĂȚI  PENTRU  A  FACE  FUNCȚIONALE  COMISIILE  SPITALULUI  -CONȘTIENTIZAREA   ȘI  INFORMARAE  PERSONALULUI  ÎN  LEGĂTURĂ  CU  NOȚIUNILE  ȘI  CONCEPTELE  SISTEMULUI  DE  MANAGEMENT AL  CALITĂȚII  SERVICIILOR MEDICALE     </vt:lpstr>
      <vt:lpstr>ACTIVITĂȚI DE ERGOTERAPIE  -GRĂDINĂ  TERAPEUTICĂ </vt:lpstr>
      <vt:lpstr>-IMPLICAREA  PACIENȚILOR  ÎN DIVERSE  ACTIVITĂȚI</vt:lpstr>
      <vt:lpstr>  REZULTAT   SPITAL  ACREDITAT!</vt:lpstr>
      <vt:lpstr> POVESTEA  MERGE MAI  DEPARTE!</vt:lpstr>
      <vt:lpstr>ÎN 2017, PRIN  PROGRAMUL NAȚONAL DE  DEZVOLTARE LOCALĂ  ESTE APROBAT  PROIECTUL  DE CONSTRUCȚIE  A  SPITALULUI NOU! TERMEN DE EXECUȚIE: 2020</vt:lpstr>
      <vt:lpstr>PowerPoint Presentation</vt:lpstr>
      <vt:lpstr>VĂ MULŢUMESC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SPITALUL DE PSIHIATRIE CĂPÂLNAȘ</dc:title>
  <dc:creator>Lenovo</dc:creator>
  <cp:lastModifiedBy>Constantin</cp:lastModifiedBy>
  <cp:revision>85</cp:revision>
  <dcterms:created xsi:type="dcterms:W3CDTF">2017-11-30T20:16:59Z</dcterms:created>
  <dcterms:modified xsi:type="dcterms:W3CDTF">2017-12-23T05:57:46Z</dcterms:modified>
</cp:coreProperties>
</file>