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9" r:id="rId4"/>
    <p:sldMasterId id="2147483713" r:id="rId5"/>
  </p:sldMasterIdLst>
  <p:sldIdLst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63" r:id="rId20"/>
    <p:sldId id="262" r:id="rId21"/>
    <p:sldId id="257" r:id="rId22"/>
    <p:sldId id="258" r:id="rId23"/>
    <p:sldId id="259" r:id="rId24"/>
    <p:sldId id="260" r:id="rId25"/>
    <p:sldId id="261" r:id="rId26"/>
    <p:sldId id="264" r:id="rId27"/>
    <p:sldId id="265" r:id="rId28"/>
    <p:sldId id="267" r:id="rId29"/>
    <p:sldId id="268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9561B-7877-40AC-A67A-91B6471DC476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258D8-3B51-4BE2-8A0A-CEB0ACD733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2CA3F-A9B1-4BB4-B4C6-CB2459F89F24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6F1E91-E5F0-4B21-A3C0-5DDC09E982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58AB1-C8E4-4436-BD17-D73A956DBF9B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16DA90-3F5F-4046-97CE-E5BB337F3C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3FE36-6934-4F60-AB61-775EE474F6BA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D564B-A5A6-4B2E-B4A4-B0A7E6BFC9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C12B7-A417-4CB1-824B-B905D56EAF7F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283EF-2323-4FB4-9715-AD47727050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788FA-915A-4AAC-A4DE-D7077E0ABCE0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283EB-7CFC-4FD5-8D96-28ADBE4DF3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8C591-F276-41C7-8526-643AE1ED2443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DFB53-1E2D-469D-A9ED-6FE35A179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EE6B2-560A-4CFE-9970-963FEDF3C0A2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904EAD-16BE-4C1F-82B2-7C812948BC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99C-DAC0-4117-86E2-2FBF98F522BF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D34EE2-0CE8-472D-BBD2-638D1BCB96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334AF-AFD7-4175-802E-832722B9F972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C11F1-4D96-49EA-BC9E-2B0FF123BE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C513A-1E9F-40E9-8C98-1DC3158650B0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38271-5073-4AC5-BE74-1432CCCB02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2670FD-FA4A-4287-A4E8-DABAC428CE86}" type="datetime1">
              <a:rPr lang="en-US">
                <a:solidFill>
                  <a:srgbClr val="FFFFFF"/>
                </a:solidFill>
              </a:rPr>
              <a:pPr/>
              <a:t>12/15/2017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4AF481-1BA1-4388-B3B3-8081B5952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23305" y="1741289"/>
            <a:ext cx="7697391" cy="191095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23305" y="3661172"/>
            <a:ext cx="7697391" cy="8572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SzTx/>
              <a:buNone/>
              <a:defRPr sz="2800"/>
            </a:lvl1pPr>
            <a:lvl2pPr marL="0" indent="0" algn="r">
              <a:spcBef>
                <a:spcPts val="0"/>
              </a:spcBef>
              <a:buSzTx/>
              <a:buNone/>
              <a:defRPr sz="2800"/>
            </a:lvl2pPr>
            <a:lvl3pPr marL="0" indent="0" algn="r">
              <a:spcBef>
                <a:spcPts val="0"/>
              </a:spcBef>
              <a:buSzTx/>
              <a:buNone/>
              <a:defRPr sz="2800"/>
            </a:lvl3pPr>
            <a:lvl4pPr marL="0" indent="0" algn="r">
              <a:spcBef>
                <a:spcPts val="0"/>
              </a:spcBef>
              <a:buSzTx/>
              <a:buNone/>
              <a:defRPr sz="2800"/>
            </a:lvl4pPr>
            <a:lvl5pPr marL="0" indent="0" algn="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2D9D9C7-6FF6-4E72-A0FD-AE17B2770869}" type="datetimeFigureOut">
              <a:rPr lang="en-US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0196253-7871-4B33-ABF5-5F7B38A285FD}" type="slidenum">
              <a:rPr lang="en-US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23305" y="1741289"/>
            <a:ext cx="7697391" cy="191095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23305" y="3661172"/>
            <a:ext cx="7697391" cy="8572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SzTx/>
              <a:buNone/>
              <a:defRPr sz="2800"/>
            </a:lvl1pPr>
            <a:lvl2pPr marL="0" indent="0" algn="r">
              <a:spcBef>
                <a:spcPts val="0"/>
              </a:spcBef>
              <a:buSzTx/>
              <a:buNone/>
              <a:defRPr sz="2800"/>
            </a:lvl2pPr>
            <a:lvl3pPr marL="0" indent="0" algn="r">
              <a:spcBef>
                <a:spcPts val="0"/>
              </a:spcBef>
              <a:buSzTx/>
              <a:buNone/>
              <a:defRPr sz="2800"/>
            </a:lvl3pPr>
            <a:lvl4pPr marL="0" indent="0" algn="r">
              <a:spcBef>
                <a:spcPts val="0"/>
              </a:spcBef>
              <a:buSzTx/>
              <a:buNone/>
              <a:defRPr sz="2800"/>
            </a:lvl4pPr>
            <a:lvl5pPr marL="0" indent="0" algn="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2D9D9C7-6FF6-4E72-A0FD-AE17B2770869}" type="datetimeFigureOut">
              <a:rPr lang="en-US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0196253-7871-4B33-ABF5-5F7B38A285FD}" type="slidenum">
              <a:rPr lang="en-US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23305" y="1741289"/>
            <a:ext cx="7697391" cy="191095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23305" y="3661172"/>
            <a:ext cx="7697391" cy="8572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SzTx/>
              <a:buNone/>
              <a:defRPr sz="2800"/>
            </a:lvl1pPr>
            <a:lvl2pPr marL="0" indent="0" algn="r">
              <a:spcBef>
                <a:spcPts val="0"/>
              </a:spcBef>
              <a:buSzTx/>
              <a:buNone/>
              <a:defRPr sz="2800"/>
            </a:lvl2pPr>
            <a:lvl3pPr marL="0" indent="0" algn="r">
              <a:spcBef>
                <a:spcPts val="0"/>
              </a:spcBef>
              <a:buSzTx/>
              <a:buNone/>
              <a:defRPr sz="2800"/>
            </a:lvl3pPr>
            <a:lvl4pPr marL="0" indent="0" algn="r">
              <a:spcBef>
                <a:spcPts val="0"/>
              </a:spcBef>
              <a:buSzTx/>
              <a:buNone/>
              <a:defRPr sz="2800"/>
            </a:lvl4pPr>
            <a:lvl5pPr marL="0" indent="0" algn="r">
              <a:spcBef>
                <a:spcPts val="0"/>
              </a:spcBef>
              <a:buSzTx/>
              <a:buNone/>
              <a:defRPr sz="28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2D9D9C7-6FF6-4E72-A0FD-AE17B2770869}" type="datetimeFigureOut">
              <a:rPr lang="en-US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0196253-7871-4B33-ABF5-5F7B38A285FD}" type="slidenum">
              <a:rPr lang="en-US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175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75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z="14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175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o-RO" sz="14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5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o-RO" sz="14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175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75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75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A69BE-576D-413D-A77E-8CC1525D18EE}" type="datetime1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12/15/2017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175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E8D44-B05D-4F1F-A099-207B1AE0FE7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217583" name="Picture 47" descr="SMFT_color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101C1"/>
              </a:clrFrom>
              <a:clrTo>
                <a:srgbClr val="0101C1">
                  <a:alpha val="0"/>
                </a:srgbClr>
              </a:clrTo>
            </a:clrChange>
          </a:blip>
          <a:srcRect l="2287" t="2443" r="3558" b="2599"/>
          <a:stretch>
            <a:fillRect/>
          </a:stretch>
        </p:blipFill>
        <p:spPr bwMode="auto">
          <a:xfrm>
            <a:off x="0" y="0"/>
            <a:ext cx="979488" cy="1079500"/>
          </a:xfrm>
          <a:prstGeom prst="rect">
            <a:avLst/>
          </a:prstGeom>
          <a:noFill/>
        </p:spPr>
      </p:pic>
      <p:pic>
        <p:nvPicPr>
          <p:cNvPr id="1217584" name="Picture 48" descr="Nato_Fla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1319D"/>
              </a:clrFrom>
              <a:clrTo>
                <a:srgbClr val="01319D">
                  <a:alpha val="0"/>
                </a:srgbClr>
              </a:clrTo>
            </a:clrChange>
          </a:blip>
          <a:srcRect l="17874" r="15384" b="12836"/>
          <a:stretch>
            <a:fillRect/>
          </a:stretch>
        </p:blipFill>
        <p:spPr bwMode="auto">
          <a:xfrm>
            <a:off x="8069263" y="0"/>
            <a:ext cx="1074737" cy="1125538"/>
          </a:xfrm>
          <a:prstGeom prst="rect">
            <a:avLst/>
          </a:prstGeom>
          <a:noFill/>
        </p:spPr>
      </p:pic>
      <p:pic>
        <p:nvPicPr>
          <p:cNvPr id="1217585" name="Picture 49" descr="ROU fla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1196975"/>
            <a:ext cx="150813" cy="56165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44D26"/>
                </a:solidFill>
              </a:rPr>
              <a:pPr/>
              <a:t>12/15/2017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1665655"/>
            <a:ext cx="8382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SPITALUL MILITAR DE URGENŢĂ </a:t>
            </a:r>
          </a:p>
          <a:p>
            <a:pPr algn="ctr"/>
            <a:r>
              <a:rPr lang="ro-RO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“ </a:t>
            </a:r>
            <a:r>
              <a:rPr lang="ro-RO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REGINA MARIA </a:t>
            </a:r>
            <a:r>
              <a:rPr lang="ro-RO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” </a:t>
            </a:r>
            <a:endParaRPr lang="ro-RO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  <a:p>
            <a:pPr algn="ctr"/>
            <a:r>
              <a:rPr lang="ro-RO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BRAŞOV</a:t>
            </a:r>
          </a:p>
          <a:p>
            <a:pPr algn="ctr"/>
            <a:endParaRPr lang="ro-RO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o-RO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o-RO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o-RO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PRIMUM NON NOCERE </a:t>
            </a:r>
            <a:endParaRPr lang="ro-RO" sz="4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o-RO" sz="36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o-RO" sz="36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o-RO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Colonel medic</a:t>
            </a:r>
            <a:endParaRPr lang="ro-RO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Dr. Alexandru KERESZTES</a:t>
            </a:r>
            <a:endParaRPr lang="ro-RO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16 decembrie 2017</a:t>
            </a:r>
            <a:endParaRPr lang="ro-RO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3" descr="D:\Doctorat\CNIM 2011 Brasov\Istoricul Spitalului Militar Rezumat\Poze SMU\regina mari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2668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Specialităţile derivate din trunchiul medicinei interne </a:t>
            </a:r>
            <a:r>
              <a:rPr lang="ro-RO" sz="2000" dirty="0" smtClean="0">
                <a:solidFill>
                  <a:prstClr val="black"/>
                </a:solidFill>
              </a:rPr>
              <a:t>în măsură să rezolve în sincretism o patologie dificilă pluridisciplinară – cardiacă, digestivă, renală, neurologică, metabolică,endocrinologie și alergologie-imunologie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Direcţia de dezvoltare a tehnicilor chirurgicale </a:t>
            </a:r>
            <a:r>
              <a:rPr lang="ro-RO" sz="2000" dirty="0" smtClean="0">
                <a:solidFill>
                  <a:prstClr val="black"/>
                </a:solidFill>
              </a:rPr>
              <a:t>către abordul laparo- şi endoscopic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Specialitatea de chirurgie toraco-pulmonară</a:t>
            </a:r>
            <a:r>
              <a:rPr lang="ro-RO" sz="2000" dirty="0" smtClean="0">
                <a:solidFill>
                  <a:prstClr val="black"/>
                </a:solidFill>
              </a:rPr>
              <a:t>, cu accent pe tehnica toracoscopică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Chirurgia oftalmologică de performanţă</a:t>
            </a:r>
            <a:r>
              <a:rPr lang="ro-RO" sz="2000" dirty="0" smtClean="0">
                <a:solidFill>
                  <a:prstClr val="black"/>
                </a:solidFill>
              </a:rPr>
              <a:t>, prin tehnici microscopice minim invazive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Patologia complexă abordată </a:t>
            </a:r>
            <a:r>
              <a:rPr lang="ro-RO" sz="2000" dirty="0" smtClean="0">
                <a:solidFill>
                  <a:prstClr val="black"/>
                </a:solidFill>
              </a:rPr>
              <a:t>(reflectată și în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</a:t>
            </a:r>
            <a:r>
              <a:rPr lang="ro-RO" sz="2000" dirty="0" smtClean="0">
                <a:solidFill>
                  <a:prstClr val="black"/>
                </a:solidFill>
              </a:rPr>
              <a:t> ul de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1,47</a:t>
            </a:r>
            <a:r>
              <a:rPr lang="ro-RO" sz="2000" dirty="0" smtClean="0">
                <a:solidFill>
                  <a:prstClr val="black"/>
                </a:solidFill>
              </a:rPr>
              <a:t> în anul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ro-RO" sz="2000" dirty="0" smtClean="0">
                <a:solidFill>
                  <a:prstClr val="black"/>
                </a:solidFill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Coeziunea personalului</a:t>
            </a:r>
            <a:r>
              <a:rPr lang="ro-RO" sz="2000" dirty="0" smtClean="0">
                <a:solidFill>
                  <a:prstClr val="black"/>
                </a:solidFill>
              </a:rPr>
              <a:t>, spiritul de echipă, printr-o puternică cultură organizațională, bazată pe apartenența la colectivul spitalului, misiunile însușite pentru creșterea renumelui spitalului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Motivația </a:t>
            </a:r>
            <a:r>
              <a:rPr lang="ro-RO" sz="2000" dirty="0" smtClean="0">
                <a:solidFill>
                  <a:prstClr val="black"/>
                </a:solidFill>
              </a:rPr>
              <a:t>– atractivitatea de a lucra într-o structura a ministerului cu cel mai mare grad de încredere al populației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dirty="0" smtClean="0">
                <a:solidFill>
                  <a:prstClr val="black"/>
                </a:solidFill>
              </a:rPr>
              <a:t>Ponderea mare a personalului tânăr</a:t>
            </a:r>
            <a:r>
              <a:rPr lang="ro-RO" sz="2000" dirty="0" smtClean="0">
                <a:solidFill>
                  <a:prstClr val="black"/>
                </a:solidFill>
              </a:rPr>
              <a:t>, îndeosebi în rândul corpului medicilor, cu aplecare spre efort, disponibilitate, dorința de însușire și aplicare în practică a celor mai noi tehnici și practici medico-chirurgicale</a:t>
            </a:r>
          </a:p>
          <a:p>
            <a:endParaRPr lang="ro-RO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Este nevoie de calitate într-un spital militar ?</a:t>
            </a:r>
            <a:endParaRPr lang="ro-RO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 smtClean="0">
                <a:solidFill>
                  <a:srgbClr val="FFFFFF"/>
                </a:solidFill>
                <a:latin typeface="Baskerville Old Face" pitchFamily="18" charset="0"/>
              </a:rPr>
              <a:t>Obiectivele stabilite în </a:t>
            </a:r>
          </a:p>
          <a:p>
            <a:pPr algn="ctr"/>
            <a:r>
              <a:rPr lang="ro-RO" sz="4000" b="1" i="1" dirty="0" smtClean="0">
                <a:solidFill>
                  <a:srgbClr val="FFFF00"/>
                </a:solidFill>
                <a:latin typeface="Baskerville Old Face" pitchFamily="18" charset="0"/>
              </a:rPr>
              <a:t>planul de management </a:t>
            </a:r>
          </a:p>
          <a:p>
            <a:pPr algn="ctr"/>
            <a:r>
              <a:rPr lang="ro-RO" sz="4000" dirty="0" smtClean="0">
                <a:solidFill>
                  <a:srgbClr val="FFFFFF"/>
                </a:solidFill>
                <a:latin typeface="Baskerville Old Face" pitchFamily="18" charset="0"/>
              </a:rPr>
              <a:t>au ţintit creşterea performanţei generale a spitalului şi, pentru aceasta, am propus adaptarea structurii organizatorice, a comportamentului organizaţional şi a politicii de personal </a:t>
            </a:r>
          </a:p>
          <a:p>
            <a:endParaRPr lang="ro-RO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DFB53-1E2D-469D-A9ED-6FE35A179C57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45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200" i="1" dirty="0" smtClean="0">
                <a:solidFill>
                  <a:srgbClr val="FFFF00"/>
                </a:solidFill>
                <a:latin typeface="Baskerville Old Face" pitchFamily="18" charset="0"/>
              </a:rPr>
              <a:t>Presiunile din mediul extern </a:t>
            </a:r>
            <a:r>
              <a:rPr lang="ro-RO" sz="3200" i="1" dirty="0" smtClean="0">
                <a:solidFill>
                  <a:srgbClr val="FFFFFF"/>
                </a:solidFill>
                <a:latin typeface="Baskerville Old Face" pitchFamily="18" charset="0"/>
              </a:rPr>
              <a:t>– </a:t>
            </a: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misiunea specifică</a:t>
            </a:r>
          </a:p>
          <a:p>
            <a:pPr algn="just"/>
            <a:endParaRPr lang="ro-RO" sz="3200" dirty="0" smtClean="0">
              <a:solidFill>
                <a:srgbClr val="FFFFFF"/>
              </a:solidFill>
              <a:latin typeface="Baskerville Old Fac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mediul concurenţial al pieţei serviciilor de sănătate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cerinţele unei clasificări cât mai bune pe baza criteriilor de competenţă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cerinţele acreditării ANMCS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aspiraţiile superioare ale beneficiarilor tot mai bine informaţi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200" dirty="0" smtClean="0">
                <a:solidFill>
                  <a:srgbClr val="FFFFFF"/>
                </a:solidFill>
                <a:latin typeface="Baskerville Old Face" pitchFamily="18" charset="0"/>
              </a:rPr>
              <a:t>cerinţele cumpărătorilor de servicii medicale – casele de asigurări de sănătate</a:t>
            </a:r>
          </a:p>
          <a:p>
            <a:endParaRPr lang="ro-RO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DFB53-1E2D-469D-A9ED-6FE35A179C57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8229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i="1" dirty="0" smtClean="0">
                <a:solidFill>
                  <a:srgbClr val="FFFF00"/>
                </a:solidFill>
                <a:latin typeface="Baskerville Old Face" pitchFamily="18" charset="0"/>
              </a:rPr>
              <a:t>Presiunile din mediul intern – </a:t>
            </a:r>
          </a:p>
          <a:p>
            <a:pPr algn="just"/>
            <a:endParaRPr lang="ro-RO" sz="2800" dirty="0" smtClean="0">
              <a:solidFill>
                <a:srgbClr val="FFFFFF"/>
              </a:solidFill>
              <a:latin typeface="Baskerville Old Fac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3000" dirty="0" smtClean="0">
                <a:solidFill>
                  <a:srgbClr val="FFFFFF"/>
                </a:solidFill>
                <a:latin typeface="Baskerville Old Face" pitchFamily="18" charset="0"/>
              </a:rPr>
              <a:t>criza acută de personal calificat (în special cel medical)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000" dirty="0" smtClean="0">
                <a:solidFill>
                  <a:srgbClr val="FFFFFF"/>
                </a:solidFill>
                <a:latin typeface="Baskerville Old Face" pitchFamily="18" charset="0"/>
              </a:rPr>
              <a:t>aspiraţia la servicii medicale oferite în condiţii superioare de siguranţă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000" dirty="0" smtClean="0">
                <a:solidFill>
                  <a:srgbClr val="FFFFFF"/>
                </a:solidFill>
                <a:latin typeface="Baskerville Old Face" pitchFamily="18" charset="0"/>
              </a:rPr>
              <a:t>creşterea complexităţii cazurilor rezolvate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000" dirty="0" smtClean="0">
                <a:solidFill>
                  <a:srgbClr val="FFFFFF"/>
                </a:solidFill>
                <a:latin typeface="Baskerville Old Face" pitchFamily="18" charset="0"/>
              </a:rPr>
              <a:t>aşteptările personalului la un mediu în care să poată da măsura pregătirii profesionale şi să poată să răspundă aspiraţiilor de împlinire personală.</a:t>
            </a:r>
          </a:p>
          <a:p>
            <a:endParaRPr lang="ro-RO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Latinescul ”</a:t>
            </a:r>
            <a:r>
              <a:rPr lang="ro-RO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Auditum</a:t>
            </a:r>
            <a:r>
              <a:rPr lang="ro-RO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= ascultare</a:t>
            </a:r>
          </a:p>
          <a:p>
            <a:pPr algn="just"/>
            <a:endParaRPr lang="ro-RO" sz="2400" i="1" dirty="0" smtClean="0"/>
          </a:p>
          <a:p>
            <a:pPr algn="just"/>
            <a:r>
              <a:rPr lang="ro-RO" sz="2400" i="1" dirty="0" smtClean="0"/>
              <a:t> Auditul</a:t>
            </a:r>
            <a:r>
              <a:rPr lang="ro-RO" sz="2400" dirty="0" smtClean="0"/>
              <a:t> nu trebuie să asigure echilibrul, ci doar să verifice dacă sunt întrunite condițiile necesare pentru a-l păstra, să instrumenteze stăpânirea dezordinii, adaptarea la schimbări, să evalueze gradul de securitate și riscurile</a:t>
            </a:r>
            <a:endParaRPr lang="ro-RO" sz="2400" i="1" dirty="0"/>
          </a:p>
        </p:txBody>
      </p:sp>
      <p:pic>
        <p:nvPicPr>
          <p:cNvPr id="1026" name="Picture 2" descr="Imagini pentru at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3657600" cy="3124200"/>
          </a:xfrm>
          <a:prstGeom prst="rect">
            <a:avLst/>
          </a:prstGeom>
          <a:noFill/>
        </p:spPr>
      </p:pic>
      <p:sp>
        <p:nvSpPr>
          <p:cNvPr id="1028" name="AutoShape 4" descr="Imagini pentru urechea int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30" name="AutoShape 6" descr="Imagini pentru urechea int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32" name="AutoShape 8" descr="Imagini pentru urechea int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34" name="Picture 10" descr="Imagini pentru urechea inte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3343275" cy="26289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smtClean="0"/>
              <a:t>Wanda Wallace, </a:t>
            </a:r>
            <a:r>
              <a:rPr lang="vi-VN" i="1" dirty="0" smtClean="0"/>
              <a:t>Auditing.</a:t>
            </a:r>
            <a:r>
              <a:rPr lang="vi-VN" dirty="0" smtClean="0"/>
              <a:t>” </a:t>
            </a:r>
            <a:r>
              <a:rPr lang="ro-RO" dirty="0" smtClean="0"/>
              <a:t>în </a:t>
            </a:r>
            <a:r>
              <a:rPr lang="vi-VN" dirty="0" smtClean="0"/>
              <a:t> </a:t>
            </a:r>
            <a:r>
              <a:rPr lang="vi-VN" i="1" dirty="0" smtClean="0"/>
              <a:t>„Lucrarea «Procedurile controlului intern și </a:t>
            </a:r>
            <a:r>
              <a:rPr lang="vi-VN" b="1" i="1" dirty="0" smtClean="0"/>
              <a:t>auditul</a:t>
            </a:r>
            <a:r>
              <a:rPr lang="vi-VN" i="1" dirty="0" smtClean="0"/>
              <a:t> financiar» la editura Gestiunea.”</a:t>
            </a:r>
            <a:r>
              <a:rPr lang="vi-VN" dirty="0" smtClean="0"/>
              <a:t>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Auditul</a:t>
            </a:r>
            <a:r>
              <a:rPr lang="ro-RO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endParaRPr lang="ro-RO" sz="4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sz="4800" i="1" dirty="0" smtClean="0"/>
              <a:t>examinarea profesională a unei informații în vederea exprimării unei opinii responsabile și independente prin raportarea la un criteriu (standard, normă) de calitate.</a:t>
            </a:r>
            <a:endParaRPr lang="ro-RO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audit ?</a:t>
            </a:r>
          </a:p>
          <a:p>
            <a:endParaRPr lang="ro-RO" dirty="0" smtClean="0"/>
          </a:p>
          <a:p>
            <a:pPr algn="just">
              <a:buFontTx/>
              <a:buChar char="-"/>
            </a:pPr>
            <a:r>
              <a:rPr lang="ro-RO" sz="2400" dirty="0" smtClean="0"/>
              <a:t> abordare critică și sistematică în evaluarea serviciilor oferite ce către entitate, în termeni de eficiență, eficacitate și calitate, în cadrul resurselor  alocate</a:t>
            </a:r>
          </a:p>
          <a:p>
            <a:pPr algn="just"/>
            <a:endParaRPr lang="ro-RO" sz="2400" dirty="0" smtClean="0"/>
          </a:p>
          <a:p>
            <a:pPr algn="just">
              <a:buFontTx/>
              <a:buChar char="-"/>
            </a:pPr>
            <a:r>
              <a:rPr lang="ro-RO" sz="2400" dirty="0" smtClean="0"/>
              <a:t> evaluarea și analizarea datelor, documentelor și resurselor pentru verificarea performanțelor entității cu respectarea standardelor  specificate</a:t>
            </a:r>
          </a:p>
          <a:p>
            <a:pPr algn="just"/>
            <a:endParaRPr lang="ro-RO" sz="2400" dirty="0" smtClean="0"/>
          </a:p>
          <a:p>
            <a:pPr algn="just">
              <a:buFontTx/>
              <a:buChar char="-"/>
            </a:pPr>
            <a:r>
              <a:rPr lang="ro-RO" sz="2400" dirty="0" smtClean="0"/>
              <a:t> auditul – într-un sens mai larg – este un instrument simplu pentru a evidenția : </a:t>
            </a:r>
          </a:p>
          <a:p>
            <a:pPr algn="just"/>
            <a:r>
              <a:rPr lang="ro-RO" sz="2400" dirty="0" smtClean="0"/>
              <a:t> 	- </a:t>
            </a:r>
            <a:r>
              <a:rPr lang="ro-RO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faceți acum </a:t>
            </a:r>
            <a:r>
              <a:rPr lang="ro-RO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just"/>
            <a:r>
              <a:rPr lang="ro-RO" sz="2400" dirty="0" smtClean="0"/>
              <a:t> 	- </a:t>
            </a:r>
            <a:r>
              <a:rPr lang="ro-RO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ați făcut în trecut</a:t>
            </a:r>
            <a:r>
              <a:rPr lang="ro-RO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just"/>
            <a:r>
              <a:rPr lang="ro-RO" sz="2400" dirty="0" smtClean="0"/>
              <a:t> 	- 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vă doriți și să îmbunătățiți în viitor la ceea ce faceți</a:t>
            </a:r>
          </a:p>
          <a:p>
            <a:pPr algn="just"/>
            <a:r>
              <a:rPr lang="ro-RO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acum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r>
              <a:rPr lang="ro-RO" dirty="0" smtClean="0"/>
              <a:t> 		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audit în domeniul medical?</a:t>
            </a:r>
          </a:p>
          <a:p>
            <a:endParaRPr lang="ro-RO" sz="3600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Menținerea siguranței în acordarea de servicii beneficiarilor / a resursei umane prestatoare</a:t>
            </a:r>
          </a:p>
          <a:p>
            <a:pPr algn="just"/>
            <a:endParaRPr lang="ro-RO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Menținerea calității serviciilor medicale</a:t>
            </a:r>
          </a:p>
          <a:p>
            <a:pPr algn="just"/>
            <a:r>
              <a:rPr lang="ro-RO" sz="28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Încurajează munca în echipă</a:t>
            </a:r>
          </a:p>
          <a:p>
            <a:pPr algn="just"/>
            <a:endParaRPr lang="ro-RO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Beneficii financiare</a:t>
            </a:r>
          </a:p>
          <a:p>
            <a:pPr algn="just"/>
            <a:endParaRPr lang="ro-RO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Protejarea finanțării actuale și viitoare</a:t>
            </a:r>
          </a:p>
          <a:p>
            <a:pPr algn="just"/>
            <a:endParaRPr lang="ro-RO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o-RO" sz="2800" dirty="0" smtClean="0"/>
              <a:t>Protejarea reputației spitalului,  a echipei prestatoare de servicii, a echipei de conducere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563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 DE AUDIT</a:t>
            </a:r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495800"/>
            <a:ext cx="2438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Medical și Clinic</a:t>
            </a:r>
            <a:endParaRPr lang="ro-RO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4495800"/>
            <a:ext cx="2438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Financiar</a:t>
            </a:r>
            <a:endParaRPr lang="ro-RO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2667000"/>
            <a:ext cx="2438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Managerial/</a:t>
            </a:r>
          </a:p>
          <a:p>
            <a:pPr algn="ctr"/>
            <a:r>
              <a:rPr lang="ro-RO" sz="2400" dirty="0" smtClean="0"/>
              <a:t>Organizațional</a:t>
            </a:r>
            <a:endParaRPr lang="ro-R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82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Audit  INTERN  / EXTERN</a:t>
            </a:r>
            <a:endParaRPr lang="ro-RO" dirty="0"/>
          </a:p>
        </p:txBody>
      </p:sp>
      <p:sp>
        <p:nvSpPr>
          <p:cNvPr id="7" name="Up-Down Arrow 6"/>
          <p:cNvSpPr/>
          <p:nvPr/>
        </p:nvSpPr>
        <p:spPr>
          <a:xfrm rot="3056422">
            <a:off x="2491935" y="3469010"/>
            <a:ext cx="609600" cy="10522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Up-Down Arrow 7"/>
          <p:cNvSpPr/>
          <p:nvPr/>
        </p:nvSpPr>
        <p:spPr>
          <a:xfrm rot="5400000">
            <a:off x="4229099" y="4305301"/>
            <a:ext cx="6096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Up-Down Arrow 8"/>
          <p:cNvSpPr/>
          <p:nvPr/>
        </p:nvSpPr>
        <p:spPr>
          <a:xfrm rot="18165233">
            <a:off x="6050580" y="3316123"/>
            <a:ext cx="609600" cy="11629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roppedImage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19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8" name="Shape 38"/>
          <p:cNvSpPr/>
          <p:nvPr/>
        </p:nvSpPr>
        <p:spPr>
          <a:xfrm>
            <a:off x="2808935" y="0"/>
            <a:ext cx="6335065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ro-RO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Palatino"/>
                <a:cs typeface="Palatino"/>
                <a:sym typeface="Palatino"/>
              </a:rPr>
              <a:t>SPITALUL MILITAR DE URGENȚĂ </a:t>
            </a:r>
          </a:p>
          <a:p>
            <a:r>
              <a:rPr lang="ro-RO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Palatino"/>
                <a:cs typeface="Palatino"/>
                <a:sym typeface="Palatino"/>
              </a:rPr>
              <a:t>            “REGINA MARIA”</a:t>
            </a:r>
          </a:p>
          <a:p>
            <a:r>
              <a:rPr lang="ro-RO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Palatino"/>
                <a:cs typeface="Palatino"/>
                <a:sym typeface="Palatino"/>
              </a:rPr>
              <a:t>                    BRAȘOV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596116"/>
            <a:ext cx="5791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o-RO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Înainte de a fi un lider, succesul înseamnă să te dezvolţi. Când vei deveni un lider, succesul înseamnă să-i ajuți pe ceilalți să se dezvolte</a:t>
            </a:r>
            <a:r>
              <a:rPr lang="ro-R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o-R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Jack Welch</a:t>
            </a:r>
            <a:endParaRPr lang="ro-RO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114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Auditul medical</a:t>
            </a:r>
            <a:r>
              <a:rPr lang="ro-RO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o-RO" sz="2800" dirty="0" smtClean="0"/>
              <a:t>revizuirea actului medical inițiat direct de către medici </a:t>
            </a:r>
            <a:endParaRPr lang="ro-RO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4114800" y="533400"/>
            <a:ext cx="4876800" cy="381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Auditul clinic </a:t>
            </a:r>
            <a:r>
              <a:rPr lang="ro-RO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o-RO" sz="2800" dirty="0" smtClean="0"/>
              <a:t>Vizează toate aspectele actului  medical, incluzând și prestațiile furnizate de către  personalul medical mediu și paramedical </a:t>
            </a:r>
            <a:endParaRPr lang="ro-RO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8001000" cy="2057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Auditul managerial / organizației  </a:t>
            </a:r>
          </a:p>
          <a:p>
            <a:r>
              <a:rPr lang="ro-RO" sz="2800" dirty="0" smtClean="0"/>
              <a:t>Investigarea tuturor  activităților practicate în entitate  </a:t>
            </a:r>
          </a:p>
          <a:p>
            <a:r>
              <a:rPr lang="ro-RO" sz="2800" dirty="0" smtClean="0"/>
              <a:t>Sisteme, politici, practici, standarde -  considerate a fi funcții administrative primare</a:t>
            </a:r>
            <a:endParaRPr lang="ro-RO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678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 DE AUDIT CLINIC</a:t>
            </a:r>
            <a:endParaRPr lang="ro-RO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3048000" y="2971800"/>
            <a:ext cx="3048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CLINIC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85800" y="2438400"/>
            <a:ext cx="3276600" cy="22860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Controlul concurențial</a:t>
            </a:r>
            <a:endParaRPr lang="ro-R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57800" y="2438400"/>
            <a:ext cx="3200400" cy="2286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Auditul retrospectiv</a:t>
            </a:r>
            <a:endParaRPr lang="ro-R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85800" y="5105400"/>
            <a:ext cx="3810000" cy="1524000"/>
          </a:xfrm>
          <a:prstGeom prst="cloudCallout">
            <a:avLst>
              <a:gd name="adj1" fmla="val -12441"/>
              <a:gd name="adj2" fmla="val -10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ACTUL MEDICAL EVALUAT PRIN OBSERVARE DIRECTĂ</a:t>
            </a:r>
            <a:endParaRPr lang="ro-RO" dirty="0"/>
          </a:p>
        </p:txBody>
      </p:sp>
      <p:sp>
        <p:nvSpPr>
          <p:cNvPr id="9" name="Cloud Callout 8"/>
          <p:cNvSpPr/>
          <p:nvPr/>
        </p:nvSpPr>
        <p:spPr>
          <a:xfrm>
            <a:off x="5105400" y="5029200"/>
            <a:ext cx="3810000" cy="1828800"/>
          </a:xfrm>
          <a:prstGeom prst="cloudCallout">
            <a:avLst>
              <a:gd name="adj1" fmla="val -19176"/>
              <a:gd name="adj2" fmla="val -95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DUPĂ CE AU FOST COMPLETATE TOATE ÎNREGISTRĂRILE(FO, REGISTRE, BAZE DE DATE)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52400"/>
            <a:ext cx="601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Nevoia de AUDIT MEDICAL</a:t>
            </a:r>
            <a:endParaRPr lang="ro-RO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381000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PROFESIONIȘTI</a:t>
            </a:r>
          </a:p>
          <a:p>
            <a:pPr algn="just"/>
            <a:endParaRPr lang="ro-RO" dirty="0" smtClean="0"/>
          </a:p>
          <a:p>
            <a:r>
              <a:rPr lang="ro-RO" sz="2400" dirty="0" smtClean="0"/>
              <a:t>furnizorii de servicii medicale  pot identifica lacune, vulnerabilități și pot face îmbunătățirile necesare</a:t>
            </a:r>
            <a:endParaRPr lang="ro-RO" sz="2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4191000"/>
            <a:ext cx="6781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PROMOVAREA  SĂNĂTĂȚII</a:t>
            </a:r>
          </a:p>
          <a:p>
            <a:endParaRPr lang="ro-RO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sz="2400" dirty="0" smtClean="0"/>
              <a:t>Diminuarea suferințelor pacienților, evitarea refuzului pacienților la servicii medicale disponibile sau vătămări prin servicii excesive sau inadecvate</a:t>
            </a:r>
            <a:endParaRPr lang="ro-RO" sz="2400" dirty="0"/>
          </a:p>
        </p:txBody>
      </p:sp>
      <p:sp>
        <p:nvSpPr>
          <p:cNvPr id="5" name="Rectangle 4"/>
          <p:cNvSpPr/>
          <p:nvPr/>
        </p:nvSpPr>
        <p:spPr>
          <a:xfrm>
            <a:off x="4953000" y="1219200"/>
            <a:ext cx="38862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</a:p>
          <a:p>
            <a:pPr algn="ct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PACIENȚI</a:t>
            </a:r>
          </a:p>
          <a:p>
            <a:endParaRPr lang="ro-RO" sz="2400" dirty="0" smtClean="0"/>
          </a:p>
          <a:p>
            <a:r>
              <a:rPr lang="ro-RO" sz="2400" dirty="0" smtClean="0"/>
              <a:t>A li se asigura servicii de calitate și a-i proteja de îngrijiri inadecvate, suboptimale, dăunătoare</a:t>
            </a:r>
            <a:endParaRPr lang="ro-RO" sz="2400" dirty="0"/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 flipH="1">
            <a:off x="2133600" y="6858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685800"/>
            <a:ext cx="76200" cy="3505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685800"/>
            <a:ext cx="2362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90600" y="228600"/>
            <a:ext cx="7010400" cy="106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Bariere în calea schimbării ....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09600" y="1447800"/>
            <a:ext cx="8001000" cy="502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o-RO" sz="3200" dirty="0" smtClean="0"/>
              <a:t>teama de schimbare</a:t>
            </a:r>
          </a:p>
          <a:p>
            <a:pPr>
              <a:buFont typeface="Wingdings" pitchFamily="2" charset="2"/>
              <a:buChar char="Ø"/>
            </a:pPr>
            <a:r>
              <a:rPr lang="ro-RO" sz="3200" dirty="0" smtClean="0"/>
              <a:t>lipsa de înțelegere</a:t>
            </a:r>
          </a:p>
          <a:p>
            <a:pPr>
              <a:buFont typeface="Wingdings" pitchFamily="2" charset="2"/>
              <a:buChar char="Ø"/>
            </a:pPr>
            <a:r>
              <a:rPr lang="ro-RO" sz="3200" dirty="0" smtClean="0"/>
              <a:t>moralul scăzut</a:t>
            </a:r>
          </a:p>
          <a:p>
            <a:pPr>
              <a:buFont typeface="Wingdings" pitchFamily="2" charset="2"/>
              <a:buChar char="Ø"/>
            </a:pPr>
            <a:endParaRPr lang="ro-RO" sz="3200" dirty="0" smtClean="0"/>
          </a:p>
          <a:p>
            <a:pPr>
              <a:buFont typeface="Wingdings" pitchFamily="2" charset="2"/>
              <a:buChar char="Ø"/>
            </a:pPr>
            <a:r>
              <a:rPr lang="ro-RO" sz="3200" dirty="0" smtClean="0"/>
              <a:t>comunicare necorespunzătoare</a:t>
            </a:r>
          </a:p>
          <a:p>
            <a:pPr>
              <a:buFont typeface="Wingdings" pitchFamily="2" charset="2"/>
              <a:buChar char="Ø"/>
            </a:pPr>
            <a:r>
              <a:rPr lang="ro-RO" sz="3200" dirty="0" smtClean="0"/>
              <a:t>îndoială de rezultat</a:t>
            </a:r>
          </a:p>
          <a:p>
            <a:pPr>
              <a:buFont typeface="Wingdings" pitchFamily="2" charset="2"/>
              <a:buChar char="Ø"/>
            </a:pPr>
            <a:r>
              <a:rPr lang="ro-RO" sz="3200" dirty="0" smtClean="0"/>
              <a:t>consensul nu a fost câștigat</a:t>
            </a:r>
            <a:endParaRPr lang="ro-RO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YPES OF CLINICAL AUDIT                     X -RAY REVIEW   STATISCIAL                                DISEASE     AUDIT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DICATORS USED NET DEATH RATE                      INFECTION RATE      &lt; 4%                                &lt; 2%AVERAGE 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295400"/>
          <a:ext cx="8610600" cy="4907280"/>
        </p:xfrm>
        <a:graphic>
          <a:graphicData uri="http://schemas.openxmlformats.org/drawingml/2006/table">
            <a:tbl>
              <a:tblPr/>
              <a:tblGrid>
                <a:gridCol w="5693177"/>
                <a:gridCol w="2917423"/>
              </a:tblGrid>
              <a:tr h="30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Calibri"/>
                        </a:rPr>
                        <a:t>Indicatori monitorizați și evaluați</a:t>
                      </a:r>
                      <a:endParaRPr lang="ro-RO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Calibri"/>
                        </a:rPr>
                        <a:t>Evoluție urmărită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1. Durata medie de spitalizare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2. Rata de utilizare a paturilor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creștere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3. Rata reinternărilor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4. Rata mortalităţii intraspitaliceşti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5. Rata complicaţiilor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6. Numărul cazurilor chirurgicale internate pe secțiile chirurgicale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creştere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7.Ponderea pacienţilor transferaţi la alte spitale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8. Rata infecţiilor nosocomiale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9. Timpul de aşteptare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scădere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10.Ponderea pacienţilor informaţi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creştere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11.Numărul pacienţilor externaţi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Segoe Print" pitchFamily="2" charset="0"/>
                          <a:ea typeface="Calibri"/>
                        </a:rPr>
                        <a:t>creştere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57200" y="292767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EVALUARE – INDICATORI </a:t>
            </a:r>
            <a:r>
              <a:rPr lang="ro-RO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o-RO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chestionare de evaluare a gradului de satisfacție al pacientului, aparținătorilor, angajaților, precum și următorii indicatori de performanță</a:t>
            </a:r>
            <a:r>
              <a:rPr lang="ro-RO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o-RO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ORDIN   Nr. 1490 din 27 august 2008</a:t>
            </a:r>
            <a:r>
              <a:rPr lang="ro-RO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aprobarea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Metodologiei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indicatorilor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performanţă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managementului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spitalului</a:t>
            </a:r>
            <a:endParaRPr lang="ro-RO" sz="1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o-RO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572000" y="1066800"/>
            <a:ext cx="2057400" cy="1371600"/>
          </a:xfrm>
          <a:prstGeom prst="cloudCallout">
            <a:avLst>
              <a:gd name="adj1" fmla="val -73910"/>
              <a:gd name="adj2" fmla="val 532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Eficacitate clinică, eficiență</a:t>
            </a:r>
            <a:endParaRPr lang="ro-RO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953000" y="2438400"/>
            <a:ext cx="2209800" cy="1371600"/>
          </a:xfrm>
          <a:prstGeom prst="cloudCallout">
            <a:avLst>
              <a:gd name="adj1" fmla="val -102372"/>
              <a:gd name="adj2" fmla="val 9121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Siguranța pacientului</a:t>
            </a:r>
            <a:endParaRPr lang="ro-RO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724400" y="4343400"/>
            <a:ext cx="2133600" cy="1371600"/>
          </a:xfrm>
          <a:prstGeom prst="cloudCallout">
            <a:avLst>
              <a:gd name="adj1" fmla="val -45229"/>
              <a:gd name="adj2" fmla="val 6455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Orientarea spre pacient</a:t>
            </a:r>
            <a:endParaRPr lang="ro-RO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Rot="1"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 b="1" dirty="0">
              <a:solidFill>
                <a:srgbClr val="444D2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1" name="Content Placeholder 2"/>
          <p:cNvSpPr>
            <a:spLocks/>
          </p:cNvSpPr>
          <p:nvPr/>
        </p:nvSpPr>
        <p:spPr bwMode="auto">
          <a:xfrm>
            <a:off x="381000" y="304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ro-RO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Principalele </a:t>
            </a:r>
            <a:r>
              <a:rPr lang="ro-RO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perspective pe ”termen scurt” :</a:t>
            </a:r>
          </a:p>
          <a:p>
            <a:pPr marL="742950" lvl="1" indent="-285750" algn="ctr">
              <a:spcBef>
                <a:spcPct val="20000"/>
              </a:spcBef>
            </a:pPr>
            <a:endParaRPr lang="ro-RO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ctr">
              <a:spcBef>
                <a:spcPct val="20000"/>
              </a:spcBef>
            </a:pPr>
            <a:endParaRPr lang="ro-RO" sz="1000" i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buClr>
                <a:srgbClr val="8E58B6"/>
              </a:buClr>
              <a:buFont typeface="Wingdings" pitchFamily="2" charset="2"/>
              <a:buChar char="§"/>
            </a:pP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Finalizarea investiţiilor în derulare</a:t>
            </a:r>
          </a:p>
          <a:p>
            <a:pPr marL="342900" indent="-342900" algn="just">
              <a:spcBef>
                <a:spcPct val="20000"/>
              </a:spcBef>
              <a:buClr>
                <a:srgbClr val="8E58B6"/>
              </a:buClr>
              <a:buFont typeface="Wingdings" pitchFamily="2" charset="2"/>
              <a:buChar char="§"/>
            </a:pP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Continuarea redotării tehnice medicale, în special în domeniul imagisticii </a:t>
            </a:r>
            <a:r>
              <a:rPr lang="ro-RO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medicale (RMN)</a:t>
            </a:r>
            <a:endParaRPr lang="ro-RO" sz="2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buClr>
                <a:srgbClr val="8E58B6"/>
              </a:buClr>
              <a:buFont typeface="Wingdings" pitchFamily="2" charset="2"/>
              <a:buChar char="§"/>
            </a:pP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Actualizarea structurii organizatorice şi a statului de </a:t>
            </a:r>
            <a:r>
              <a:rPr lang="ro-RO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funcţii -  spital de politraumă ROL3</a:t>
            </a:r>
            <a:endParaRPr lang="ro-RO" sz="2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buClr>
                <a:srgbClr val="8E58B6"/>
              </a:buClr>
              <a:buFont typeface="Wingdings" pitchFamily="2" charset="2"/>
              <a:buChar char="§"/>
            </a:pP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Creşterea volumului de activitate şi a </a:t>
            </a:r>
            <a:r>
              <a:rPr lang="ro-RO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ponderii </a:t>
            </a: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serviciului de medicină operaţională şi a sectorului de spitalizare de zi</a:t>
            </a:r>
          </a:p>
          <a:p>
            <a:pPr marL="342900" indent="-342900" algn="just">
              <a:spcBef>
                <a:spcPct val="20000"/>
              </a:spcBef>
              <a:buClr>
                <a:srgbClr val="8E58B6"/>
              </a:buClr>
              <a:buFont typeface="Wingdings" pitchFamily="2" charset="2"/>
              <a:buChar char="§"/>
            </a:pPr>
            <a:r>
              <a:rPr lang="ro-RO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Adaptarea la noua reformă în domeniul sănătăţii publice şi la presiunile pieţei de </a:t>
            </a:r>
            <a:r>
              <a:rPr lang="ro-RO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servicii medicale, de stat și/sau private</a:t>
            </a:r>
            <a:endParaRPr lang="ro-RO" sz="2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62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VIITOR </a:t>
            </a:r>
            <a:r>
              <a:rPr lang="ro-RO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”termen mediu  și lung”</a:t>
            </a:r>
          </a:p>
          <a:p>
            <a:pPr algn="ctr"/>
            <a:r>
              <a:rPr lang="ro-RO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Direcţiile de dezvoltare ale spitalului </a:t>
            </a:r>
            <a:r>
              <a:rPr lang="ro-RO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</a:p>
          <a:p>
            <a:endParaRPr lang="ro-RO" sz="3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4000" dirty="0" smtClean="0">
                <a:solidFill>
                  <a:prstClr val="black"/>
                </a:solidFill>
                <a:latin typeface="Brush Script MT" pitchFamily="66" charset="0"/>
              </a:rPr>
              <a:t>Creşterea capacităţii de răspuns la cerinţele specifice care decurg din misiunea şi raţiunea existenţei ca Spital Militar</a:t>
            </a:r>
          </a:p>
          <a:p>
            <a:pPr algn="just">
              <a:buFont typeface="Wingdings" pitchFamily="2" charset="2"/>
              <a:buChar char="Ø"/>
            </a:pPr>
            <a:r>
              <a:rPr lang="ro-RO" sz="4000" dirty="0" smtClean="0">
                <a:solidFill>
                  <a:prstClr val="black"/>
                </a:solidFill>
                <a:latin typeface="Brush Script MT" pitchFamily="66" charset="0"/>
              </a:rPr>
              <a:t>Deplina abordare multidisciplinară a cazurilor tot mai complexe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4000" dirty="0" smtClean="0">
                <a:solidFill>
                  <a:prstClr val="black"/>
                </a:solidFill>
                <a:latin typeface="Brush Script MT" pitchFamily="66" charset="0"/>
              </a:rPr>
              <a:t>Răspunsul performant la cazuri critice, de urgentă”</a:t>
            </a:r>
            <a:endParaRPr lang="ro-RO" sz="4000" dirty="0">
              <a:solidFill>
                <a:prstClr val="black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Imagini pentru military hospital ROL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09600" y="54864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prstClr val="black"/>
                </a:solidFill>
                <a:latin typeface="Bernard MT Condensed" pitchFamily="18" charset="0"/>
              </a:rPr>
              <a:t>Trecut  </a:t>
            </a:r>
          </a:p>
          <a:p>
            <a:r>
              <a:rPr lang="ro-RO" sz="2400" b="1" dirty="0">
                <a:solidFill>
                  <a:prstClr val="black"/>
                </a:solidFill>
                <a:latin typeface="Bernard MT Condensed" pitchFamily="18" charset="0"/>
              </a:rPr>
              <a:t>                                          </a:t>
            </a:r>
            <a:r>
              <a:rPr lang="ro-RO" sz="2400" b="1" dirty="0" smtClean="0">
                <a:solidFill>
                  <a:prstClr val="black"/>
                </a:solidFill>
                <a:latin typeface="Bernard MT Condensed" pitchFamily="18" charset="0"/>
              </a:rPr>
              <a:t>     Prezent </a:t>
            </a:r>
            <a:endParaRPr lang="ro-RO" sz="2400" b="1" dirty="0">
              <a:solidFill>
                <a:prstClr val="black"/>
              </a:solidFill>
              <a:latin typeface="Bernard MT Condensed" pitchFamily="18" charset="0"/>
            </a:endParaRPr>
          </a:p>
          <a:p>
            <a:r>
              <a:rPr lang="ro-RO" sz="2400" b="1" dirty="0">
                <a:solidFill>
                  <a:prstClr val="black"/>
                </a:solidFill>
                <a:latin typeface="Bernard MT Condensed" pitchFamily="18" charset="0"/>
              </a:rPr>
              <a:t>                                                                                      </a:t>
            </a:r>
            <a:r>
              <a:rPr lang="ro-RO" sz="2400" b="1" dirty="0" smtClean="0">
                <a:solidFill>
                  <a:prstClr val="black"/>
                </a:solidFill>
                <a:latin typeface="Bernard MT Condensed" pitchFamily="18" charset="0"/>
              </a:rPr>
              <a:t>           Viitor</a:t>
            </a:r>
            <a:endParaRPr lang="ro-RO" sz="2400" b="1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 descr="Imagini pentru military hospital ROL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prstClr val="black"/>
              </a:solidFill>
            </a:endParaRPr>
          </a:p>
        </p:txBody>
      </p:sp>
      <p:pic>
        <p:nvPicPr>
          <p:cNvPr id="87044" name="Picture 4" descr="Imagini pentru military hospital ROL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648200" cy="2819400"/>
          </a:xfrm>
          <a:prstGeom prst="rect">
            <a:avLst/>
          </a:prstGeom>
          <a:noFill/>
        </p:spPr>
      </p:pic>
      <p:pic>
        <p:nvPicPr>
          <p:cNvPr id="87046" name="Picture 6" descr="Imagini pentru military hospital ROL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389424"/>
            <a:ext cx="4800600" cy="3468576"/>
          </a:xfrm>
          <a:prstGeom prst="rect">
            <a:avLst/>
          </a:prstGeom>
          <a:noFill/>
        </p:spPr>
      </p:pic>
      <p:pic>
        <p:nvPicPr>
          <p:cNvPr id="87048" name="Picture 8" descr="Imagine similar&amp;abreve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2775" y="0"/>
            <a:ext cx="4721225" cy="3137331"/>
          </a:xfrm>
          <a:prstGeom prst="rect">
            <a:avLst/>
          </a:prstGeom>
          <a:noFill/>
        </p:spPr>
      </p:pic>
      <p:pic>
        <p:nvPicPr>
          <p:cNvPr id="87050" name="Picture 10" descr="Imagini pentru military hospital ROL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3200400"/>
            <a:ext cx="44196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ine similar&amp;abrev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52400" y="4800600"/>
            <a:ext cx="3810000" cy="1828800"/>
          </a:xfrm>
          <a:prstGeom prst="cloudCallout">
            <a:avLst>
              <a:gd name="adj1" fmla="val 56027"/>
              <a:gd name="adj2" fmla="val -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 U”Regina Maria” ROL 3 mobil  ?</a:t>
            </a:r>
            <a:endParaRPr lang="ro-RO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bv.ro/images/slid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Vă mulțumesc </a:t>
            </a:r>
          </a:p>
          <a:p>
            <a:pPr algn="ctr"/>
            <a:r>
              <a:rPr lang="ro-RO" sz="8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Pentru </a:t>
            </a:r>
          </a:p>
          <a:p>
            <a:pPr algn="ctr"/>
            <a:r>
              <a:rPr lang="ro-RO" sz="8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Atenție!</a:t>
            </a:r>
            <a:endParaRPr lang="ro-RO" sz="8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D:\Doctorat\CNIM 2011 Brasov\Istoricul Spitalului Militar Rezumat\Poze SMU\regina mari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410200"/>
            <a:ext cx="11906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51958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05200"/>
            <a:ext cx="5086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638800" y="152400"/>
            <a:ext cx="3505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prstClr val="black"/>
                </a:solidFill>
                <a:latin typeface="Calibri" pitchFamily="34" charset="0"/>
              </a:rPr>
              <a:t>      </a:t>
            </a:r>
            <a:r>
              <a:rPr lang="ro-RO" sz="4000" b="1" i="1" dirty="0" smtClean="0">
                <a:solidFill>
                  <a:prstClr val="black"/>
                </a:solidFill>
                <a:latin typeface="Brush Script MT" pitchFamily="66" charset="0"/>
              </a:rPr>
              <a:t>Spital </a:t>
            </a:r>
            <a:r>
              <a:rPr lang="ro-RO" sz="4000" b="1" i="1" dirty="0">
                <a:solidFill>
                  <a:prstClr val="black"/>
                </a:solidFill>
                <a:latin typeface="Brush Script MT" pitchFamily="66" charset="0"/>
              </a:rPr>
              <a:t>bisecular</a:t>
            </a:r>
          </a:p>
          <a:p>
            <a:endParaRPr lang="ro-RO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10 mai 1773 </a:t>
            </a:r>
            <a:r>
              <a:rPr lang="ro-RO" sz="2400" b="1" dirty="0" smtClean="0">
                <a:solidFill>
                  <a:prstClr val="black"/>
                </a:solidFill>
                <a:latin typeface="Brush Script MT" pitchFamily="66" charset="0"/>
              </a:rPr>
              <a:t>  </a:t>
            </a:r>
            <a:endParaRPr lang="ro-RO" sz="2400" b="1" dirty="0">
              <a:solidFill>
                <a:prstClr val="black"/>
              </a:solidFill>
              <a:latin typeface="Brush Script MT" pitchFamily="66" charset="0"/>
            </a:endParaRPr>
          </a:p>
          <a:p>
            <a:endParaRPr lang="ro-RO" sz="2400" b="1" dirty="0">
              <a:solidFill>
                <a:prstClr val="black"/>
              </a:solidFill>
              <a:latin typeface="Brush Script MT" pitchFamily="66" charset="0"/>
            </a:endParaRPr>
          </a:p>
          <a:p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           1885  -  </a:t>
            </a:r>
            <a:r>
              <a:rPr lang="ro-RO" sz="2400" b="1" dirty="0" smtClean="0">
                <a:solidFill>
                  <a:prstClr val="black"/>
                </a:solidFill>
                <a:latin typeface="Brush Script MT" pitchFamily="66" charset="0"/>
              </a:rPr>
              <a:t>1887</a:t>
            </a:r>
            <a:endParaRPr lang="ro-RO" sz="2400" b="1" dirty="0">
              <a:solidFill>
                <a:prstClr val="black"/>
              </a:solidFill>
              <a:latin typeface="Brush Script MT" pitchFamily="66" charset="0"/>
            </a:endParaRPr>
          </a:p>
          <a:p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                 </a:t>
            </a:r>
          </a:p>
          <a:p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              </a:t>
            </a:r>
            <a:r>
              <a:rPr lang="ro-RO" sz="2400" b="1" dirty="0" smtClean="0">
                <a:solidFill>
                  <a:prstClr val="black"/>
                </a:solidFill>
                <a:latin typeface="Brush Script MT" pitchFamily="66" charset="0"/>
              </a:rPr>
              <a:t>  </a:t>
            </a:r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1 februarie 1919  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33400" y="3962400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b="1" dirty="0">
                <a:solidFill>
                  <a:prstClr val="black"/>
                </a:solidFill>
                <a:latin typeface="Calibri" pitchFamily="34" charset="0"/>
              </a:rPr>
              <a:t>            </a:t>
            </a:r>
            <a:r>
              <a:rPr lang="ro-RO" sz="2400" b="1" dirty="0">
                <a:solidFill>
                  <a:prstClr val="black"/>
                </a:solidFill>
                <a:latin typeface="Brush Script MT" pitchFamily="66" charset="0"/>
              </a:rPr>
              <a:t>15 mai 1922</a:t>
            </a:r>
          </a:p>
          <a:p>
            <a:endParaRPr lang="ro-RO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o-RO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1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33400" y="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3200" b="1" dirty="0">
                <a:solidFill>
                  <a:prstClr val="black"/>
                </a:solidFill>
                <a:latin typeface="Bernard MT Condensed" pitchFamily="18" charset="0"/>
              </a:rPr>
              <a:t>T  R  E  C  U  T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agini pentru military hos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962400" cy="3048000"/>
          </a:xfrm>
          <a:prstGeom prst="rect">
            <a:avLst/>
          </a:prstGeom>
          <a:noFill/>
        </p:spPr>
      </p:pic>
      <p:pic>
        <p:nvPicPr>
          <p:cNvPr id="133124" name="Picture 4" descr="Imagini pentru military 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4876800" cy="3429000"/>
          </a:xfrm>
          <a:prstGeom prst="rect">
            <a:avLst/>
          </a:prstGeom>
          <a:noFill/>
        </p:spPr>
      </p:pic>
      <p:pic>
        <p:nvPicPr>
          <p:cNvPr id="133126" name="Picture 6" descr="Imagini pentru military hosp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267200" cy="3048000"/>
          </a:xfrm>
          <a:prstGeom prst="rect">
            <a:avLst/>
          </a:prstGeom>
          <a:noFill/>
        </p:spPr>
      </p:pic>
      <p:pic>
        <p:nvPicPr>
          <p:cNvPr id="133128" name="Picture 8" descr="Imagini pentru military hospi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19499"/>
            <a:ext cx="4495801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Descrierea situației actuale a spitalului</a:t>
            </a:r>
            <a:endParaRPr lang="ro-RO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00" y="0"/>
            <a:ext cx="8763000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  R  E  Z  E  N  T </a:t>
            </a:r>
            <a:r>
              <a:rPr lang="ro-RO" sz="3200" b="1" dirty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b="1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spital reprezentativ al comunității brașovene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abordare multidisciplinară prin :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175 paturi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–  </a:t>
            </a:r>
            <a:r>
              <a:rPr lang="ro-RO" sz="2400" i="1" dirty="0">
                <a:solidFill>
                  <a:prstClr val="black"/>
                </a:solidFill>
                <a:latin typeface="Baskerville Old Face" pitchFamily="18" charset="0"/>
              </a:rPr>
              <a:t>spitalizare continuă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- cinci secții ( </a:t>
            </a:r>
            <a:r>
              <a:rPr lang="ro-RO" sz="2400" dirty="0" smtClean="0">
                <a:solidFill>
                  <a:prstClr val="black"/>
                </a:solidFill>
                <a:latin typeface="Baskerville Old Face" pitchFamily="18" charset="0"/>
              </a:rPr>
              <a:t>medicale I,II</a:t>
            </a:r>
            <a:endParaRPr lang="ro-RO" sz="240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                      chirurgie generală, ATI, neurochirurgie )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10 paturi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– compartiment </a:t>
            </a:r>
            <a:r>
              <a:rPr lang="ro-RO" sz="2400" i="1" dirty="0">
                <a:solidFill>
                  <a:prstClr val="black"/>
                </a:solidFill>
                <a:latin typeface="Baskerville Old Face" pitchFamily="18" charset="0"/>
              </a:rPr>
              <a:t>spitalizare de zi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21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specialități în ambulatoriul integrat 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Compartiment de primiri urgențe</a:t>
            </a:r>
          </a:p>
          <a:p>
            <a:pPr algn="just"/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               Laboratorul de radiologie și imagistică medicală 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Laborator de analize medicale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- acreditat RENAR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Farmacia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– acreditată de Ordinul Farmaciștilor</a:t>
            </a:r>
          </a:p>
          <a:p>
            <a:pPr algn="just"/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       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Comisie de expertiză medico-militară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27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specialități medico-chirurgicale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  </a:t>
            </a:r>
            <a:r>
              <a:rPr lang="ro-RO" sz="2400" b="1" dirty="0">
                <a:solidFill>
                  <a:prstClr val="black"/>
                </a:solidFill>
                <a:latin typeface="Baskerville Old Face" pitchFamily="18" charset="0"/>
              </a:rPr>
              <a:t>8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linii de gardă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nivel de acreditare </a:t>
            </a:r>
            <a:r>
              <a:rPr lang="ro-RO" sz="2400" dirty="0" smtClean="0">
                <a:solidFill>
                  <a:prstClr val="black"/>
                </a:solidFill>
                <a:latin typeface="Baskerville Old Face" pitchFamily="18" charset="0"/>
              </a:rPr>
              <a:t>CoNAS/ANMCS ”</a:t>
            </a:r>
            <a:r>
              <a:rPr lang="ro-RO" sz="2400" b="1" i="1" u="sng" dirty="0">
                <a:solidFill>
                  <a:prstClr val="black"/>
                </a:solidFill>
                <a:latin typeface="Algerian" pitchFamily="82" charset="0"/>
              </a:rPr>
              <a:t>ACREDITAT</a:t>
            </a:r>
            <a:r>
              <a:rPr lang="ro-RO" sz="2400" dirty="0" smtClean="0">
                <a:solidFill>
                  <a:prstClr val="black"/>
                </a:solidFill>
                <a:latin typeface="Baskerville Old Face" pitchFamily="18" charset="0"/>
              </a:rPr>
              <a:t>”-martie </a:t>
            </a: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2015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spital de categoria a –III –a Clasificarea națională a spitalelor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400" dirty="0">
                <a:solidFill>
                  <a:prstClr val="black"/>
                </a:solidFill>
                <a:latin typeface="Baskerville Old Face" pitchFamily="18" charset="0"/>
              </a:rPr>
              <a:t>  indice de complexitate a cazurilor </a:t>
            </a:r>
            <a:r>
              <a:rPr lang="ro-RO" sz="2400" dirty="0" smtClean="0">
                <a:solidFill>
                  <a:prstClr val="black"/>
                </a:solidFill>
                <a:latin typeface="Baskerville Old Face" pitchFamily="18" charset="0"/>
              </a:rPr>
              <a:t>:  </a:t>
            </a:r>
            <a:r>
              <a:rPr lang="ro-RO" sz="2400" b="1" i="1" dirty="0" smtClean="0">
                <a:solidFill>
                  <a:prstClr val="black"/>
                </a:solidFill>
                <a:latin typeface="Baskerville Old Face" pitchFamily="18" charset="0"/>
              </a:rPr>
              <a:t>1,11 -   1,38   -   </a:t>
            </a:r>
            <a:r>
              <a:rPr lang="ro-RO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1,4</a:t>
            </a:r>
            <a:r>
              <a:rPr lang="ro-RO" sz="2400" b="1" i="1" dirty="0" smtClean="0">
                <a:solidFill>
                  <a:prstClr val="black"/>
                </a:solidFill>
                <a:latin typeface="Baskerville Old Face" pitchFamily="18" charset="0"/>
              </a:rPr>
              <a:t>7   -   1,48</a:t>
            </a:r>
          </a:p>
          <a:p>
            <a:pPr algn="just"/>
            <a:r>
              <a:rPr lang="ro-RO" sz="2400" b="1" i="1" dirty="0" smtClean="0">
                <a:solidFill>
                  <a:prstClr val="black"/>
                </a:solidFill>
                <a:latin typeface="Baskerville Old Face" pitchFamily="18" charset="0"/>
              </a:rPr>
              <a:t>                                                             </a:t>
            </a:r>
            <a:r>
              <a:rPr lang="ro-RO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2014     2015     2016      2017</a:t>
            </a:r>
            <a:endParaRPr lang="ro-RO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o-RO" sz="2400" dirty="0">
              <a:solidFill>
                <a:prstClr val="black"/>
              </a:solidFill>
              <a:latin typeface="Baskerville Old Face" pitchFamily="18" charset="0"/>
            </a:endParaRPr>
          </a:p>
          <a:p>
            <a:endParaRPr lang="ro-RO" sz="2400" dirty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o-RO" sz="32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o-RO" sz="32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ro-RO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-46692"/>
            <a:ext cx="8763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Structura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organizatorică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în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raport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misiunea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scopul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şi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domeniile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responsabilitate</a:t>
            </a:r>
            <a:endParaRPr lang="ro-RO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o-RO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asistenţa medicală de specialitate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o-RO" sz="2400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asigurarea medicală operaţională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o-RO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asistenţa medicală prin contract de furnizări de servicii cu CASAOPSNAJ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o-RO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efectuarea de expertize medico-militare specializate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o-RO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suport logistic şi for metodologic</a:t>
            </a:r>
            <a:r>
              <a:rPr lang="ro-RO" sz="24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pentru personalul medical din unităţile arondate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o-RO" sz="2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z="2400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participarea în caz de necesitate la activităţile comandamentului de protecţie civilă </a:t>
            </a:r>
            <a:r>
              <a:rPr lang="ro-RO" sz="24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din judeţ și cele limitrofe</a:t>
            </a:r>
            <a:endParaRPr lang="ro-RO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dropped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67400" y="762000"/>
            <a:ext cx="26670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733800" y="65502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prstClr val="black"/>
                </a:solidFill>
                <a:latin typeface="Baskerville Old Face" pitchFamily="18" charset="0"/>
              </a:rPr>
              <a:t>                O M 110 / 2009 privind asistența medicală la pace MApN</a:t>
            </a:r>
            <a:endParaRPr lang="ro-RO" sz="1400" b="1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Particulari</a:t>
            </a:r>
            <a:r>
              <a:rPr lang="ro-RO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tățile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Spitalului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Urgenţă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„Regina Maria” </a:t>
            </a:r>
            <a:r>
              <a:rPr lang="en-US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derivă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din:</a:t>
            </a:r>
            <a:endParaRPr lang="ro-RO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prstClr val="black"/>
                </a:solidFill>
              </a:rPr>
              <a:t> este unul dintre cele două spitale militare care au </a:t>
            </a:r>
            <a:r>
              <a:rPr lang="ro-RO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secţie de neurochirurgie</a:t>
            </a:r>
          </a:p>
          <a:p>
            <a:pPr lvl="1" algn="just"/>
            <a:r>
              <a:rPr lang="ro-RO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prstClr val="black"/>
                </a:solidFill>
              </a:rPr>
              <a:t> este unul dintre cele două spitale militare care au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de epurare extrarenală</a:t>
            </a:r>
          </a:p>
          <a:p>
            <a:pPr lvl="1" algn="just"/>
            <a:endParaRPr lang="ro-RO" sz="2000" dirty="0" smtClean="0">
              <a:solidFill>
                <a:prstClr val="black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prstClr val="black"/>
                </a:solidFill>
              </a:rPr>
              <a:t> este spitalul cu cea mai avansată integrare în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asigurarea medicală operaţională: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prstClr val="black"/>
                </a:solidFill>
              </a:rPr>
              <a:t>asigurarea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medicală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urgenţă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militarilor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români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şi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străini</a:t>
            </a:r>
            <a:r>
              <a:rPr lang="en-US" dirty="0" smtClean="0">
                <a:solidFill>
                  <a:prstClr val="black"/>
                </a:solidFill>
              </a:rPr>
              <a:t> din </a:t>
            </a:r>
            <a:r>
              <a:rPr lang="en-US" dirty="0" err="1" smtClean="0">
                <a:solidFill>
                  <a:prstClr val="black"/>
                </a:solidFill>
              </a:rPr>
              <a:t>formaţiunile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aflate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în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centrele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instrucţie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şi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antrenament</a:t>
            </a:r>
            <a:r>
              <a:rPr lang="en-US" dirty="0" smtClean="0">
                <a:solidFill>
                  <a:prstClr val="black"/>
                </a:solidFill>
              </a:rPr>
              <a:t> din </a:t>
            </a:r>
            <a:r>
              <a:rPr lang="en-US" dirty="0" err="1" smtClean="0">
                <a:solidFill>
                  <a:prstClr val="black"/>
                </a:solidFill>
              </a:rPr>
              <a:t>zonele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arondate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spitalului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capabilităţi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ro-RO" dirty="0" smtClean="0">
                <a:solidFill>
                  <a:prstClr val="black"/>
                </a:solidFill>
              </a:rPr>
              <a:t> s</a:t>
            </a:r>
            <a:r>
              <a:rPr lang="en-US" dirty="0" err="1" smtClean="0">
                <a:solidFill>
                  <a:prstClr val="black"/>
                </a:solidFill>
              </a:rPr>
              <a:t>pital</a:t>
            </a:r>
            <a:r>
              <a:rPr lang="en-US" dirty="0" smtClean="0">
                <a:solidFill>
                  <a:prstClr val="black"/>
                </a:solidFill>
              </a:rPr>
              <a:t> ROL</a:t>
            </a:r>
            <a:r>
              <a:rPr lang="ro-R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ro-RO" dirty="0" smtClean="0">
              <a:solidFill>
                <a:prstClr val="black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prstClr val="black"/>
                </a:solidFill>
              </a:rPr>
              <a:t>pregătirea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şi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antrenarea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echipei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medicale</a:t>
            </a:r>
            <a:r>
              <a:rPr lang="en-US" dirty="0" smtClean="0">
                <a:solidFill>
                  <a:prstClr val="black"/>
                </a:solidFill>
              </a:rPr>
              <a:t> din </a:t>
            </a:r>
            <a:r>
              <a:rPr lang="en-US" dirty="0" err="1" smtClean="0">
                <a:solidFill>
                  <a:prstClr val="black"/>
                </a:solidFill>
              </a:rPr>
              <a:t>compunerea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unei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Facilităţi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Medicale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Tratament</a:t>
            </a:r>
            <a:r>
              <a:rPr lang="en-US" dirty="0" smtClean="0">
                <a:solidFill>
                  <a:prstClr val="black"/>
                </a:solidFill>
              </a:rPr>
              <a:t> – ROL </a:t>
            </a:r>
            <a:r>
              <a:rPr lang="ro-RO" dirty="0" smtClean="0">
                <a:solidFill>
                  <a:prstClr val="black"/>
                </a:solidFill>
              </a:rPr>
              <a:t>2</a:t>
            </a:r>
          </a:p>
          <a:p>
            <a:pPr lvl="2" algn="just"/>
            <a:endParaRPr lang="ro-RO" dirty="0" smtClean="0">
              <a:solidFill>
                <a:prstClr val="black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prstClr val="black"/>
                </a:solidFill>
              </a:rPr>
              <a:t> O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secţie de terapie intensivă multidisciplinară</a:t>
            </a:r>
            <a:r>
              <a:rPr lang="ro-RO" sz="2000" dirty="0" smtClean="0">
                <a:solidFill>
                  <a:prstClr val="black"/>
                </a:solidFill>
              </a:rPr>
              <a:t>, pentru susţinerea prin tehnici avansate a funcţiilor vitale ale pacienţilor critici, integrată în </a:t>
            </a:r>
            <a:r>
              <a:rPr lang="ro-RO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Acţiunea Prioritară A.T.I</a:t>
            </a:r>
            <a:r>
              <a:rPr lang="ro-RO" sz="2000" dirty="0" smtClean="0">
                <a:solidFill>
                  <a:prstClr val="black"/>
                </a:solidFill>
              </a:rPr>
              <a:t>. la nivel naţional</a:t>
            </a:r>
          </a:p>
          <a:p>
            <a:pPr lvl="1" algn="just"/>
            <a:endParaRPr lang="ro-RO" sz="2000" dirty="0" smtClean="0">
              <a:solidFill>
                <a:prstClr val="black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smtClean="0">
                <a:solidFill>
                  <a:prstClr val="black"/>
                </a:solidFill>
              </a:rPr>
              <a:t> Un performant </a:t>
            </a:r>
            <a:r>
              <a:rPr lang="ro-RO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compartiment de ortopedie </a:t>
            </a:r>
            <a:r>
              <a:rPr lang="ro-RO" sz="2000" dirty="0" smtClean="0">
                <a:solidFill>
                  <a:prstClr val="black"/>
                </a:solidFill>
              </a:rPr>
              <a:t>capabil să realizeze cele mai complexe operaţii din portofoliul actual al acestei specialităţi, acceptat în </a:t>
            </a:r>
            <a:r>
              <a:rPr lang="ro-RO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Programul național de endoprotezare  - mai 2017</a:t>
            </a:r>
            <a:endParaRPr lang="ro-RO" sz="2000" dirty="0" smtClean="0">
              <a:solidFill>
                <a:prstClr val="black"/>
              </a:solidFill>
            </a:endParaRPr>
          </a:p>
          <a:p>
            <a:pPr lvl="2" algn="just"/>
            <a:endParaRPr lang="ro-RO" sz="2000" dirty="0" smtClean="0">
              <a:solidFill>
                <a:prstClr val="black"/>
              </a:solidFill>
            </a:endParaRPr>
          </a:p>
          <a:p>
            <a:endParaRPr lang="ro-RO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1904</TotalTime>
  <Words>1362</Words>
  <Application>Microsoft Office PowerPoint</Application>
  <PresentationFormat>On-screen Show (4:3)</PresentationFormat>
  <Paragraphs>221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Paper</vt:lpstr>
      <vt:lpstr>1_Beam</vt:lpstr>
      <vt:lpstr>1_Paper</vt:lpstr>
      <vt:lpstr>2_Paper</vt:lpstr>
      <vt:lpstr>3_Paper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16</cp:revision>
  <dcterms:created xsi:type="dcterms:W3CDTF">2006-08-16T00:00:00Z</dcterms:created>
  <dcterms:modified xsi:type="dcterms:W3CDTF">2017-12-15T12:50:12Z</dcterms:modified>
</cp:coreProperties>
</file>