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0" r:id="rId4"/>
    <p:sldId id="273" r:id="rId5"/>
    <p:sldId id="258" r:id="rId6"/>
    <p:sldId id="268" r:id="rId7"/>
    <p:sldId id="260" r:id="rId8"/>
    <p:sldId id="261" r:id="rId9"/>
    <p:sldId id="272" r:id="rId10"/>
    <p:sldId id="264" r:id="rId11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D0C08C-09D1-4185-A7E0-D0960C018F06}" type="datetimeFigureOut">
              <a:rPr lang="ro-RO" smtClean="0"/>
              <a:pPr/>
              <a:t>16.12.2017</a:t>
            </a:fld>
            <a:endParaRPr lang="ro-RO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o-RO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0A7642E-29CC-47D0-A4E3-BD61A4ECCB0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0C08C-09D1-4185-A7E0-D0960C018F06}" type="datetimeFigureOut">
              <a:rPr lang="ro-RO" smtClean="0">
                <a:solidFill>
                  <a:srgbClr val="F4E7ED"/>
                </a:solidFill>
              </a:rPr>
              <a:pPr/>
              <a:t>16.12.2017</a:t>
            </a:fld>
            <a:endParaRPr lang="ro-RO">
              <a:solidFill>
                <a:srgbClr val="F4E7E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o-RO">
              <a:solidFill>
                <a:srgbClr val="F4E7E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A7642E-29CC-47D0-A4E3-BD61A4ECCB0E}" type="slidenum">
              <a:rPr lang="ro-RO" smtClean="0">
                <a:solidFill>
                  <a:srgbClr val="F4E7ED"/>
                </a:solidFill>
              </a:rPr>
              <a:pPr/>
              <a:t>‹#›</a:t>
            </a:fld>
            <a:endParaRPr lang="ro-RO">
              <a:solidFill>
                <a:srgbClr val="F4E7ED"/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D0C08C-09D1-4185-A7E0-D0960C018F06}" type="datetimeFigureOut">
              <a:rPr lang="ro-RO" smtClean="0">
                <a:solidFill>
                  <a:srgbClr val="B13F9A"/>
                </a:solidFill>
              </a:rPr>
              <a:pPr/>
              <a:t>16.12.2017</a:t>
            </a:fld>
            <a:endParaRPr lang="ro-RO">
              <a:solidFill>
                <a:srgbClr val="B13F9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o-RO">
              <a:solidFill>
                <a:srgbClr val="B13F9A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0A7642E-29CC-47D0-A4E3-BD61A4ECCB0E}" type="slidenum">
              <a:rPr lang="ro-RO" smtClean="0">
                <a:solidFill>
                  <a:srgbClr val="B13F9A"/>
                </a:solidFill>
              </a:rPr>
              <a:pPr/>
              <a:t>‹#›</a:t>
            </a:fld>
            <a:endParaRPr lang="ro-RO">
              <a:solidFill>
                <a:srgbClr val="B13F9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759696"/>
          </a:xfrm>
        </p:spPr>
        <p:txBody>
          <a:bodyPr/>
          <a:lstStyle/>
          <a:p>
            <a:r>
              <a:rPr lang="en-US" sz="3600" dirty="0" err="1" smtClean="0"/>
              <a:t>Pregatirea</a:t>
            </a:r>
            <a:r>
              <a:rPr lang="en-US" sz="3600" dirty="0" smtClean="0"/>
              <a:t> </a:t>
            </a:r>
            <a:r>
              <a:rPr lang="en-US" sz="3600" dirty="0" err="1" smtClean="0"/>
              <a:t>ciclului</a:t>
            </a:r>
            <a:r>
              <a:rPr lang="en-US" sz="3600" dirty="0" smtClean="0"/>
              <a:t> II DE ACREDITARE </a:t>
            </a:r>
            <a:br>
              <a:rPr lang="en-US" sz="3600" dirty="0" smtClean="0"/>
            </a:br>
            <a:r>
              <a:rPr lang="en-US" sz="3600" dirty="0" smtClean="0"/>
              <a:t>DIN PERSPECTIVA ASISTENTULUI </a:t>
            </a:r>
            <a:r>
              <a:rPr lang="ro-RO" sz="38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ș</a:t>
            </a:r>
            <a:r>
              <a:rPr lang="en-US" sz="3600" dirty="0" smtClean="0"/>
              <a:t>EF/COORDONATOR</a:t>
            </a:r>
            <a:endParaRPr lang="ro-RO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5085184"/>
            <a:ext cx="5114778" cy="1152128"/>
          </a:xfrm>
        </p:spPr>
        <p:txBody>
          <a:bodyPr>
            <a:normAutofit/>
          </a:bodyPr>
          <a:lstStyle/>
          <a:p>
            <a:pPr lvl="0">
              <a:buClr>
                <a:srgbClr val="B13F9A"/>
              </a:buClr>
            </a:pPr>
            <a:r>
              <a:rPr lang="ro-RO" sz="1800" dirty="0"/>
              <a:t>Asistent coordonator Ștefania-Beatrice BUTNARU</a:t>
            </a:r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3638429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73551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vi-VN" dirty="0" smtClean="0">
                <a:latin typeface="Raleway"/>
              </a:rPr>
              <a:t>Î</a:t>
            </a:r>
            <a:r>
              <a:rPr lang="en-US" dirty="0" smtClean="0"/>
              <a:t>n </a:t>
            </a:r>
            <a:r>
              <a:rPr lang="en-US" dirty="0" err="1" smtClean="0"/>
              <a:t>concluzie</a:t>
            </a:r>
            <a:r>
              <a:rPr lang="en-US" dirty="0" smtClean="0"/>
              <a:t>, </a:t>
            </a:r>
            <a:r>
              <a:rPr lang="en-US" dirty="0" err="1" smtClean="0"/>
              <a:t>preg</a:t>
            </a:r>
            <a:r>
              <a:rPr lang="vi-VN" dirty="0" smtClean="0">
                <a:latin typeface="Raleway"/>
              </a:rPr>
              <a:t>ă</a:t>
            </a:r>
            <a:r>
              <a:rPr lang="en-US" dirty="0" err="1" smtClean="0"/>
              <a:t>tirea</a:t>
            </a:r>
            <a:r>
              <a:rPr lang="en-US" dirty="0" smtClean="0"/>
              <a:t> </a:t>
            </a:r>
            <a:r>
              <a:rPr lang="en-US" dirty="0" err="1" smtClean="0"/>
              <a:t>unita</a:t>
            </a:r>
            <a:r>
              <a:rPr lang="vi-VN" dirty="0">
                <a:latin typeface="Raleway"/>
              </a:rPr>
              <a:t>ț</a:t>
            </a:r>
            <a:r>
              <a:rPr lang="en-US" dirty="0" smtClean="0"/>
              <a:t>ii </a:t>
            </a:r>
            <a:r>
              <a:rPr lang="en-US" dirty="0" err="1" smtClean="0"/>
              <a:t>sanitare</a:t>
            </a:r>
            <a:r>
              <a:rPr lang="en-US" dirty="0" smtClean="0"/>
              <a:t> </a:t>
            </a:r>
            <a:r>
              <a:rPr lang="vi-VN" dirty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vederea</a:t>
            </a:r>
            <a:r>
              <a:rPr lang="en-US" dirty="0" smtClean="0"/>
              <a:t> </a:t>
            </a:r>
            <a:r>
              <a:rPr lang="en-US" dirty="0" err="1" smtClean="0"/>
              <a:t>acredit</a:t>
            </a:r>
            <a:r>
              <a:rPr lang="vi-VN" dirty="0" smtClean="0">
                <a:latin typeface="Raleway"/>
              </a:rPr>
              <a:t>ă</a:t>
            </a:r>
            <a:r>
              <a:rPr lang="en-US" dirty="0" err="1" smtClean="0"/>
              <a:t>rii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un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laborios</a:t>
            </a:r>
            <a:r>
              <a:rPr lang="en-US" dirty="0" smtClean="0"/>
              <a:t>,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necesit</a:t>
            </a:r>
            <a:r>
              <a:rPr lang="vi-VN" dirty="0">
                <a:latin typeface="Raleway"/>
              </a:rPr>
              <a:t>ă</a:t>
            </a:r>
            <a:r>
              <a:rPr lang="en-US" dirty="0" smtClean="0"/>
              <a:t> </a:t>
            </a:r>
            <a:r>
              <a:rPr lang="en-US" dirty="0" err="1" smtClean="0"/>
              <a:t>implicarea</a:t>
            </a:r>
            <a:r>
              <a:rPr lang="en-US" dirty="0" smtClean="0"/>
              <a:t> </a:t>
            </a:r>
            <a:r>
              <a:rPr lang="vi-VN" dirty="0">
                <a:latin typeface="Raleway"/>
              </a:rPr>
              <a:t>ș</a:t>
            </a:r>
            <a:r>
              <a:rPr lang="en-US" dirty="0" smtClean="0"/>
              <a:t>i </a:t>
            </a:r>
            <a:r>
              <a:rPr lang="en-US" dirty="0" err="1" smtClean="0"/>
              <a:t>colaborarea</a:t>
            </a:r>
            <a:r>
              <a:rPr lang="en-US" dirty="0" smtClean="0"/>
              <a:t> </a:t>
            </a:r>
            <a:r>
              <a:rPr lang="en-US" dirty="0" err="1" smtClean="0"/>
              <a:t>intens</a:t>
            </a:r>
            <a:r>
              <a:rPr lang="vi-VN" dirty="0" smtClean="0">
                <a:latin typeface="Raleway"/>
              </a:rPr>
              <a:t>ă</a:t>
            </a:r>
            <a:r>
              <a:rPr lang="en-US" dirty="0" smtClean="0"/>
              <a:t> a </a:t>
            </a:r>
            <a:r>
              <a:rPr lang="vi-VN" dirty="0"/>
              <a:t>î</a:t>
            </a:r>
            <a:r>
              <a:rPr lang="en-US" dirty="0" err="1" smtClean="0"/>
              <a:t>ntregului</a:t>
            </a:r>
            <a:r>
              <a:rPr lang="en-US" dirty="0" smtClean="0"/>
              <a:t> personal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realizarea</a:t>
            </a:r>
            <a:r>
              <a:rPr lang="en-US" dirty="0" smtClean="0"/>
              <a:t> </a:t>
            </a:r>
            <a:r>
              <a:rPr lang="en-US" dirty="0" err="1" smtClean="0"/>
              <a:t>scopului</a:t>
            </a:r>
            <a:r>
              <a:rPr lang="en-US" dirty="0" smtClean="0"/>
              <a:t> final.</a:t>
            </a:r>
            <a:endParaRPr lang="ro-RO" dirty="0"/>
          </a:p>
        </p:txBody>
      </p:sp>
      <p:pic>
        <p:nvPicPr>
          <p:cNvPr id="4" name="Picture 3" descr="C:\Users\Beatrice\Desktop\descărca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296" y="0"/>
            <a:ext cx="3600400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Beatrice\Desktop\domnica_semina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176" y="3861048"/>
            <a:ext cx="576064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99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Ce reprezint</a:t>
            </a:r>
            <a:r>
              <a:rPr lang="vi-VN" dirty="0"/>
              <a:t>ă</a:t>
            </a:r>
            <a:r>
              <a:rPr lang="en-US" dirty="0" smtClean="0"/>
              <a:t> a</a:t>
            </a:r>
            <a:r>
              <a:rPr lang="ro-RO" dirty="0" smtClean="0"/>
              <a:t>creditarea?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 smtClean="0">
                <a:effectLst/>
                <a:latin typeface="Raleway"/>
              </a:rPr>
              <a:t>            </a:t>
            </a:r>
            <a:r>
              <a:rPr lang="vi-VN" b="0" i="0" dirty="0" smtClean="0">
                <a:effectLst/>
                <a:latin typeface="Raleway"/>
              </a:rPr>
              <a:t>Acreditarea este modalitatea prin care se demonstrează că o unitate medicală acord</a:t>
            </a:r>
            <a:r>
              <a:rPr lang="vi-VN" dirty="0">
                <a:solidFill>
                  <a:prstClr val="black"/>
                </a:solidFill>
                <a:latin typeface="Raleway"/>
              </a:rPr>
              <a:t>ă</a:t>
            </a:r>
            <a:r>
              <a:rPr lang="vi-VN" b="0" i="0" dirty="0" smtClean="0">
                <a:effectLst/>
                <a:latin typeface="Raleway"/>
              </a:rPr>
              <a:t> îngrijiri medicale care să satisfacă așteptările pacienților, atât din punct de vedere al rezultatelor, cât și din punct de vedere al condițiilor în care se acordă.</a:t>
            </a:r>
            <a:endParaRPr lang="en-US" b="0" i="0" dirty="0" smtClean="0">
              <a:effectLst/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329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 </a:t>
            </a:r>
            <a:r>
              <a:rPr lang="en-US" dirty="0" err="1" smtClean="0"/>
              <a:t>percep</a:t>
            </a:r>
            <a:r>
              <a:rPr lang="en-US" dirty="0" smtClean="0"/>
              <a:t> </a:t>
            </a:r>
            <a:r>
              <a:rPr lang="en-US" dirty="0" err="1"/>
              <a:t>angajații</a:t>
            </a:r>
            <a:r>
              <a:rPr lang="en-US" dirty="0"/>
              <a:t> </a:t>
            </a:r>
            <a:r>
              <a:rPr lang="en-US" dirty="0" err="1" smtClean="0"/>
              <a:t>ciclul</a:t>
            </a:r>
            <a:r>
              <a:rPr lang="en-US" dirty="0" smtClean="0"/>
              <a:t> II  de </a:t>
            </a:r>
            <a:r>
              <a:rPr lang="en-US" dirty="0" err="1" smtClean="0"/>
              <a:t>acreditare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           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Pentru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ciclul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II de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acreditare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personalul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ia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source_sans_proregular"/>
              </a:rPr>
              <a:t>în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calcul atât indicatorii privind serviciile 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medicale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ş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i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nemedicale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, 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precum şi gradul de satisfacţie şi siguranţă a pacientului. Procedura de evaluare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urm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ă</a:t>
            </a:r>
            <a:r>
              <a:rPr lang="en-US" dirty="0" err="1">
                <a:solidFill>
                  <a:srgbClr val="333333"/>
                </a:solidFill>
                <a:latin typeface="source_sans_proregular"/>
              </a:rPr>
              <a:t>reşte</a:t>
            </a:r>
            <a:r>
              <a:rPr lang="en-US" dirty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 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îmbunătăţirea </a:t>
            </a:r>
            <a:r>
              <a:rPr lang="en-US" dirty="0" err="1" smtClean="0">
                <a:solidFill>
                  <a:srgbClr val="333333"/>
                </a:solidFill>
                <a:latin typeface="source_sans_proregular"/>
              </a:rPr>
              <a:t>continu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ă</a:t>
            </a:r>
            <a:r>
              <a:rPr lang="en-US" dirty="0" smtClean="0">
                <a:solidFill>
                  <a:srgbClr val="333333"/>
                </a:solidFill>
                <a:latin typeface="source_sans_proregular"/>
              </a:rPr>
              <a:t> a </a:t>
            </a:r>
            <a:r>
              <a:rPr lang="vi-VN" dirty="0" smtClean="0">
                <a:solidFill>
                  <a:srgbClr val="333333"/>
                </a:solidFill>
                <a:latin typeface="source_sans_proregular"/>
              </a:rPr>
              <a:t>calităţii </a:t>
            </a:r>
            <a:r>
              <a:rPr lang="vi-VN" dirty="0">
                <a:solidFill>
                  <a:srgbClr val="333333"/>
                </a:solidFill>
                <a:latin typeface="source_sans_proregular"/>
              </a:rPr>
              <a:t>serviciilor din cadrul spitalului, vizând existenţa unui demers sistematic din partea conducerii organizaţiei prin care să fie reduse disfuncţionalităţile de natură medicală sau nemedicală.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4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CUM PERCEPE UN PACIENT ACREDITAREA?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Roboto"/>
              </a:rPr>
              <a:t>           </a:t>
            </a:r>
            <a:r>
              <a:rPr lang="vi-VN" dirty="0">
                <a:latin typeface="Raleway"/>
              </a:rPr>
              <a:t>Î</a:t>
            </a:r>
            <a:r>
              <a:rPr lang="en-US" sz="2400" dirty="0" err="1" smtClean="0">
                <a:latin typeface="Roboto"/>
              </a:rPr>
              <a:t>ntr</a:t>
            </a:r>
            <a:r>
              <a:rPr lang="en-US" sz="2400" dirty="0" smtClean="0">
                <a:latin typeface="Roboto"/>
              </a:rPr>
              <a:t>-o </a:t>
            </a:r>
            <a:r>
              <a:rPr lang="en-US" sz="2400" dirty="0" err="1">
                <a:latin typeface="Roboto"/>
              </a:rPr>
              <a:t>unitate</a:t>
            </a:r>
            <a:r>
              <a:rPr lang="en-US" sz="2400" dirty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sanitar</a:t>
            </a:r>
            <a:r>
              <a:rPr lang="vi-VN" sz="2400" dirty="0"/>
              <a:t>ă</a:t>
            </a:r>
            <a:r>
              <a:rPr lang="en-US" sz="2400" dirty="0" smtClean="0">
                <a:latin typeface="Roboto"/>
              </a:rPr>
              <a:t>, </a:t>
            </a:r>
            <a:r>
              <a:rPr lang="en-US" sz="2400" dirty="0">
                <a:latin typeface="Roboto"/>
              </a:rPr>
              <a:t>un element </a:t>
            </a:r>
            <a:r>
              <a:rPr lang="en-US" sz="2400" dirty="0" err="1">
                <a:latin typeface="Roboto"/>
              </a:rPr>
              <a:t>cheie</a:t>
            </a:r>
            <a:r>
              <a:rPr lang="en-US" sz="2400" dirty="0">
                <a:latin typeface="Roboto"/>
              </a:rPr>
              <a:t> </a:t>
            </a:r>
            <a:r>
              <a:rPr lang="en-US" sz="2400" dirty="0" err="1">
                <a:latin typeface="Roboto"/>
              </a:rPr>
              <a:t>este</a:t>
            </a:r>
            <a:r>
              <a:rPr lang="en-US" sz="2400" dirty="0">
                <a:latin typeface="Roboto"/>
              </a:rPr>
              <a:t> </a:t>
            </a:r>
            <a:r>
              <a:rPr lang="en-US" sz="2400" dirty="0" err="1">
                <a:latin typeface="Roboto"/>
              </a:rPr>
              <a:t>calitatea</a:t>
            </a:r>
            <a:r>
              <a:rPr lang="en-US" sz="2400" dirty="0" smtClean="0">
                <a:latin typeface="Roboto"/>
              </a:rPr>
              <a:t>. </a:t>
            </a:r>
            <a:r>
              <a:rPr lang="vi-VN" dirty="0"/>
              <a:t>Calitatea </a:t>
            </a:r>
            <a:r>
              <a:rPr lang="en-US" dirty="0">
                <a:latin typeface="source_sans_proregular"/>
              </a:rPr>
              <a:t>î</a:t>
            </a:r>
            <a:r>
              <a:rPr lang="vi-VN" dirty="0" smtClean="0"/>
              <a:t>ngrijirilor </a:t>
            </a:r>
            <a:r>
              <a:rPr lang="vi-VN" dirty="0"/>
              <a:t>medicale rămâne o preocuparea permanentă a spitalului</a:t>
            </a:r>
            <a:r>
              <a:rPr lang="en-US" dirty="0"/>
              <a:t>.</a:t>
            </a:r>
            <a:r>
              <a:rPr lang="vi-VN" dirty="0"/>
              <a:t> </a:t>
            </a:r>
            <a:r>
              <a:rPr lang="en-US" dirty="0" err="1" smtClean="0"/>
              <a:t>Aceasta</a:t>
            </a:r>
            <a:r>
              <a:rPr lang="en-US" smtClean="0"/>
              <a:t> e</a:t>
            </a:r>
            <a:r>
              <a:rPr lang="vi-VN" dirty="0" smtClean="0"/>
              <a:t>ste importantă pentru acordarea de îngrijiri pacienților la </a:t>
            </a:r>
            <a:r>
              <a:rPr lang="en-US" dirty="0" smtClean="0"/>
              <a:t>un </a:t>
            </a:r>
            <a:r>
              <a:rPr lang="vi-VN" dirty="0" smtClean="0"/>
              <a:t>nivel </a:t>
            </a:r>
            <a:r>
              <a:rPr lang="en-US" dirty="0" smtClean="0"/>
              <a:t>cat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vi-VN" dirty="0" smtClean="0"/>
              <a:t>ridicat, pentru explicarea pacienților a necesități</a:t>
            </a:r>
            <a:r>
              <a:rPr lang="en-US" dirty="0" smtClean="0"/>
              <a:t>i</a:t>
            </a:r>
            <a:r>
              <a:rPr lang="vi-VN" dirty="0" smtClean="0"/>
              <a:t> acestor îngrijiri și a limitelor lor</a:t>
            </a:r>
            <a:r>
              <a:rPr lang="en-US" dirty="0" smtClean="0"/>
              <a:t>,</a:t>
            </a:r>
            <a:r>
              <a:rPr lang="vi-VN" dirty="0" smtClean="0"/>
              <a:t>dar și actiunea de p</a:t>
            </a:r>
            <a:r>
              <a:rPr lang="en-US" dirty="0" err="1" smtClean="0"/>
              <a:t>ro</a:t>
            </a:r>
            <a:r>
              <a:rPr lang="vi-VN" dirty="0" smtClean="0"/>
              <a:t>movare a activității ce se desfășoara </a:t>
            </a:r>
            <a:endParaRPr lang="en-US" dirty="0" smtClean="0"/>
          </a:p>
          <a:p>
            <a:pPr marL="0" indent="0">
              <a:buNone/>
            </a:pPr>
            <a:r>
              <a:rPr lang="vi-VN" dirty="0" smtClean="0"/>
              <a:t>într-o unitate spitalicească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 descr="C:\Users\Utilizator\Desktop\cu-toata-atenti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823934"/>
            <a:ext cx="2923654" cy="2015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56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 smtClean="0">
                <a:effectLst/>
                <a:latin typeface="Raleway"/>
              </a:rPr>
              <a:t>              </a:t>
            </a:r>
            <a:r>
              <a:rPr lang="vi-VN" b="0" i="0" dirty="0" smtClean="0">
                <a:effectLst/>
                <a:latin typeface="Raleway"/>
              </a:rPr>
              <a:t>Pacientul care se adresează unei unități sanitare acreditate </a:t>
            </a:r>
            <a:r>
              <a:rPr lang="en-US" dirty="0" smtClean="0">
                <a:latin typeface="Raleway"/>
              </a:rPr>
              <a:t>are</a:t>
            </a:r>
            <a:r>
              <a:rPr lang="vi-VN" b="0" i="0" dirty="0" smtClean="0">
                <a:effectLst/>
                <a:latin typeface="Raleway"/>
              </a:rPr>
              <a:t> siguranța că va fi corect informat asupra problemelor lui de sănătate, asupra posibilităților respectivei unități de a i le trata și asupra asigurării continuității îngrijirii medicale până la rezolvare. Într-o unitate acreditată există condiţii pentru aplicarea cel</a:t>
            </a:r>
            <a:r>
              <a:rPr lang="en-US" b="0" i="0" dirty="0" smtClean="0">
                <a:effectLst/>
                <a:latin typeface="Raleway"/>
              </a:rPr>
              <a:t>or</a:t>
            </a:r>
            <a:r>
              <a:rPr lang="vi-VN" b="0" i="0" dirty="0" smtClean="0">
                <a:effectLst/>
                <a:latin typeface="Raleway"/>
              </a:rPr>
              <a:t> mai bune </a:t>
            </a:r>
            <a:r>
              <a:rPr lang="en-US" dirty="0" err="1" smtClean="0">
                <a:latin typeface="Raleway"/>
              </a:rPr>
              <a:t>ingrijiri</a:t>
            </a:r>
            <a:r>
              <a:rPr lang="vi-VN" b="0" i="0" dirty="0" smtClean="0">
                <a:effectLst/>
                <a:latin typeface="Raleway"/>
              </a:rPr>
              <a:t> </a:t>
            </a:r>
            <a:r>
              <a:rPr lang="en-US" b="0" i="0" dirty="0" err="1" smtClean="0">
                <a:effectLst/>
                <a:latin typeface="Raleway"/>
              </a:rPr>
              <a:t>medicale</a:t>
            </a:r>
            <a:r>
              <a:rPr lang="vi-VN" b="0" i="0" dirty="0" smtClean="0">
                <a:effectLst/>
                <a:latin typeface="Raleway"/>
              </a:rPr>
              <a:t> și pentru luarea tuturor măsurilor </a:t>
            </a:r>
            <a:r>
              <a:rPr lang="en-US" dirty="0" smtClean="0">
                <a:latin typeface="Raleway"/>
              </a:rPr>
              <a:t>in </a:t>
            </a:r>
            <a:r>
              <a:rPr lang="en-US" dirty="0" err="1" smtClean="0">
                <a:latin typeface="Raleway"/>
              </a:rPr>
              <a:t>vederea</a:t>
            </a:r>
            <a:r>
              <a:rPr lang="vi-VN" b="0" i="0" dirty="0" smtClean="0">
                <a:effectLst/>
                <a:latin typeface="Raleway"/>
              </a:rPr>
              <a:t> evita</a:t>
            </a:r>
            <a:r>
              <a:rPr lang="en-US" b="0" i="0" dirty="0" err="1" smtClean="0">
                <a:effectLst/>
                <a:latin typeface="Raleway"/>
              </a:rPr>
              <a:t>rii</a:t>
            </a:r>
            <a:r>
              <a:rPr lang="en-US" b="0" i="0" dirty="0" smtClean="0">
                <a:effectLst/>
                <a:latin typeface="Raleway"/>
              </a:rPr>
              <a:t> </a:t>
            </a:r>
            <a:r>
              <a:rPr lang="vi-VN" b="0" i="0" dirty="0" smtClean="0">
                <a:effectLst/>
                <a:latin typeface="Raleway"/>
              </a:rPr>
              <a:t>riscuril</a:t>
            </a:r>
            <a:r>
              <a:rPr lang="en-US" b="0" i="0" dirty="0" smtClean="0">
                <a:effectLst/>
                <a:latin typeface="Raleway"/>
              </a:rPr>
              <a:t>or</a:t>
            </a:r>
            <a:r>
              <a:rPr lang="vi-VN" b="0" i="0" dirty="0" smtClean="0">
                <a:effectLst/>
                <a:latin typeface="Raleway"/>
              </a:rPr>
              <a:t> ca pacientul să sufere prejudicii de orice fel pe durata tratamentului aplicat în spital.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52543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/>
          <a:lstStyle/>
          <a:p>
            <a:pPr marL="0" lvl="0" indent="0">
              <a:buClr>
                <a:srgbClr val="0BD0D9"/>
              </a:buClr>
              <a:buNone/>
            </a:pPr>
            <a:r>
              <a:rPr lang="en-US" sz="2400" dirty="0">
                <a:latin typeface="Roboto"/>
              </a:rPr>
              <a:t> </a:t>
            </a:r>
            <a:r>
              <a:rPr lang="en-US" sz="2400" dirty="0" smtClean="0">
                <a:latin typeface="Roboto"/>
              </a:rPr>
              <a:t>        </a:t>
            </a:r>
            <a:r>
              <a:rPr lang="vi-VN" dirty="0">
                <a:latin typeface="Raleway"/>
              </a:rPr>
              <a:t>Î</a:t>
            </a:r>
            <a:r>
              <a:rPr lang="en-US" sz="2400" dirty="0" err="1" smtClean="0">
                <a:latin typeface="Roboto"/>
              </a:rPr>
              <a:t>ntr</a:t>
            </a:r>
            <a:r>
              <a:rPr lang="en-US" sz="2400" dirty="0" smtClean="0">
                <a:latin typeface="Roboto"/>
              </a:rPr>
              <a:t>-o </a:t>
            </a:r>
            <a:r>
              <a:rPr lang="en-US" sz="2400" dirty="0" err="1" smtClean="0">
                <a:latin typeface="Roboto"/>
              </a:rPr>
              <a:t>unitate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sanitar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acreditat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pacientul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observ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evolu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Roboto"/>
              </a:rPr>
              <a:t>ia,iar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gradul</a:t>
            </a:r>
            <a:r>
              <a:rPr lang="en-US" sz="2400" dirty="0" smtClean="0">
                <a:latin typeface="Roboto"/>
              </a:rPr>
              <a:t> de </a:t>
            </a:r>
            <a:r>
              <a:rPr lang="en-US" sz="2400" dirty="0" err="1" smtClean="0">
                <a:latin typeface="Roboto"/>
              </a:rPr>
              <a:t>satisfac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Roboto"/>
              </a:rPr>
              <a:t>ie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cre</a:t>
            </a:r>
            <a:r>
              <a:rPr lang="vi-VN" sz="2400" dirty="0">
                <a:latin typeface="Raleway"/>
              </a:rPr>
              <a:t>ș</a:t>
            </a:r>
            <a:r>
              <a:rPr lang="en-US" sz="2400" dirty="0" err="1" smtClean="0">
                <a:latin typeface="Roboto"/>
              </a:rPr>
              <a:t>te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prin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calitatea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serviciilor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medicale</a:t>
            </a:r>
            <a:r>
              <a:rPr lang="en-US" sz="2400" dirty="0" smtClean="0">
                <a:latin typeface="Roboto"/>
              </a:rPr>
              <a:t> (</a:t>
            </a:r>
            <a:r>
              <a:rPr lang="en-US" sz="2400" dirty="0" err="1" smtClean="0">
                <a:latin typeface="Roboto"/>
              </a:rPr>
              <a:t>investiga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Roboto"/>
              </a:rPr>
              <a:t>ii,tratament</a:t>
            </a:r>
            <a:r>
              <a:rPr lang="en-US" sz="2400" dirty="0" smtClean="0">
                <a:latin typeface="Roboto"/>
              </a:rPr>
              <a:t>, </a:t>
            </a:r>
            <a:r>
              <a:rPr lang="en-US" sz="2400" dirty="0" err="1" smtClean="0">
                <a:latin typeface="Roboto"/>
              </a:rPr>
              <a:t>modul</a:t>
            </a:r>
            <a:r>
              <a:rPr lang="en-US" sz="2400" dirty="0" smtClean="0">
                <a:latin typeface="Roboto"/>
              </a:rPr>
              <a:t> de </a:t>
            </a:r>
            <a:r>
              <a:rPr lang="en-US" sz="2400" dirty="0" err="1" smtClean="0">
                <a:latin typeface="Roboto"/>
              </a:rPr>
              <a:t>socializare</a:t>
            </a:r>
            <a:r>
              <a:rPr lang="en-US" sz="2400" dirty="0" smtClean="0">
                <a:latin typeface="Roboto"/>
              </a:rPr>
              <a:t> cu </a:t>
            </a:r>
            <a:r>
              <a:rPr lang="en-US" sz="2400" dirty="0" err="1" smtClean="0">
                <a:latin typeface="Roboto"/>
              </a:rPr>
              <a:t>medicii</a:t>
            </a:r>
            <a:r>
              <a:rPr lang="en-US" sz="2400" dirty="0" smtClean="0">
                <a:latin typeface="Roboto"/>
              </a:rPr>
              <a:t>/</a:t>
            </a:r>
            <a:r>
              <a:rPr lang="en-US" sz="2400" dirty="0" err="1" smtClean="0">
                <a:latin typeface="Roboto"/>
              </a:rPr>
              <a:t>personalul</a:t>
            </a:r>
            <a:r>
              <a:rPr lang="en-US" sz="2400" dirty="0" smtClean="0">
                <a:latin typeface="Roboto"/>
              </a:rPr>
              <a:t> medical) </a:t>
            </a:r>
            <a:r>
              <a:rPr lang="vi-VN" sz="2400" dirty="0">
                <a:latin typeface="Raleway"/>
              </a:rPr>
              <a:t>ș</a:t>
            </a:r>
            <a:r>
              <a:rPr lang="en-US" sz="2400" dirty="0" smtClean="0">
                <a:latin typeface="Roboto"/>
              </a:rPr>
              <a:t>i a </a:t>
            </a:r>
            <a:r>
              <a:rPr lang="en-US" sz="2400" dirty="0" err="1" smtClean="0">
                <a:latin typeface="Roboto"/>
              </a:rPr>
              <a:t>serviciilor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hoteliere</a:t>
            </a:r>
            <a:r>
              <a:rPr lang="en-US" sz="2400" dirty="0" smtClean="0">
                <a:latin typeface="Roboto"/>
              </a:rPr>
              <a:t>(</a:t>
            </a:r>
            <a:r>
              <a:rPr lang="en-US" sz="2400" dirty="0" err="1" smtClean="0">
                <a:latin typeface="Roboto"/>
              </a:rPr>
              <a:t>cazare,m</a:t>
            </a:r>
            <a:r>
              <a:rPr lang="vi-VN" sz="2400" dirty="0">
                <a:latin typeface="source_sans_proregular"/>
              </a:rPr>
              <a:t>â</a:t>
            </a:r>
            <a:r>
              <a:rPr lang="en-US" sz="2400" dirty="0" err="1" smtClean="0">
                <a:latin typeface="Roboto"/>
              </a:rPr>
              <a:t>ncare</a:t>
            </a:r>
            <a:r>
              <a:rPr lang="en-US" sz="2400" dirty="0" smtClean="0">
                <a:latin typeface="Roboto"/>
              </a:rPr>
              <a:t>, cur</a:t>
            </a:r>
            <a:r>
              <a:rPr lang="vi-VN" sz="2400" dirty="0" smtClean="0">
                <a:latin typeface="Raleway"/>
              </a:rPr>
              <a:t>ă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Roboto"/>
              </a:rPr>
              <a:t>enie</a:t>
            </a:r>
            <a:r>
              <a:rPr lang="en-US" sz="2400" dirty="0" smtClean="0">
                <a:latin typeface="Roboto"/>
              </a:rPr>
              <a:t>, dot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err="1" smtClean="0">
                <a:latin typeface="Roboto"/>
              </a:rPr>
              <a:t>ri</a:t>
            </a:r>
            <a:r>
              <a:rPr lang="en-US" sz="2400" dirty="0" smtClean="0">
                <a:latin typeface="Roboto"/>
              </a:rPr>
              <a:t> </a:t>
            </a:r>
            <a:r>
              <a:rPr lang="en-US" sz="2400" dirty="0" err="1" smtClean="0">
                <a:latin typeface="Roboto"/>
              </a:rPr>
              <a:t>specifice</a:t>
            </a:r>
            <a:r>
              <a:rPr lang="en-US" sz="2400" dirty="0" smtClean="0">
                <a:latin typeface="Roboto"/>
              </a:rPr>
              <a:t>).</a:t>
            </a:r>
          </a:p>
          <a:p>
            <a:pPr marL="0" lvl="0" indent="0">
              <a:buClr>
                <a:srgbClr val="0BD0D9"/>
              </a:buClr>
              <a:buNone/>
            </a:pPr>
            <a:endParaRPr lang="en-US" sz="2400" dirty="0">
              <a:latin typeface="Roboto"/>
            </a:endParaRPr>
          </a:p>
        </p:txBody>
      </p:sp>
      <p:sp>
        <p:nvSpPr>
          <p:cNvPr id="4" name="object 6"/>
          <p:cNvSpPr/>
          <p:nvPr/>
        </p:nvSpPr>
        <p:spPr>
          <a:xfrm>
            <a:off x="2872015" y="3618925"/>
            <a:ext cx="2160240" cy="19243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6"/>
          <p:cNvSpPr/>
          <p:nvPr/>
        </p:nvSpPr>
        <p:spPr>
          <a:xfrm>
            <a:off x="539552" y="3645024"/>
            <a:ext cx="2195300" cy="1941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5"/>
          <p:cNvSpPr/>
          <p:nvPr/>
        </p:nvSpPr>
        <p:spPr>
          <a:xfrm>
            <a:off x="5292080" y="3618925"/>
            <a:ext cx="2316898" cy="19419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8348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40" y="116632"/>
            <a:ext cx="7829275" cy="6552728"/>
          </a:xfrm>
        </p:spPr>
        <p:txBody>
          <a:bodyPr/>
          <a:lstStyle/>
          <a:p>
            <a:r>
              <a:rPr lang="en-US" dirty="0" err="1" smtClean="0"/>
              <a:t>Rela</a:t>
            </a:r>
            <a:r>
              <a:rPr lang="ro-RO" dirty="0" smtClean="0"/>
              <a:t>ț</a:t>
            </a:r>
            <a:r>
              <a:rPr lang="en-US" dirty="0" err="1" smtClean="0"/>
              <a:t>iile</a:t>
            </a:r>
            <a:r>
              <a:rPr lang="en-US" dirty="0" smtClean="0"/>
              <a:t> </a:t>
            </a:r>
            <a:r>
              <a:rPr lang="en-US" dirty="0" err="1"/>
              <a:t>î</a:t>
            </a:r>
            <a:r>
              <a:rPr lang="en-US" dirty="0" err="1" smtClean="0"/>
              <a:t>ntre</a:t>
            </a:r>
            <a:r>
              <a:rPr lang="en-US" dirty="0" smtClean="0"/>
              <a:t> </a:t>
            </a:r>
            <a:r>
              <a:rPr lang="en-US" dirty="0" err="1" smtClean="0"/>
              <a:t>asistentul</a:t>
            </a:r>
            <a:r>
              <a:rPr lang="en-US" dirty="0" smtClean="0"/>
              <a:t> </a:t>
            </a:r>
            <a:r>
              <a:rPr lang="en-US" dirty="0" err="1" smtClean="0"/>
              <a:t>coordonator</a:t>
            </a:r>
            <a:r>
              <a:rPr lang="en-US" dirty="0" smtClean="0"/>
              <a:t>  </a:t>
            </a:r>
            <a:r>
              <a:rPr lang="vi-VN" dirty="0">
                <a:latin typeface="Raleway"/>
              </a:rPr>
              <a:t>ș</a:t>
            </a:r>
            <a:r>
              <a:rPr lang="en-US" dirty="0" smtClean="0"/>
              <a:t>i  </a:t>
            </a:r>
            <a:r>
              <a:rPr lang="en-US" dirty="0" err="1" smtClean="0"/>
              <a:t>structurile</a:t>
            </a:r>
            <a:r>
              <a:rPr lang="en-US" dirty="0" smtClean="0"/>
              <a:t> din </a:t>
            </a:r>
            <a:r>
              <a:rPr lang="en-US" dirty="0" err="1" smtClean="0"/>
              <a:t>spital</a:t>
            </a:r>
            <a:endParaRPr lang="ro-RO" dirty="0"/>
          </a:p>
        </p:txBody>
      </p:sp>
      <p:sp>
        <p:nvSpPr>
          <p:cNvPr id="4" name="Oval 3"/>
          <p:cNvSpPr/>
          <p:nvPr/>
        </p:nvSpPr>
        <p:spPr>
          <a:xfrm>
            <a:off x="2179791" y="2708920"/>
            <a:ext cx="424847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Asistent medical coordonator/ș</a:t>
            </a:r>
            <a:r>
              <a:rPr lang="en-US" dirty="0" err="1">
                <a:solidFill>
                  <a:prstClr val="white"/>
                </a:solidFill>
              </a:rPr>
              <a:t>ef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ro-RO" dirty="0">
                <a:solidFill>
                  <a:prstClr val="white"/>
                </a:solidFill>
              </a:rPr>
              <a:t>pe spital</a:t>
            </a:r>
          </a:p>
        </p:txBody>
      </p:sp>
      <p:sp>
        <p:nvSpPr>
          <p:cNvPr id="5" name="Oval 4"/>
          <p:cNvSpPr/>
          <p:nvPr/>
        </p:nvSpPr>
        <p:spPr>
          <a:xfrm>
            <a:off x="1907704" y="978383"/>
            <a:ext cx="160526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SMC</a:t>
            </a:r>
            <a:endParaRPr lang="ro-RO" dirty="0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57884" y="4997766"/>
            <a:ext cx="1872208" cy="11294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Juridic</a:t>
            </a:r>
          </a:p>
        </p:txBody>
      </p:sp>
      <p:sp>
        <p:nvSpPr>
          <p:cNvPr id="7" name="Oval 6"/>
          <p:cNvSpPr/>
          <p:nvPr/>
        </p:nvSpPr>
        <p:spPr>
          <a:xfrm>
            <a:off x="5857884" y="1301205"/>
            <a:ext cx="2205157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prstClr val="white"/>
                </a:solidFill>
              </a:rPr>
              <a:t>Contabilitate</a:t>
            </a:r>
            <a:endParaRPr lang="ro-RO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734995" y="930190"/>
            <a:ext cx="2122889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CPIAAM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939151" y="1952436"/>
            <a:ext cx="50405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662683" y="1961993"/>
            <a:ext cx="0" cy="667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012160" y="2335456"/>
            <a:ext cx="1080120" cy="661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962625" y="4509120"/>
            <a:ext cx="288032" cy="492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569852" y="4265712"/>
            <a:ext cx="858411" cy="489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588224" y="3356992"/>
            <a:ext cx="1474817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Achiziții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156176" y="37170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179512" y="4833156"/>
            <a:ext cx="1619672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Farmacie</a:t>
            </a:r>
          </a:p>
        </p:txBody>
      </p:sp>
      <p:sp>
        <p:nvSpPr>
          <p:cNvPr id="10" name="Oval 9"/>
          <p:cNvSpPr/>
          <p:nvPr/>
        </p:nvSpPr>
        <p:spPr>
          <a:xfrm>
            <a:off x="17168" y="1817977"/>
            <a:ext cx="2483768" cy="10349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white"/>
                </a:solidFill>
              </a:rPr>
              <a:t>Manager/</a:t>
            </a:r>
          </a:p>
          <a:p>
            <a:pPr algn="ctr"/>
            <a:r>
              <a:rPr lang="ro-RO" dirty="0">
                <a:solidFill>
                  <a:prstClr val="white"/>
                </a:solidFill>
              </a:rPr>
              <a:t>director medical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2179791" y="2708920"/>
            <a:ext cx="303977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331779" y="5053129"/>
            <a:ext cx="3062143" cy="14704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Comisia de coordonare </a:t>
            </a:r>
            <a:r>
              <a:rPr lang="en-US" dirty="0" smtClean="0"/>
              <a:t> </a:t>
            </a:r>
            <a:r>
              <a:rPr lang="ro-RO" dirty="0" smtClean="0"/>
              <a:t>a procesului de evaluare</a:t>
            </a:r>
            <a:endParaRPr lang="ro-RO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1799184" y="4264449"/>
            <a:ext cx="1055170" cy="4909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37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20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,,PAS CU PAS SPRE ACREDITARE”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B13F9A"/>
              </a:buCl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Actualizarea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informațiilor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/>
              <a:t>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timp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real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colaborare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ntre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structurile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spitalului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nostru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 reprezintă un prim pas important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pregatirea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evalu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/>
              <a:t>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vederea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ciclului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II de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acreditare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endParaRPr lang="ro-RO" dirty="0"/>
          </a:p>
        </p:txBody>
      </p:sp>
      <p:pic>
        <p:nvPicPr>
          <p:cNvPr id="4" name="Picture 2" descr="C:\Users\Beatrice\Desktop\16265789_1405366979507493_2618548151013389489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573016"/>
            <a:ext cx="3851920" cy="292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Beatrice\Desktop\16387205_1405366356174222_8625008786647158895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163" y="3564015"/>
            <a:ext cx="3923928" cy="294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15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Cum ne </a:t>
            </a:r>
            <a:r>
              <a:rPr lang="en-US" sz="2800" dirty="0" err="1" smtClean="0"/>
              <a:t>preg</a:t>
            </a:r>
            <a:r>
              <a:rPr lang="vi-VN" sz="2800" b="0" dirty="0">
                <a:latin typeface="Raleway"/>
              </a:rPr>
              <a:t>ă</a:t>
            </a:r>
            <a:r>
              <a:rPr lang="en-US" sz="2800" dirty="0" err="1" smtClean="0"/>
              <a:t>tim</a:t>
            </a:r>
            <a:r>
              <a:rPr lang="en-US" sz="2800" dirty="0" smtClean="0"/>
              <a:t> </a:t>
            </a:r>
            <a:r>
              <a:rPr lang="en-US" sz="2800" dirty="0" err="1" smtClean="0"/>
              <a:t>pentru</a:t>
            </a:r>
            <a:r>
              <a:rPr lang="en-US" sz="2800" dirty="0" smtClean="0"/>
              <a:t> </a:t>
            </a:r>
            <a:r>
              <a:rPr lang="en-US" sz="2800" dirty="0" err="1" smtClean="0"/>
              <a:t>procesul</a:t>
            </a:r>
            <a:r>
              <a:rPr lang="en-US" sz="2800" dirty="0" smtClean="0"/>
              <a:t> de </a:t>
            </a:r>
            <a:r>
              <a:rPr lang="en-US" sz="2800" dirty="0" err="1" smtClean="0"/>
              <a:t>evaluare</a:t>
            </a:r>
            <a:r>
              <a:rPr lang="en-US" sz="2800" dirty="0" smtClean="0"/>
              <a:t> in </a:t>
            </a:r>
            <a:r>
              <a:rPr lang="en-US" sz="2800" dirty="0" err="1" smtClean="0"/>
              <a:t>vederea</a:t>
            </a:r>
            <a:r>
              <a:rPr lang="en-US" sz="2800" dirty="0" smtClean="0"/>
              <a:t> </a:t>
            </a:r>
            <a:r>
              <a:rPr lang="en-US" sz="2800" dirty="0" err="1" smtClean="0"/>
              <a:t>acredit</a:t>
            </a:r>
            <a:r>
              <a:rPr lang="vi-VN" sz="2800" b="0" dirty="0">
                <a:latin typeface="Raleway"/>
              </a:rPr>
              <a:t>ă</a:t>
            </a:r>
            <a:r>
              <a:rPr lang="en-US" sz="2800" dirty="0" err="1" smtClean="0"/>
              <a:t>rii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Se stabilesc obiective clar definite pentru creșterea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performanței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B13F9A"/>
              </a:buClr>
            </a:pP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Ședințe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lunare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comisiei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coordonare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procesului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evaluare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,în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cadrul cărora personalului i se aduce la cunoștință schimbări legislative,decizii etc.</a:t>
            </a:r>
            <a:r>
              <a:rPr lang="en-US" sz="2400" dirty="0">
                <a:latin typeface="Trebuchet MS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Este benefic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organizarea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vi-VN" sz="2400" dirty="0">
                <a:latin typeface="source_sans_proregular"/>
              </a:rPr>
              <a:t>â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lniri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lunare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astfel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nc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asistentul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medical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mpreun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vi-VN" sz="2400" dirty="0" smtClean="0"/>
              <a:t>î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ntreaga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echip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poat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stabili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conveni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asupra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obiective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comune</a:t>
            </a:r>
            <a:r>
              <a:rPr lang="en-US" sz="2400" dirty="0" smtClean="0">
                <a:latin typeface="Trebuchet MS"/>
              </a:rPr>
              <a:t> </a:t>
            </a:r>
            <a:r>
              <a:rPr lang="vi-VN" sz="2400" dirty="0"/>
              <a:t>î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vederea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acredit</a:t>
            </a:r>
            <a:r>
              <a:rPr lang="vi-VN" sz="2400" dirty="0">
                <a:latin typeface="Raleway"/>
              </a:rPr>
              <a:t>ă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B13F9A"/>
              </a:buClr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chestionarelor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privind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gradul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satisfac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pacien</a:t>
            </a:r>
            <a:r>
              <a:rPr lang="vi-VN" sz="2400" dirty="0">
                <a:latin typeface="Raleway"/>
              </a:rPr>
              <a:t>ț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ilor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B13F9A"/>
              </a:buClr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Raleway"/>
              </a:rPr>
              <a:t>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interpretarea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indicatorilor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594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362</TotalTime>
  <Words>568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Pregatirea ciclului II DE ACREDITARE  DIN PERSPECTIVA ASISTENTULUI șEF/COORDONATOR</vt:lpstr>
      <vt:lpstr>Ce reprezintă acreditarea?</vt:lpstr>
      <vt:lpstr>Cum percep angajații ciclul II  de acreditare?</vt:lpstr>
      <vt:lpstr>CUM PERCEPE UN PACIENT ACREDITAREA?</vt:lpstr>
      <vt:lpstr>PowerPoint Presentation</vt:lpstr>
      <vt:lpstr>PowerPoint Presentation</vt:lpstr>
      <vt:lpstr>PowerPoint Presentation</vt:lpstr>
      <vt:lpstr>,,PAS CU PAS SPRE ACREDITARE”</vt:lpstr>
      <vt:lpstr>Cum ne pregătim pentru procesul de evaluare in vederea acreditării?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Beatrice</dc:creator>
  <cp:lastModifiedBy>Utilizator</cp:lastModifiedBy>
  <cp:revision>120</cp:revision>
  <dcterms:created xsi:type="dcterms:W3CDTF">2017-12-13T09:03:37Z</dcterms:created>
  <dcterms:modified xsi:type="dcterms:W3CDTF">2017-12-16T07:37:22Z</dcterms:modified>
</cp:coreProperties>
</file>