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797675" cy="987425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543800" cy="990727"/>
          </a:xfrm>
        </p:spPr>
        <p:txBody>
          <a:bodyPr bIns="0"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61760" cy="762000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85801" y="2133600"/>
            <a:ext cx="7543800" cy="990600"/>
          </a:xfrm>
        </p:spPr>
        <p:txBody>
          <a:bodyPr tIns="0">
            <a:noAutofit/>
          </a:bodyPr>
          <a:lstStyle>
            <a:lvl1pPr marL="0" indent="0" algn="l">
              <a:buNone/>
              <a:defRPr sz="3600" spc="-100" baseline="0">
                <a:solidFill>
                  <a:schemeClr val="tx2"/>
                </a:solidFill>
                <a:latin typeface="+mj-lt"/>
              </a:defRPr>
            </a:lvl1pPr>
            <a:lvl2pPr marL="411480" indent="0">
              <a:buNone/>
              <a:defRPr/>
            </a:lvl2pPr>
            <a:lvl3pPr marL="777240" indent="0">
              <a:buNone/>
              <a:defRPr/>
            </a:lvl3pPr>
            <a:lvl4pPr marL="1051560" indent="0">
              <a:buNone/>
              <a:defRPr/>
            </a:lvl4pPr>
            <a:lvl5pPr marL="1325880" indent="0">
              <a:buNone/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371600" y="5715000"/>
            <a:ext cx="64770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8E8D8C"/>
                </a:solidFill>
              </a:defRPr>
            </a:lvl1pPr>
            <a:lvl2pPr marL="411480" indent="0">
              <a:buNone/>
              <a:defRPr>
                <a:solidFill>
                  <a:srgbClr val="8E8D8C"/>
                </a:solidFill>
              </a:defRPr>
            </a:lvl2pPr>
            <a:lvl3pPr marL="777240" indent="0">
              <a:buNone/>
              <a:defRPr>
                <a:solidFill>
                  <a:srgbClr val="8E8D8C"/>
                </a:solidFill>
              </a:defRPr>
            </a:lvl3pPr>
            <a:lvl4pPr marL="1051560" indent="0">
              <a:buNone/>
              <a:defRPr>
                <a:solidFill>
                  <a:srgbClr val="8E8D8C"/>
                </a:solidFill>
              </a:defRPr>
            </a:lvl4pPr>
            <a:lvl5pPr marL="1325880" indent="0">
              <a:buNone/>
              <a:defRPr>
                <a:solidFill>
                  <a:srgbClr val="8E8D8C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311525" y="4721225"/>
            <a:ext cx="2530475" cy="87630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sz="1600" baseline="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>
              <a:spcBef>
                <a:spcPts val="0"/>
              </a:spcBef>
            </a:pPr>
            <a:r>
              <a:rPr lang="en-US" dirty="0" smtClean="0"/>
              <a:t>Insert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956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8CA41-19EB-403A-AC46-28BE1531B17E}" type="datetimeFigureOut">
              <a:rPr lang="ro-RO" smtClean="0"/>
              <a:pPr/>
              <a:t>17.05.2016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8615"/>
          </a:xfrm>
        </p:spPr>
        <p:txBody>
          <a:bodyPr>
            <a:normAutofit fontScale="90000"/>
          </a:bodyPr>
          <a:lstStyle/>
          <a:p>
            <a:r>
              <a:rPr lang="ro-RO" sz="3600" dirty="0" smtClean="0">
                <a:latin typeface="Arial" pitchFamily="34" charset="0"/>
                <a:cs typeface="Arial" pitchFamily="34" charset="0"/>
              </a:rPr>
              <a:t>Sondaj realizat pe un eșantion de 108 spitale privind procesul de evaluare. Unitățile sanitare au între 100 și 1035 de paturi</a:t>
            </a:r>
            <a:endParaRPr lang="ro-RO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620688"/>
            <a:ext cx="4680519" cy="8653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>
            <a:normAutofit fontScale="92500" lnSpcReduction="10000"/>
          </a:bodyPr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Cum se desfășoară activitatea după evaluarea spitalului?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87.6% Mai bine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12,2% La fel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o-RO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o-RO" sz="17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Rezultatele provin dintr-un chestionar aplicat de ANMCS pe un eșantion de 100 de spitale, completat online, fără a-și dezvălui identitatea</a:t>
            </a:r>
            <a:endParaRPr lang="ro-RO" sz="17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068960"/>
            <a:ext cx="2592288" cy="22787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 ați observat cele mai importante schimbări după evaluarea spitalului?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77,3% La nivelul activității secțiilor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12,4% la nivelul circuitului pacientului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10,1% la nivelul profesioniștilor</a:t>
            </a:r>
            <a:endParaRPr lang="ro-R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789040"/>
            <a:ext cx="2269803" cy="20490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În ce domeniu ați observat cele mai importante schimbări după vizita de evaluare?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65,2% Colaborarea între secții/departamente</a:t>
            </a:r>
          </a:p>
          <a:p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25,8% Circuitul pacientului după internare</a:t>
            </a:r>
          </a:p>
          <a:p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9% Colaborarea între profesioniști</a:t>
            </a:r>
            <a:endParaRPr lang="ro-RO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573016"/>
            <a:ext cx="2308591" cy="20840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Cât de util considerați că a fost în activitatea dvs. procesul de evaluare în vederea acreditării?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     68,9% Foarte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26,7%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4,4% Puțin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0% Inutil </a:t>
            </a:r>
            <a:endParaRPr lang="ro-R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6" name="Picture 5" descr="pie 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3573016"/>
            <a:ext cx="2592508" cy="22322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147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Sondaj realizat pe un eșantion de 108 spitale privind procesul de evaluare. Unitățile sanitare au între 100 și 1035 de paturi</vt:lpstr>
      <vt:lpstr>Percepția spitalelor</vt:lpstr>
      <vt:lpstr>Percepția spitalelor</vt:lpstr>
      <vt:lpstr>Percepția spitalelor</vt:lpstr>
      <vt:lpstr>Percepția spitalelor</vt:lpstr>
    </vt:vector>
  </TitlesOfParts>
  <Company>Comisia Nationala de Acreditare a Spitalelor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Autoritatea Națională de Management al Calității în Sănătate</dc:title>
  <dc:creator>luminita.valcea</dc:creator>
  <cp:lastModifiedBy>luminita.valcea</cp:lastModifiedBy>
  <cp:revision>13</cp:revision>
  <dcterms:created xsi:type="dcterms:W3CDTF">2016-03-10T07:45:43Z</dcterms:created>
  <dcterms:modified xsi:type="dcterms:W3CDTF">2016-05-17T11:03:05Z</dcterms:modified>
</cp:coreProperties>
</file>