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44"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3967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97AA5C48-EFEC-47B4-AEE3-5972707CE6C6}" type="datetimeFigureOut">
              <a:rPr lang="ro-RO" smtClean="0"/>
              <a:t>07.03.2017</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4150699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1812122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249038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3943447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839774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2394009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2665569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102639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4292626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AA5C48-EFEC-47B4-AEE3-5972707CE6C6}" type="datetimeFigureOut">
              <a:rPr lang="ro-RO" smtClean="0"/>
              <a:t>07.03.2017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2856015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AA5C48-EFEC-47B4-AEE3-5972707CE6C6}" type="datetimeFigureOut">
              <a:rPr lang="ro-RO" smtClean="0"/>
              <a:t>07.03.2017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1090954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AA5C48-EFEC-47B4-AEE3-5972707CE6C6}" type="datetimeFigureOut">
              <a:rPr lang="ro-RO" smtClean="0"/>
              <a:t>07.03.2017</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232036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7AA5C48-EFEC-47B4-AEE3-5972707CE6C6}" type="datetimeFigureOut">
              <a:rPr lang="ro-RO" smtClean="0"/>
              <a:t>07.03.2017</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398052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AA5C48-EFEC-47B4-AEE3-5972707CE6C6}" type="datetimeFigureOut">
              <a:rPr lang="ro-RO" smtClean="0"/>
              <a:t>07.03.2017</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261791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AA5C48-EFEC-47B4-AEE3-5972707CE6C6}" type="datetimeFigureOut">
              <a:rPr lang="ro-RO" smtClean="0"/>
              <a:t>07.03.2017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1882919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AA5C48-EFEC-47B4-AEE3-5972707CE6C6}" type="datetimeFigureOut">
              <a:rPr lang="ro-RO" smtClean="0"/>
              <a:t>07.03.2017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9C47224F-E9C1-4C3C-A262-E00D313A9CC8}" type="slidenum">
              <a:rPr lang="ro-RO" smtClean="0"/>
              <a:t>‹#›</a:t>
            </a:fld>
            <a:endParaRPr lang="ro-RO"/>
          </a:p>
        </p:txBody>
      </p:sp>
    </p:spTree>
    <p:extLst>
      <p:ext uri="{BB962C8B-B14F-4D97-AF65-F5344CB8AC3E}">
        <p14:creationId xmlns:p14="http://schemas.microsoft.com/office/powerpoint/2010/main" val="3972809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97AA5C48-EFEC-47B4-AEE3-5972707CE6C6}" type="datetimeFigureOut">
              <a:rPr lang="ro-RO" smtClean="0"/>
              <a:t>07.03.2017</a:t>
            </a:fld>
            <a:endParaRPr lang="ro-RO"/>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o-RO"/>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C47224F-E9C1-4C3C-A262-E00D313A9CC8}" type="slidenum">
              <a:rPr lang="ro-RO" smtClean="0"/>
              <a:t>‹#›</a:t>
            </a:fld>
            <a:endParaRPr lang="ro-RO"/>
          </a:p>
        </p:txBody>
      </p:sp>
    </p:spTree>
    <p:extLst>
      <p:ext uri="{BB962C8B-B14F-4D97-AF65-F5344CB8AC3E}">
        <p14:creationId xmlns:p14="http://schemas.microsoft.com/office/powerpoint/2010/main" val="140183742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t-IT" sz="4800" b="1" dirty="0" smtClean="0"/>
              <a:t>ROLUL SI IMPORTANTA ASISTENTEI MEDICALE IN MANAGEMENTUL CALITATII IN SPITALE</a:t>
            </a:r>
            <a:endParaRPr lang="ro-RO" sz="4800" b="1" dirty="0"/>
          </a:p>
        </p:txBody>
      </p:sp>
      <p:sp>
        <p:nvSpPr>
          <p:cNvPr id="3" name="Subtitle 2"/>
          <p:cNvSpPr>
            <a:spLocks noGrp="1"/>
          </p:cNvSpPr>
          <p:nvPr>
            <p:ph type="subTitle" idx="1"/>
          </p:nvPr>
        </p:nvSpPr>
        <p:spPr>
          <a:xfrm>
            <a:off x="684211" y="3843867"/>
            <a:ext cx="10601409" cy="1947333"/>
          </a:xfrm>
        </p:spPr>
        <p:txBody>
          <a:bodyPr>
            <a:normAutofit/>
          </a:bodyPr>
          <a:lstStyle/>
          <a:p>
            <a:r>
              <a:rPr lang="ro-RO" sz="4400" dirty="0" smtClean="0"/>
              <a:t>PREDA AURORA</a:t>
            </a:r>
            <a:endParaRPr lang="ro-RO" sz="4400" dirty="0"/>
          </a:p>
        </p:txBody>
      </p:sp>
    </p:spTree>
    <p:extLst>
      <p:ext uri="{BB962C8B-B14F-4D97-AF65-F5344CB8AC3E}">
        <p14:creationId xmlns:p14="http://schemas.microsoft.com/office/powerpoint/2010/main" val="35088776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1" y="685801"/>
            <a:ext cx="11227051" cy="5931568"/>
          </a:xfrm>
        </p:spPr>
        <p:txBody>
          <a:bodyPr>
            <a:normAutofit/>
          </a:bodyPr>
          <a:lstStyle/>
          <a:p>
            <a:r>
              <a:rPr lang="ro-RO" dirty="0">
                <a:solidFill>
                  <a:schemeClr val="tx1"/>
                </a:solidFill>
              </a:rPr>
              <a:t>Rolurile și funcțiile  asistentei medicală</a:t>
            </a:r>
          </a:p>
          <a:p>
            <a:pPr marL="457200" indent="-457200">
              <a:buAutoNum type="arabicPeriod"/>
            </a:pPr>
            <a:r>
              <a:rPr lang="ro-RO" dirty="0" smtClean="0">
                <a:solidFill>
                  <a:schemeClr val="tx1"/>
                </a:solidFill>
              </a:rPr>
              <a:t>îngrijiri </a:t>
            </a:r>
            <a:r>
              <a:rPr lang="ro-RO" dirty="0">
                <a:solidFill>
                  <a:schemeClr val="tx1"/>
                </a:solidFill>
              </a:rPr>
              <a:t>de sanatate </a:t>
            </a:r>
            <a:endParaRPr lang="ro-RO" dirty="0" smtClean="0">
              <a:solidFill>
                <a:schemeClr val="tx1"/>
              </a:solidFill>
            </a:endParaRPr>
          </a:p>
          <a:p>
            <a:pPr marL="457200" indent="-457200">
              <a:buAutoNum type="arabicPeriod"/>
            </a:pPr>
            <a:r>
              <a:rPr lang="ro-RO" dirty="0" smtClean="0">
                <a:solidFill>
                  <a:schemeClr val="tx1"/>
                </a:solidFill>
              </a:rPr>
              <a:t>rol </a:t>
            </a:r>
            <a:r>
              <a:rPr lang="ro-RO" dirty="0">
                <a:solidFill>
                  <a:schemeClr val="tx1"/>
                </a:solidFill>
              </a:rPr>
              <a:t>de comunicare </a:t>
            </a:r>
            <a:endParaRPr lang="ro-RO" dirty="0" smtClean="0">
              <a:solidFill>
                <a:schemeClr val="tx1"/>
              </a:solidFill>
            </a:endParaRPr>
          </a:p>
          <a:p>
            <a:pPr marL="457200" indent="-457200">
              <a:buAutoNum type="arabicPeriod"/>
            </a:pPr>
            <a:r>
              <a:rPr lang="ro-RO" dirty="0" smtClean="0">
                <a:solidFill>
                  <a:schemeClr val="tx1"/>
                </a:solidFill>
              </a:rPr>
              <a:t>rol </a:t>
            </a:r>
            <a:r>
              <a:rPr lang="ro-RO" dirty="0">
                <a:solidFill>
                  <a:schemeClr val="tx1"/>
                </a:solidFill>
              </a:rPr>
              <a:t>de cadru </a:t>
            </a:r>
            <a:r>
              <a:rPr lang="ro-RO" dirty="0" smtClean="0">
                <a:solidFill>
                  <a:schemeClr val="tx1"/>
                </a:solidFill>
              </a:rPr>
              <a:t>didactic-</a:t>
            </a:r>
          </a:p>
          <a:p>
            <a:pPr marL="457200" indent="-457200">
              <a:buAutoNum type="arabicPeriod"/>
            </a:pPr>
            <a:r>
              <a:rPr lang="ro-RO" dirty="0" smtClean="0">
                <a:solidFill>
                  <a:schemeClr val="tx1"/>
                </a:solidFill>
              </a:rPr>
              <a:t>rol </a:t>
            </a:r>
            <a:r>
              <a:rPr lang="ro-RO" dirty="0">
                <a:solidFill>
                  <a:schemeClr val="tx1"/>
                </a:solidFill>
              </a:rPr>
              <a:t>de avocat al </a:t>
            </a:r>
            <a:r>
              <a:rPr lang="ro-RO" dirty="0" smtClean="0">
                <a:solidFill>
                  <a:schemeClr val="tx1"/>
                </a:solidFill>
              </a:rPr>
              <a:t>pacientului</a:t>
            </a:r>
            <a:endParaRPr lang="ro-RO" dirty="0">
              <a:solidFill>
                <a:schemeClr val="tx1"/>
              </a:solidFill>
            </a:endParaRPr>
          </a:p>
          <a:p>
            <a:pPr marL="457200" indent="-457200">
              <a:buAutoNum type="arabicPeriod" startAt="5"/>
            </a:pPr>
            <a:r>
              <a:rPr lang="ro-RO" dirty="0" smtClean="0">
                <a:solidFill>
                  <a:schemeClr val="tx1"/>
                </a:solidFill>
              </a:rPr>
              <a:t>rol </a:t>
            </a:r>
            <a:r>
              <a:rPr lang="ro-RO" dirty="0">
                <a:solidFill>
                  <a:schemeClr val="tx1"/>
                </a:solidFill>
              </a:rPr>
              <a:t>de </a:t>
            </a:r>
            <a:r>
              <a:rPr lang="ro-RO" dirty="0" smtClean="0">
                <a:solidFill>
                  <a:schemeClr val="tx1"/>
                </a:solidFill>
              </a:rPr>
              <a:t>consilier</a:t>
            </a:r>
          </a:p>
          <a:p>
            <a:pPr marL="457200" indent="-457200">
              <a:buAutoNum type="arabicPeriod" startAt="5"/>
            </a:pPr>
            <a:r>
              <a:rPr lang="ro-RO" dirty="0">
                <a:solidFill>
                  <a:schemeClr val="tx1"/>
                </a:solidFill>
              </a:rPr>
              <a:t>a</a:t>
            </a:r>
            <a:r>
              <a:rPr lang="ro-RO" dirty="0" smtClean="0">
                <a:solidFill>
                  <a:schemeClr val="tx1"/>
                </a:solidFill>
              </a:rPr>
              <a:t>gent de schimbare</a:t>
            </a:r>
          </a:p>
          <a:p>
            <a:pPr marL="457200" indent="-457200">
              <a:buAutoNum type="arabicPeriod" startAt="5"/>
            </a:pPr>
            <a:r>
              <a:rPr lang="ro-RO" dirty="0">
                <a:solidFill>
                  <a:schemeClr val="tx1"/>
                </a:solidFill>
              </a:rPr>
              <a:t>l</a:t>
            </a:r>
            <a:r>
              <a:rPr lang="ro-RO" dirty="0" smtClean="0">
                <a:solidFill>
                  <a:schemeClr val="tx1"/>
                </a:solidFill>
              </a:rPr>
              <a:t>ider</a:t>
            </a:r>
          </a:p>
          <a:p>
            <a:pPr marL="457200" indent="-457200">
              <a:buAutoNum type="arabicPeriod" startAt="5"/>
            </a:pPr>
            <a:r>
              <a:rPr lang="ro-RO" dirty="0">
                <a:solidFill>
                  <a:schemeClr val="tx1"/>
                </a:solidFill>
              </a:rPr>
              <a:t>m</a:t>
            </a:r>
            <a:r>
              <a:rPr lang="ro-RO" dirty="0" smtClean="0">
                <a:solidFill>
                  <a:schemeClr val="tx1"/>
                </a:solidFill>
              </a:rPr>
              <a:t>anager</a:t>
            </a:r>
          </a:p>
          <a:p>
            <a:pPr marL="457200" indent="-457200">
              <a:buAutoNum type="arabicPeriod" startAt="5"/>
            </a:pPr>
            <a:r>
              <a:rPr lang="ro-RO" dirty="0">
                <a:solidFill>
                  <a:schemeClr val="tx1"/>
                </a:solidFill>
              </a:rPr>
              <a:t>m</a:t>
            </a:r>
            <a:r>
              <a:rPr lang="ro-RO" dirty="0" smtClean="0">
                <a:solidFill>
                  <a:schemeClr val="tx1"/>
                </a:solidFill>
              </a:rPr>
              <a:t>anager de caz</a:t>
            </a:r>
          </a:p>
          <a:p>
            <a:pPr marL="457200" indent="-457200">
              <a:buAutoNum type="arabicPeriod" startAt="5"/>
            </a:pPr>
            <a:r>
              <a:rPr lang="ro-RO" dirty="0">
                <a:solidFill>
                  <a:schemeClr val="tx1"/>
                </a:solidFill>
              </a:rPr>
              <a:t>c</a:t>
            </a:r>
            <a:r>
              <a:rPr lang="ro-RO" dirty="0" smtClean="0">
                <a:solidFill>
                  <a:schemeClr val="tx1"/>
                </a:solidFill>
              </a:rPr>
              <a:t>ercetare de consum</a:t>
            </a:r>
          </a:p>
          <a:p>
            <a:pPr marL="457200" indent="-457200">
              <a:buAutoNum type="arabicPeriod" startAt="5"/>
            </a:pPr>
            <a:endParaRPr lang="ro-RO" sz="1900" dirty="0">
              <a:solidFill>
                <a:schemeClr val="tx1"/>
              </a:solidFill>
            </a:endParaRPr>
          </a:p>
        </p:txBody>
      </p:sp>
    </p:spTree>
    <p:extLst>
      <p:ext uri="{BB962C8B-B14F-4D97-AF65-F5344CB8AC3E}">
        <p14:creationId xmlns:p14="http://schemas.microsoft.com/office/powerpoint/2010/main" val="702840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1507788" cy="5690937"/>
          </a:xfrm>
        </p:spPr>
        <p:txBody>
          <a:bodyPr>
            <a:normAutofit/>
          </a:bodyPr>
          <a:lstStyle/>
          <a:p>
            <a:r>
              <a:rPr lang="ro-RO" sz="2400" dirty="0">
                <a:solidFill>
                  <a:schemeClr val="tx1"/>
                </a:solidFill>
              </a:rPr>
              <a:t>Analizand prin comparatie caracteristicile calitatii sanatatii cu rolurile asistentei medicale, observam ca functiile si rolurile  asistentei medicale sunt cuprinse in totalitate de caracteristicilor  calitatii serviciilor si acestea nu ar putea sa existe  fara ca asistentele medicale sa-si desfasoare activitatea conform standardelor si procedurilor. </a:t>
            </a:r>
          </a:p>
          <a:p>
            <a:r>
              <a:rPr lang="ro-RO" sz="2400" dirty="0">
                <a:solidFill>
                  <a:schemeClr val="tx1"/>
                </a:solidFill>
              </a:rPr>
              <a:t>Codul pentru asistentele medicale” descrie de asemenea 4 (patru) responsabilitati, </a:t>
            </a:r>
            <a:r>
              <a:rPr lang="ro-RO" sz="2400" dirty="0" smtClean="0">
                <a:solidFill>
                  <a:schemeClr val="tx1"/>
                </a:solidFill>
              </a:rPr>
              <a:t>care </a:t>
            </a:r>
            <a:r>
              <a:rPr lang="ro-RO" sz="2400" dirty="0">
                <a:solidFill>
                  <a:schemeClr val="tx1"/>
                </a:solidFill>
              </a:rPr>
              <a:t>definesc directiile importante si anume:</a:t>
            </a:r>
          </a:p>
          <a:p>
            <a:pPr marL="0" indent="0">
              <a:buNone/>
            </a:pPr>
            <a:r>
              <a:rPr lang="ro-RO" sz="2400" dirty="0">
                <a:solidFill>
                  <a:schemeClr val="tx1"/>
                </a:solidFill>
              </a:rPr>
              <a:t>-promovarea sanatatii</a:t>
            </a:r>
          </a:p>
          <a:p>
            <a:pPr marL="0" indent="0">
              <a:buNone/>
            </a:pPr>
            <a:r>
              <a:rPr lang="ro-RO" sz="2400" dirty="0">
                <a:solidFill>
                  <a:schemeClr val="tx1"/>
                </a:solidFill>
              </a:rPr>
              <a:t>-prevenirea imbolnavirilor</a:t>
            </a:r>
          </a:p>
          <a:p>
            <a:pPr marL="0" indent="0">
              <a:buNone/>
            </a:pPr>
            <a:r>
              <a:rPr lang="ro-RO" sz="2400" dirty="0">
                <a:solidFill>
                  <a:schemeClr val="tx1"/>
                </a:solidFill>
              </a:rPr>
              <a:t>-restabilirea sanatatii</a:t>
            </a:r>
          </a:p>
          <a:p>
            <a:pPr marL="0" indent="0">
              <a:buNone/>
            </a:pPr>
            <a:r>
              <a:rPr lang="ro-RO" sz="2400" dirty="0">
                <a:solidFill>
                  <a:schemeClr val="tx1"/>
                </a:solidFill>
              </a:rPr>
              <a:t>-inlaturarea suferintei;</a:t>
            </a:r>
          </a:p>
          <a:p>
            <a:endParaRPr lang="ro-RO" dirty="0">
              <a:solidFill>
                <a:schemeClr val="tx1"/>
              </a:solidFill>
            </a:endParaRPr>
          </a:p>
          <a:p>
            <a:endParaRPr lang="ro-RO" dirty="0">
              <a:solidFill>
                <a:schemeClr val="tx1"/>
              </a:solidFill>
            </a:endParaRPr>
          </a:p>
        </p:txBody>
      </p:sp>
    </p:spTree>
    <p:extLst>
      <p:ext uri="{BB962C8B-B14F-4D97-AF65-F5344CB8AC3E}">
        <p14:creationId xmlns:p14="http://schemas.microsoft.com/office/powerpoint/2010/main" val="1978508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9093" y="685800"/>
            <a:ext cx="11578107" cy="5835316"/>
          </a:xfrm>
        </p:spPr>
        <p:txBody>
          <a:bodyPr>
            <a:noAutofit/>
          </a:bodyPr>
          <a:lstStyle/>
          <a:p>
            <a:pPr marL="0" indent="0">
              <a:buNone/>
            </a:pPr>
            <a:r>
              <a:rPr lang="ro-RO" sz="2800" dirty="0">
                <a:solidFill>
                  <a:schemeClr val="tx1"/>
                </a:solidFill>
              </a:rPr>
              <a:t>Concluzie:</a:t>
            </a:r>
          </a:p>
          <a:p>
            <a:r>
              <a:rPr lang="ro-RO" sz="2800" dirty="0">
                <a:solidFill>
                  <a:schemeClr val="tx1"/>
                </a:solidFill>
              </a:rPr>
              <a:t>Calitatea ingrijirilor medicale rămâne o preocuparea permanentă a asistentelor medicale. De nivelul lor (ridicat sau scazut) depinde accesarea servicilor medicale ale  unitatilor medicale și în ultimă instanță sumele ce ajung la dispozția acestora pentru a-și asigura diverse cheltuieli. Percepția pacientului supra calității servciilor medicale este o altă preocupare a instituiei deoarece această percepție poate balansa serios bugetul de venituri și chetuieli al instituției spitalicești. Este de aceea importantă o preocuparea permanentă pentru acordarea de îngrijiri pacienților la nivel ridicat, pentru explicarea pacienților a necesități acestor îngrijiri și a limitelor lor dar și actiunea de promovare a activității ce se desfășoara într-o unitate medicala</a:t>
            </a:r>
          </a:p>
        </p:txBody>
      </p:sp>
    </p:spTree>
    <p:extLst>
      <p:ext uri="{BB962C8B-B14F-4D97-AF65-F5344CB8AC3E}">
        <p14:creationId xmlns:p14="http://schemas.microsoft.com/office/powerpoint/2010/main" val="896308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457030" cy="5618747"/>
          </a:xfrm>
        </p:spPr>
        <p:txBody>
          <a:bodyPr>
            <a:normAutofit/>
          </a:bodyPr>
          <a:lstStyle/>
          <a:p>
            <a:r>
              <a:rPr lang="ro-RO" sz="3200" dirty="0">
                <a:solidFill>
                  <a:schemeClr val="tx1"/>
                </a:solidFill>
              </a:rPr>
              <a:t>Meseria de asistent medical este o provocare, trebuie să îți amintești în fiecare zi că poți alina suferința pacienților atât prin administrarea tratamentului prescris de medic cât și printr-o vorbă bună și printr-un zâmbet. Pentru un bun asistent nu trebuie să conteze cât de grea a fost ziua, câte probleme a întâmpinat, ci trebuie să își amintească valorile fundamentale ale acestei profesii și motivul pentru care a ales-o</a:t>
            </a:r>
            <a:r>
              <a:rPr lang="ro-RO" sz="3200" dirty="0" smtClean="0">
                <a:solidFill>
                  <a:schemeClr val="tx1"/>
                </a:solidFill>
              </a:rPr>
              <a:t>.</a:t>
            </a:r>
          </a:p>
        </p:txBody>
      </p:sp>
    </p:spTree>
    <p:extLst>
      <p:ext uri="{BB962C8B-B14F-4D97-AF65-F5344CB8AC3E}">
        <p14:creationId xmlns:p14="http://schemas.microsoft.com/office/powerpoint/2010/main" val="1669746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1" y="685800"/>
            <a:ext cx="11058609" cy="5835316"/>
          </a:xfrm>
        </p:spPr>
        <p:txBody>
          <a:bodyPr/>
          <a:lstStyle/>
          <a:p>
            <a:r>
              <a:rPr lang="ro-RO" sz="2800" dirty="0">
                <a:solidFill>
                  <a:schemeClr val="tx1"/>
                </a:solidFill>
              </a:rPr>
              <a:t>Nursing-ul este o parte integrată a sistemului de îngrijire a sănătaţii cuprizând:</a:t>
            </a:r>
          </a:p>
          <a:p>
            <a:pPr marL="0" indent="0">
              <a:buNone/>
            </a:pPr>
            <a:r>
              <a:rPr lang="ro-RO" sz="2800" dirty="0">
                <a:solidFill>
                  <a:schemeClr val="tx1"/>
                </a:solidFill>
              </a:rPr>
              <a:t>-promovarea sănătaţii</a:t>
            </a:r>
          </a:p>
          <a:p>
            <a:pPr marL="0" indent="0">
              <a:buNone/>
            </a:pPr>
            <a:r>
              <a:rPr lang="ro-RO" sz="2800" dirty="0">
                <a:solidFill>
                  <a:schemeClr val="tx1"/>
                </a:solidFill>
              </a:rPr>
              <a:t>-prevenirea bolii</a:t>
            </a:r>
          </a:p>
          <a:p>
            <a:pPr marL="0" indent="0">
              <a:buNone/>
            </a:pPr>
            <a:r>
              <a:rPr lang="ro-RO" sz="2800" dirty="0">
                <a:solidFill>
                  <a:schemeClr val="tx1"/>
                </a:solidFill>
              </a:rPr>
              <a:t>-îngrijirea persoanelor bolnave de toate vârstele, în toate unitățile sanitare, așezările comunitare și în toate formele de asistență socială.</a:t>
            </a:r>
          </a:p>
          <a:p>
            <a:endParaRPr lang="ro-RO" dirty="0"/>
          </a:p>
        </p:txBody>
      </p:sp>
    </p:spTree>
    <p:extLst>
      <p:ext uri="{BB962C8B-B14F-4D97-AF65-F5344CB8AC3E}">
        <p14:creationId xmlns:p14="http://schemas.microsoft.com/office/powerpoint/2010/main" val="1868999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697662" cy="5690937"/>
          </a:xfrm>
        </p:spPr>
        <p:txBody>
          <a:bodyPr>
            <a:normAutofit lnSpcReduction="10000"/>
          </a:bodyPr>
          <a:lstStyle/>
          <a:p>
            <a:r>
              <a:rPr lang="ro-RO" sz="2400" dirty="0">
                <a:solidFill>
                  <a:schemeClr val="tx1"/>
                </a:solidFill>
              </a:rPr>
              <a:t>1979 Deming definea calitatea ca „A face ceva corect, la timpul potrivit”,</a:t>
            </a:r>
          </a:p>
          <a:p>
            <a:r>
              <a:rPr lang="ro-RO" sz="2400" dirty="0">
                <a:solidFill>
                  <a:schemeClr val="tx1"/>
                </a:solidFill>
              </a:rPr>
              <a:t>Conform Standardul ISO 8402:1995, calitatea este ansamblul caracteristicilor unei entităţi, care îi conferă aptitudinea de a satisface nevoile exprimate sau implicite – conform acestei definiţii: </a:t>
            </a:r>
          </a:p>
          <a:p>
            <a:pPr marL="0" indent="0">
              <a:buNone/>
            </a:pPr>
            <a:r>
              <a:rPr lang="ro-RO" sz="2400" dirty="0">
                <a:solidFill>
                  <a:schemeClr val="tx1"/>
                </a:solidFill>
              </a:rPr>
              <a:t>- calitatea nu este exprimată printr-o singură caracteristică, ci printr-un ansamblu de caracteristici, </a:t>
            </a:r>
          </a:p>
          <a:p>
            <a:pPr marL="0" indent="0">
              <a:buNone/>
            </a:pPr>
            <a:r>
              <a:rPr lang="ro-RO" sz="2400" dirty="0">
                <a:solidFill>
                  <a:schemeClr val="tx1"/>
                </a:solidFill>
              </a:rPr>
              <a:t>- calitatea nu este de sine stătătoare, ea există numai în relaţie cu nevoile clienţilor,</a:t>
            </a:r>
          </a:p>
          <a:p>
            <a:pPr marL="0" indent="0">
              <a:buNone/>
            </a:pPr>
            <a:r>
              <a:rPr lang="ro-RO" sz="2400" dirty="0">
                <a:solidFill>
                  <a:schemeClr val="tx1"/>
                </a:solidFill>
              </a:rPr>
              <a:t>- calitatea este o variabilă continuă şi nu discretă, </a:t>
            </a:r>
          </a:p>
          <a:p>
            <a:pPr marL="0" indent="0">
              <a:buNone/>
            </a:pPr>
            <a:r>
              <a:rPr lang="ro-RO" sz="2400" dirty="0">
                <a:solidFill>
                  <a:schemeClr val="tx1"/>
                </a:solidFill>
              </a:rPr>
              <a:t>- prin calitatea trebuie satisfăcute nu doar nevoile exprimate, ci şi cele implicite </a:t>
            </a:r>
          </a:p>
          <a:p>
            <a:pPr marL="0" indent="0">
              <a:buNone/>
            </a:pPr>
            <a:r>
              <a:rPr lang="ro-RO" sz="2400" dirty="0">
                <a:solidFill>
                  <a:schemeClr val="tx1"/>
                </a:solidFill>
              </a:rPr>
              <a:t>(IMSS, 2000).</a:t>
            </a:r>
          </a:p>
          <a:p>
            <a:endParaRPr lang="ro-RO" dirty="0"/>
          </a:p>
        </p:txBody>
      </p:sp>
    </p:spTree>
    <p:extLst>
      <p:ext uri="{BB962C8B-B14F-4D97-AF65-F5344CB8AC3E}">
        <p14:creationId xmlns:p14="http://schemas.microsoft.com/office/powerpoint/2010/main" val="156276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505156" cy="6172200"/>
          </a:xfrm>
        </p:spPr>
        <p:txBody>
          <a:bodyPr>
            <a:normAutofit/>
          </a:bodyPr>
          <a:lstStyle/>
          <a:p>
            <a:r>
              <a:rPr lang="ro-RO" sz="2400" dirty="0">
                <a:solidFill>
                  <a:schemeClr val="tx1"/>
                </a:solidFill>
              </a:rPr>
              <a:t>Conceptul de calitate în sănătate este unul vast şi extrem de dezbătut în momentul de faţă, experţii în domeniu evidenţiind (Donabedian, 1980) trei dimensiuni fundamentale:</a:t>
            </a:r>
          </a:p>
          <a:p>
            <a:pPr marL="0" indent="0">
              <a:buNone/>
            </a:pPr>
            <a:r>
              <a:rPr lang="ro-RO" sz="2400" dirty="0">
                <a:solidFill>
                  <a:schemeClr val="tx1"/>
                </a:solidFill>
              </a:rPr>
              <a:t>A. calitatea profesională - produsul/serviciul medical îndeplineşte toate condiţiile stabilite de profesioniştii de top ai domeniului medical (standarde de practică);</a:t>
            </a:r>
          </a:p>
          <a:p>
            <a:pPr marL="0" indent="0">
              <a:buNone/>
            </a:pPr>
            <a:r>
              <a:rPr lang="ro-RO" sz="2400" dirty="0">
                <a:solidFill>
                  <a:schemeClr val="tx1"/>
                </a:solidFill>
              </a:rPr>
              <a:t>B. satisfacţia pacientului (calitatea din punctul de vedere al clientului) - ce aşteaptă pacientul să obţină de la un anumit serviciu medical;</a:t>
            </a:r>
          </a:p>
          <a:p>
            <a:pPr marL="0" indent="0">
              <a:buNone/>
            </a:pPr>
            <a:r>
              <a:rPr lang="ro-RO" sz="2400" dirty="0">
                <a:solidFill>
                  <a:schemeClr val="tx1"/>
                </a:solidFill>
              </a:rPr>
              <a:t>C. managementul calităţii totale - cea mai eficientă şi mai productivă modalitate de utilizare a resurselor în cadrul limitelor stabilite de autorităţi/ pacienţi (eficienţă).</a:t>
            </a:r>
          </a:p>
          <a:p>
            <a:endParaRPr lang="ro-RO" dirty="0"/>
          </a:p>
        </p:txBody>
      </p:sp>
    </p:spTree>
    <p:extLst>
      <p:ext uri="{BB962C8B-B14F-4D97-AF65-F5344CB8AC3E}">
        <p14:creationId xmlns:p14="http://schemas.microsoft.com/office/powerpoint/2010/main" val="30450845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625472" cy="5811253"/>
          </a:xfrm>
        </p:spPr>
        <p:txBody>
          <a:bodyPr>
            <a:normAutofit lnSpcReduction="10000"/>
          </a:bodyPr>
          <a:lstStyle/>
          <a:p>
            <a:r>
              <a:rPr lang="ro-RO" sz="2400" dirty="0">
                <a:solidFill>
                  <a:schemeClr val="tx1"/>
                </a:solidFill>
              </a:rPr>
              <a:t>Asigurarea calitatii intr-o unitate  de servicii medicale se va baza intotdeauna  pe urmatoarele:</a:t>
            </a:r>
          </a:p>
          <a:p>
            <a:pPr marL="0" indent="0">
              <a:buNone/>
            </a:pPr>
            <a:r>
              <a:rPr lang="ro-RO" sz="2400" dirty="0">
                <a:solidFill>
                  <a:schemeClr val="tx1"/>
                </a:solidFill>
              </a:rPr>
              <a:t>•       Misiune, viziune si valori bine stabilite,</a:t>
            </a:r>
          </a:p>
          <a:p>
            <a:pPr marL="0" indent="0">
              <a:buNone/>
            </a:pPr>
            <a:r>
              <a:rPr lang="ro-RO" sz="2400" dirty="0">
                <a:solidFill>
                  <a:schemeClr val="tx1"/>
                </a:solidFill>
              </a:rPr>
              <a:t>•       Program solid de imbunatatire a calitatii,</a:t>
            </a:r>
          </a:p>
          <a:p>
            <a:pPr marL="0" indent="0">
              <a:buNone/>
            </a:pPr>
            <a:r>
              <a:rPr lang="ro-RO" sz="2400" dirty="0">
                <a:solidFill>
                  <a:schemeClr val="tx1"/>
                </a:solidFill>
              </a:rPr>
              <a:t>•       Reglementari guvernamentale,</a:t>
            </a:r>
          </a:p>
          <a:p>
            <a:pPr marL="0" indent="0">
              <a:buNone/>
            </a:pPr>
            <a:r>
              <a:rPr lang="ro-RO" sz="2400" dirty="0">
                <a:solidFill>
                  <a:schemeClr val="tx1"/>
                </a:solidFill>
              </a:rPr>
              <a:t>•       Standarde profesionale.</a:t>
            </a:r>
          </a:p>
          <a:p>
            <a:r>
              <a:rPr lang="ro-RO" sz="2400" dirty="0">
                <a:solidFill>
                  <a:schemeClr val="tx1"/>
                </a:solidFill>
              </a:rPr>
              <a:t>Astfel, asigurarea calitatii implica eliminarea defectelor, in scopul oferirii unor servicii de sanatate de calitate. </a:t>
            </a:r>
          </a:p>
          <a:p>
            <a:r>
              <a:rPr lang="ro-RO" sz="2400" dirty="0">
                <a:solidFill>
                  <a:schemeClr val="tx1"/>
                </a:solidFill>
              </a:rPr>
              <a:t>Imbunatitirea continua a calitatii ca parte integranta a unui program de asigurare a calitatii este un proces ciclic, care nu se finalizeaza niciodata, datorita faptului ca rezolvarea unei probleme implica focalizarea pe alta problema si inceperea altui ciclu de inbunatatire</a:t>
            </a:r>
            <a:r>
              <a:rPr lang="ro-RO" sz="2400" dirty="0" smtClean="0">
                <a:solidFill>
                  <a:schemeClr val="tx1"/>
                </a:solidFill>
              </a:rPr>
              <a:t>.</a:t>
            </a:r>
            <a:endParaRPr lang="ro-RO" sz="2400" dirty="0">
              <a:solidFill>
                <a:schemeClr val="tx1"/>
              </a:solidFill>
            </a:endParaRPr>
          </a:p>
          <a:p>
            <a:endParaRPr lang="ro-RO" dirty="0"/>
          </a:p>
        </p:txBody>
      </p:sp>
    </p:spTree>
    <p:extLst>
      <p:ext uri="{BB962C8B-B14F-4D97-AF65-F5344CB8AC3E}">
        <p14:creationId xmlns:p14="http://schemas.microsoft.com/office/powerpoint/2010/main" val="2350852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608" y="685800"/>
            <a:ext cx="11646908" cy="5907505"/>
          </a:xfrm>
        </p:spPr>
        <p:txBody>
          <a:bodyPr>
            <a:normAutofit/>
          </a:bodyPr>
          <a:lstStyle/>
          <a:p>
            <a:r>
              <a:rPr lang="ro-RO" sz="2400" dirty="0" smtClean="0">
                <a:solidFill>
                  <a:schemeClr val="tx1"/>
                </a:solidFill>
              </a:rPr>
              <a:t>Natura  </a:t>
            </a:r>
            <a:r>
              <a:rPr lang="ro-RO" sz="2400" dirty="0">
                <a:solidFill>
                  <a:schemeClr val="tx1"/>
                </a:solidFill>
              </a:rPr>
              <a:t>muncii asistentelor medicale  nu este bine înțeleasa de către public sau factorilor de decizie,acestia fiind condvinsi  că există un număr suficient de asistente medicale pentru a monitoriza starea pacientului, a acorda ingrijile necesare, si a educa pacientii , de a asigura confortul emotional al pacientului si al familiei, publicul trebuie sa  înțeleaga că munca asistentei medicale este si fizic și emoțional epuizanta . </a:t>
            </a:r>
            <a:r>
              <a:rPr lang="ro-RO" sz="2400" dirty="0" smtClean="0">
                <a:solidFill>
                  <a:schemeClr val="tx1"/>
                </a:solidFill>
              </a:rPr>
              <a:t>Asistenta medicale </a:t>
            </a:r>
            <a:r>
              <a:rPr lang="ro-RO" sz="2400" dirty="0">
                <a:solidFill>
                  <a:schemeClr val="tx1"/>
                </a:solidFill>
              </a:rPr>
              <a:t>face mult mai mult, iar munca ei implică atât competențe intelectuale și cat si organizatorice substanțiale. Printre sarcinile critice efectuate de asistente medicale sunt:</a:t>
            </a:r>
          </a:p>
          <a:p>
            <a:pPr marL="0" indent="0">
              <a:buNone/>
            </a:pPr>
            <a:r>
              <a:rPr lang="ro-RO" sz="2400" dirty="0" smtClean="0">
                <a:solidFill>
                  <a:schemeClr val="tx1"/>
                </a:solidFill>
              </a:rPr>
              <a:t>(</a:t>
            </a:r>
            <a:r>
              <a:rPr lang="ro-RO" sz="2400" dirty="0">
                <a:solidFill>
                  <a:schemeClr val="tx1"/>
                </a:solidFill>
              </a:rPr>
              <a:t>1) monitorizarea și evaluarea continuă a pacienților lor și, după cum este necesar, initierea interventii pentru a evita complicatii sau de a reduce riscul; </a:t>
            </a:r>
          </a:p>
          <a:p>
            <a:pPr marL="0" indent="0">
              <a:buNone/>
            </a:pPr>
            <a:r>
              <a:rPr lang="ro-RO" sz="2400" dirty="0">
                <a:solidFill>
                  <a:schemeClr val="tx1"/>
                </a:solidFill>
              </a:rPr>
              <a:t>(2) coordonarea ingrijiriilor date de către alți furnizori; și</a:t>
            </a:r>
          </a:p>
          <a:p>
            <a:pPr marL="0" indent="0">
              <a:buNone/>
            </a:pPr>
            <a:r>
              <a:rPr lang="ro-RO" sz="2400" dirty="0" smtClean="0">
                <a:solidFill>
                  <a:schemeClr val="tx1"/>
                </a:solidFill>
              </a:rPr>
              <a:t>(</a:t>
            </a:r>
            <a:r>
              <a:rPr lang="ro-RO" sz="2400" dirty="0">
                <a:solidFill>
                  <a:schemeClr val="tx1"/>
                </a:solidFill>
              </a:rPr>
              <a:t>3) educarea pacienților și a membrilor familiei sale pentru gestionare afectiunii, care poate reduce riscul complicațiilor .</a:t>
            </a:r>
          </a:p>
          <a:p>
            <a:endParaRPr lang="ro-RO" dirty="0">
              <a:solidFill>
                <a:schemeClr val="tx1"/>
              </a:solidFill>
            </a:endParaRPr>
          </a:p>
        </p:txBody>
      </p:sp>
    </p:spTree>
    <p:extLst>
      <p:ext uri="{BB962C8B-B14F-4D97-AF65-F5344CB8AC3E}">
        <p14:creationId xmlns:p14="http://schemas.microsoft.com/office/powerpoint/2010/main" val="4581862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1" y="685800"/>
            <a:ext cx="11178925" cy="5690937"/>
          </a:xfrm>
        </p:spPr>
        <p:txBody>
          <a:bodyPr>
            <a:normAutofit/>
          </a:bodyPr>
          <a:lstStyle/>
          <a:p>
            <a:r>
              <a:rPr lang="ro-RO" dirty="0">
                <a:solidFill>
                  <a:schemeClr val="tx1"/>
                </a:solidFill>
              </a:rPr>
              <a:t>Asistentele medicale sunt o parte integrata a ingrijiriilor pacientilor , asistentele medicale, de asemenea, sunt elemente cheie in eforturile unitatii sanitare de a imbunatati calitatea. Unitatile sanitare se confrunta cu cresterea numarului de activitati necesare imbunatatirii calitatii serviciilor, multe dintre aceste activitatii fiind efectuate de catre asistente, acestea sunt bine pozitionate pentru a servi in prima linie de imbunatatire a calitatii deorece ele petrec cel mai mult timp la patul pacientului ele fiind considerate ”plasa de siguranta”, ele sunt acolo, in timp real, pentru a corecta erorile de medicatie, pentru a prinde pacientul cand cade, stiind cand acesta are nevoie de ceva.</a:t>
            </a:r>
          </a:p>
          <a:p>
            <a:r>
              <a:rPr lang="ro-RO" dirty="0">
                <a:solidFill>
                  <a:schemeClr val="tx1"/>
                </a:solidFill>
              </a:rPr>
              <a:t> Analizand  toate problemele cu care se confrunta si toate nevoile pacientului, pot corecta sau elabora anumite proceduri </a:t>
            </a:r>
            <a:r>
              <a:rPr lang="ro-RO" dirty="0" smtClean="0">
                <a:solidFill>
                  <a:schemeClr val="tx1"/>
                </a:solidFill>
              </a:rPr>
              <a:t>.</a:t>
            </a:r>
            <a:endParaRPr lang="ro-RO" dirty="0">
              <a:solidFill>
                <a:schemeClr val="tx1"/>
              </a:solidFill>
            </a:endParaRPr>
          </a:p>
          <a:p>
            <a:r>
              <a:rPr lang="ro-RO" dirty="0">
                <a:solidFill>
                  <a:schemeClr val="tx1"/>
                </a:solidFill>
              </a:rPr>
              <a:t>Asistentele medicale sunt considerate „ochii si urechile spitalului” fiind pozitionate intr-o pozitie deosebit de buna pentru a influenta pozitiv evolutia unui pacient.</a:t>
            </a:r>
          </a:p>
          <a:p>
            <a:r>
              <a:rPr lang="ro-RO" dirty="0">
                <a:solidFill>
                  <a:schemeClr val="tx1"/>
                </a:solidFill>
              </a:rPr>
              <a:t>Rolul asistentei medicale in imbunatatirea calitatii in spital este cruciala dar totusi imbunatatirea calitatii in spital este  lucrarea  intregii organizatii.</a:t>
            </a:r>
          </a:p>
        </p:txBody>
      </p:sp>
    </p:spTree>
    <p:extLst>
      <p:ext uri="{BB962C8B-B14F-4D97-AF65-F5344CB8AC3E}">
        <p14:creationId xmlns:p14="http://schemas.microsoft.com/office/powerpoint/2010/main" val="1125458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1507788" cy="5418786"/>
          </a:xfrm>
        </p:spPr>
        <p:txBody>
          <a:bodyPr>
            <a:normAutofit/>
          </a:bodyPr>
          <a:lstStyle/>
          <a:p>
            <a:r>
              <a:rPr lang="ro-RO" sz="2400" dirty="0">
                <a:solidFill>
                  <a:schemeClr val="tx1"/>
                </a:solidFill>
              </a:rPr>
              <a:t>Caracteristicile calităţii , ce formează baza furnizării serviciilor medicale:</a:t>
            </a:r>
          </a:p>
          <a:p>
            <a:pPr marL="457200" indent="-457200">
              <a:buAutoNum type="arabicPeriod"/>
            </a:pPr>
            <a:r>
              <a:rPr lang="ro-RO" sz="2400" dirty="0" smtClean="0">
                <a:solidFill>
                  <a:schemeClr val="tx1"/>
                </a:solidFill>
              </a:rPr>
              <a:t>competenţa </a:t>
            </a:r>
            <a:r>
              <a:rPr lang="ro-RO" sz="2400" dirty="0">
                <a:solidFill>
                  <a:schemeClr val="tx1"/>
                </a:solidFill>
              </a:rPr>
              <a:t>profesională </a:t>
            </a:r>
            <a:endParaRPr lang="ro-RO" sz="2400" dirty="0" smtClean="0">
              <a:solidFill>
                <a:schemeClr val="tx1"/>
              </a:solidFill>
            </a:endParaRPr>
          </a:p>
          <a:p>
            <a:pPr marL="457200" indent="-457200">
              <a:buAutoNum type="arabicPeriod"/>
            </a:pPr>
            <a:r>
              <a:rPr lang="ro-RO" sz="2400" dirty="0" smtClean="0">
                <a:solidFill>
                  <a:schemeClr val="tx1"/>
                </a:solidFill>
              </a:rPr>
              <a:t>accesibilitatea </a:t>
            </a:r>
            <a:endParaRPr lang="ro-RO" sz="2400" dirty="0">
              <a:solidFill>
                <a:schemeClr val="tx1"/>
              </a:solidFill>
            </a:endParaRPr>
          </a:p>
          <a:p>
            <a:pPr marL="457200" indent="-457200">
              <a:buAutoNum type="arabicPeriod"/>
            </a:pPr>
            <a:r>
              <a:rPr lang="ro-RO" sz="2400" dirty="0" smtClean="0">
                <a:solidFill>
                  <a:schemeClr val="tx1"/>
                </a:solidFill>
              </a:rPr>
              <a:t>eficacitatea </a:t>
            </a:r>
          </a:p>
          <a:p>
            <a:pPr marL="457200" indent="-457200">
              <a:buAutoNum type="arabicPeriod"/>
            </a:pPr>
            <a:r>
              <a:rPr lang="ro-RO" sz="2400" dirty="0" smtClean="0">
                <a:solidFill>
                  <a:schemeClr val="tx1"/>
                </a:solidFill>
              </a:rPr>
              <a:t>îngrijirilor necesare, corespunzătoare, la costurile cele mai mici;</a:t>
            </a:r>
          </a:p>
          <a:p>
            <a:pPr marL="0" indent="0">
              <a:buNone/>
            </a:pPr>
            <a:r>
              <a:rPr lang="ro-RO" sz="2400" dirty="0" smtClean="0">
                <a:solidFill>
                  <a:schemeClr val="tx1"/>
                </a:solidFill>
              </a:rPr>
              <a:t>5.    </a:t>
            </a:r>
            <a:r>
              <a:rPr lang="ro-RO" sz="2400" dirty="0">
                <a:solidFill>
                  <a:schemeClr val="tx1"/>
                </a:solidFill>
              </a:rPr>
              <a:t>relaţiile interpersonale </a:t>
            </a:r>
            <a:endParaRPr lang="ro-RO" sz="2400" dirty="0" smtClean="0">
              <a:solidFill>
                <a:schemeClr val="tx1"/>
              </a:solidFill>
            </a:endParaRPr>
          </a:p>
          <a:p>
            <a:pPr marL="0" indent="0">
              <a:buNone/>
            </a:pPr>
            <a:r>
              <a:rPr lang="ro-RO" sz="2400" dirty="0" smtClean="0">
                <a:solidFill>
                  <a:schemeClr val="tx1"/>
                </a:solidFill>
              </a:rPr>
              <a:t>6</a:t>
            </a:r>
            <a:r>
              <a:rPr lang="ro-RO" sz="2400" dirty="0">
                <a:solidFill>
                  <a:schemeClr val="tx1"/>
                </a:solidFill>
              </a:rPr>
              <a:t>. </a:t>
            </a:r>
            <a:r>
              <a:rPr lang="ro-RO" sz="2400" dirty="0" smtClean="0">
                <a:solidFill>
                  <a:schemeClr val="tx1"/>
                </a:solidFill>
              </a:rPr>
              <a:t>   continuitatea </a:t>
            </a:r>
            <a:r>
              <a:rPr lang="ro-RO" sz="2400" dirty="0" smtClean="0">
                <a:solidFill>
                  <a:schemeClr val="tx1"/>
                </a:solidFill>
              </a:rPr>
              <a:t>ingrijirilor</a:t>
            </a:r>
            <a:endParaRPr lang="ro-RO" sz="2400" dirty="0" smtClean="0">
              <a:solidFill>
                <a:schemeClr val="tx1"/>
              </a:solidFill>
            </a:endParaRPr>
          </a:p>
          <a:p>
            <a:pPr marL="0" indent="0">
              <a:buNone/>
            </a:pPr>
            <a:r>
              <a:rPr lang="ro-RO" sz="2400" dirty="0" smtClean="0">
                <a:solidFill>
                  <a:schemeClr val="tx1"/>
                </a:solidFill>
              </a:rPr>
              <a:t>7</a:t>
            </a:r>
            <a:r>
              <a:rPr lang="ro-RO" sz="2400" dirty="0">
                <a:solidFill>
                  <a:schemeClr val="tx1"/>
                </a:solidFill>
              </a:rPr>
              <a:t>. </a:t>
            </a:r>
            <a:r>
              <a:rPr lang="ro-RO" sz="2400" dirty="0" smtClean="0">
                <a:solidFill>
                  <a:schemeClr val="tx1"/>
                </a:solidFill>
              </a:rPr>
              <a:t>   siguranţă </a:t>
            </a:r>
          </a:p>
          <a:p>
            <a:pPr marL="0" indent="0">
              <a:buNone/>
            </a:pPr>
            <a:r>
              <a:rPr lang="ro-RO" sz="2400" dirty="0" smtClean="0">
                <a:solidFill>
                  <a:schemeClr val="tx1"/>
                </a:solidFill>
              </a:rPr>
              <a:t>8</a:t>
            </a:r>
            <a:r>
              <a:rPr lang="ro-RO" sz="2400" dirty="0">
                <a:solidFill>
                  <a:schemeClr val="tx1"/>
                </a:solidFill>
              </a:rPr>
              <a:t>. </a:t>
            </a:r>
            <a:r>
              <a:rPr lang="ro-RO" sz="2400" dirty="0" smtClean="0">
                <a:solidFill>
                  <a:schemeClr val="tx1"/>
                </a:solidFill>
              </a:rPr>
              <a:t>   infrastructura </a:t>
            </a:r>
            <a:r>
              <a:rPr lang="ro-RO" sz="2400" dirty="0">
                <a:solidFill>
                  <a:schemeClr val="tx1"/>
                </a:solidFill>
              </a:rPr>
              <a:t>fizică şi confortul </a:t>
            </a:r>
            <a:endParaRPr lang="ro-RO" sz="2400" dirty="0" smtClean="0">
              <a:solidFill>
                <a:schemeClr val="tx1"/>
              </a:solidFill>
            </a:endParaRPr>
          </a:p>
          <a:p>
            <a:pPr marL="0" indent="0">
              <a:buNone/>
            </a:pPr>
            <a:r>
              <a:rPr lang="ro-RO" sz="2400" dirty="0" smtClean="0">
                <a:solidFill>
                  <a:schemeClr val="tx1"/>
                </a:solidFill>
              </a:rPr>
              <a:t>9</a:t>
            </a:r>
            <a:r>
              <a:rPr lang="ro-RO" sz="2400" dirty="0">
                <a:solidFill>
                  <a:schemeClr val="tx1"/>
                </a:solidFill>
              </a:rPr>
              <a:t>. </a:t>
            </a:r>
            <a:r>
              <a:rPr lang="ro-RO" sz="2400" dirty="0" smtClean="0">
                <a:solidFill>
                  <a:schemeClr val="tx1"/>
                </a:solidFill>
              </a:rPr>
              <a:t>   alegerea</a:t>
            </a:r>
            <a:endParaRPr lang="ro-RO" sz="2400" dirty="0">
              <a:solidFill>
                <a:schemeClr val="tx1"/>
              </a:solidFill>
            </a:endParaRPr>
          </a:p>
          <a:p>
            <a:endParaRPr lang="ro-RO" dirty="0">
              <a:solidFill>
                <a:schemeClr val="tx1"/>
              </a:solidFill>
            </a:endParaRPr>
          </a:p>
        </p:txBody>
      </p:sp>
    </p:spTree>
    <p:extLst>
      <p:ext uri="{BB962C8B-B14F-4D97-AF65-F5344CB8AC3E}">
        <p14:creationId xmlns:p14="http://schemas.microsoft.com/office/powerpoint/2010/main" val="244123469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467</TotalTime>
  <Words>1044</Words>
  <Application>Microsoft Office PowerPoint</Application>
  <PresentationFormat>Widescreen</PresentationFormat>
  <Paragraphs>62</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Century Gothic</vt:lpstr>
      <vt:lpstr>Wingdings 3</vt:lpstr>
      <vt:lpstr>Slice</vt:lpstr>
      <vt:lpstr>ROLUL SI IMPORTANTA ASISTENTEI MEDICALE IN MANAGEMENTUL CALITATII IN SPITALE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ROLUL SI IMPORTANTA ASISTENTEI MEDICALE IN MANAGEMENTUL CALITATII IN SPITALE</dc:title>
  <dc:creator>lord</dc:creator>
  <cp:lastModifiedBy>lord</cp:lastModifiedBy>
  <cp:revision>10</cp:revision>
  <dcterms:created xsi:type="dcterms:W3CDTF">2017-03-01T13:38:16Z</dcterms:created>
  <dcterms:modified xsi:type="dcterms:W3CDTF">2017-03-07T07:02:21Z</dcterms:modified>
</cp:coreProperties>
</file>