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3"/>
  </p:notesMasterIdLst>
  <p:sldIdLst>
    <p:sldId id="275" r:id="rId2"/>
    <p:sldId id="257" r:id="rId3"/>
    <p:sldId id="260" r:id="rId4"/>
    <p:sldId id="264" r:id="rId5"/>
    <p:sldId id="273" r:id="rId6"/>
    <p:sldId id="272" r:id="rId7"/>
    <p:sldId id="271" r:id="rId8"/>
    <p:sldId id="270" r:id="rId9"/>
    <p:sldId id="258" r:id="rId10"/>
    <p:sldId id="274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705532"/>
    <a:srgbClr val="986F38"/>
    <a:srgbClr val="4FD165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84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C78F0-A8D4-4175-B271-4637FBC50F17}" type="datetimeFigureOut">
              <a:rPr lang="en-US" smtClean="0"/>
              <a:t>16-Mar-17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78CAF-8BDA-4F41-933A-C856EB0ED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74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E31F-9078-435D-ADE3-13F97C6CC6D3}" type="datetime1">
              <a:rPr lang="en-US" smtClean="0"/>
              <a:t>16-Mar-17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0CF3-68A9-4416-BC79-4F5A5532074C}" type="datetime1">
              <a:rPr lang="en-US" smtClean="0"/>
              <a:t>16-Mar-17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C467-2B9A-4CF6-87C8-8C54F8B770B6}" type="datetime1">
              <a:rPr lang="en-US" smtClean="0"/>
              <a:t>16-Mar-17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6D282-5C42-4509-918A-9C59B2234CC9}" type="datetime1">
              <a:rPr lang="en-US" smtClean="0"/>
              <a:t>16-Mar-17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F6F-2D27-4DB1-9596-849F9C10166A}" type="datetime1">
              <a:rPr lang="en-US" smtClean="0"/>
              <a:t>16-Mar-17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5867-C313-4BE2-BD0C-B779B1953419}" type="datetime1">
              <a:rPr lang="en-US" smtClean="0"/>
              <a:t>16-Mar-17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712E6-3EED-4976-AAC4-67A9B18810B1}" type="datetime1">
              <a:rPr lang="en-US" smtClean="0"/>
              <a:t>16-Mar-17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0BFA-8C5E-414E-A073-8D28A497C3E2}" type="datetime1">
              <a:rPr lang="en-US" smtClean="0"/>
              <a:t>16-Mar-17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8307D-6EFE-4F21-A7A9-4B326FE29EB9}" type="datetime1">
              <a:rPr lang="en-US" smtClean="0"/>
              <a:t>16-Mar-17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2FE6-96DF-4C6D-8C17-405F6419B653}" type="datetime1">
              <a:rPr lang="en-US" smtClean="0"/>
              <a:t>16-Mar-17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827F-DD88-4506-8FCC-BB187A3DB226}" type="datetime1">
              <a:rPr lang="en-US" smtClean="0"/>
              <a:t>16-Mar-17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275D39-CBBF-41B0-817C-703170C6F32E}" type="datetime1">
              <a:rPr lang="en-US" smtClean="0"/>
              <a:t>16-Mar-17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985720"/>
            <a:ext cx="8551480" cy="1780108"/>
          </a:xfrm>
        </p:spPr>
        <p:txBody>
          <a:bodyPr>
            <a:noAutofit/>
          </a:bodyPr>
          <a:lstStyle/>
          <a:p>
            <a:r>
              <a:rPr lang="ro-RO" sz="5400" b="1" dirty="0" smtClean="0">
                <a:solidFill>
                  <a:srgbClr val="C00000"/>
                </a:solidFill>
              </a:rPr>
              <a:t>MANAGEMENTUL CALITĂȚII </a:t>
            </a:r>
            <a:br>
              <a:rPr lang="ro-RO" sz="5400" b="1" dirty="0" smtClean="0">
                <a:solidFill>
                  <a:srgbClr val="C00000"/>
                </a:solidFill>
              </a:rPr>
            </a:br>
            <a:r>
              <a:rPr lang="ro-RO" sz="5400" b="1" dirty="0" smtClean="0">
                <a:solidFill>
                  <a:srgbClr val="C00000"/>
                </a:solidFill>
              </a:rPr>
              <a:t>ÎN SPITALE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734410"/>
            <a:ext cx="8551480" cy="1473200"/>
          </a:xfrm>
        </p:spPr>
        <p:txBody>
          <a:bodyPr>
            <a:noAutofit/>
          </a:bodyPr>
          <a:lstStyle/>
          <a:p>
            <a:r>
              <a:rPr lang="ro-RO" sz="5400" b="1" dirty="0" smtClean="0">
                <a:solidFill>
                  <a:srgbClr val="002060"/>
                </a:solidFill>
              </a:rPr>
              <a:t>CINE? sau DE CE?</a:t>
            </a:r>
            <a:endParaRPr lang="en-US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6260" y="6330395"/>
            <a:ext cx="8704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 smtClean="0">
                <a:solidFill>
                  <a:srgbClr val="C00000"/>
                </a:solidFill>
              </a:rPr>
              <a:t>Adina GEANA - Școala Națională de Sănătate Publică, Management și Perfecționare în Domeniul Sanitar București</a:t>
            </a:r>
            <a:endParaRPr lang="en-US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2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229600" cy="4428446"/>
          </a:xfrm>
        </p:spPr>
        <p:txBody>
          <a:bodyPr>
            <a:noAutofit/>
          </a:bodyPr>
          <a:lstStyle/>
          <a:p>
            <a:r>
              <a:rPr lang="ro-RO" sz="2000" b="1" dirty="0" smtClean="0"/>
              <a:t>Comunicați clar și la obiect!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Comunicare internă (evidențiere, analiză, instructaje)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Comunicare externă (raportare, informare)</a:t>
            </a:r>
          </a:p>
          <a:p>
            <a:r>
              <a:rPr lang="ro-RO" sz="2000" b="1" dirty="0" smtClean="0"/>
              <a:t>Nu supraestimați capacitatea și/sau competențele spitalului!</a:t>
            </a:r>
          </a:p>
          <a:p>
            <a:r>
              <a:rPr lang="ro-RO" sz="2000" b="1" dirty="0" smtClean="0"/>
              <a:t>Nu supra-procedurați activitățile!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/>
              <a:t> </a:t>
            </a:r>
            <a:r>
              <a:rPr lang="ro-RO" sz="2000" b="1" dirty="0" smtClean="0"/>
              <a:t>se fracturează procesele 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/>
              <a:t> </a:t>
            </a:r>
            <a:r>
              <a:rPr lang="ro-RO" sz="2000" b="1" dirty="0" smtClean="0"/>
              <a:t>”se pierd” elemente critice</a:t>
            </a:r>
          </a:p>
          <a:p>
            <a:r>
              <a:rPr lang="ro-RO" sz="2000" b="1" dirty="0" smtClean="0"/>
              <a:t>Nu produceți documente suplimentare în detrimentul unei supravegheri eficiente!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Analize și rapoarte formale (”din birou”)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Decizii de constituire a unor comisii fără precizarea obiectului de activitate și a modalității de funcționare</a:t>
            </a:r>
          </a:p>
          <a:p>
            <a:pPr algn="ctr">
              <a:buClr>
                <a:srgbClr val="C00000"/>
              </a:buClr>
            </a:pPr>
            <a:r>
              <a:rPr lang="ro-RO" sz="2000" b="1" dirty="0">
                <a:solidFill>
                  <a:srgbClr val="C00000"/>
                </a:solidFill>
              </a:rPr>
              <a:t>Abordați  și cauzele, nu doar efectele</a:t>
            </a:r>
            <a:r>
              <a:rPr lang="ro-RO" sz="2000" b="1" dirty="0" smtClean="0">
                <a:solidFill>
                  <a:srgbClr val="C00000"/>
                </a:solidFill>
              </a:rPr>
              <a:t>!</a:t>
            </a:r>
          </a:p>
          <a:p>
            <a:pPr algn="ctr">
              <a:buClr>
                <a:srgbClr val="C00000"/>
              </a:buClr>
            </a:pPr>
            <a:r>
              <a:rPr lang="ro-RO" sz="2000" b="1" dirty="0" smtClean="0">
                <a:solidFill>
                  <a:srgbClr val="C00000"/>
                </a:solidFill>
              </a:rPr>
              <a:t>Abordați o atitudine proactivă în locul uneia reactive!</a:t>
            </a:r>
            <a:endParaRPr lang="ro-RO" sz="2000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680310"/>
            <a:ext cx="8525866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ATENȚIE !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2526" y="1596540"/>
            <a:ext cx="8229600" cy="4428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ro-RO" sz="2000" b="1" dirty="0" smtClean="0"/>
              <a:t>Comunicați clar și la obiect!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Comunicare internă (evidențiere, analiză, instructaje)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Comunicare externă (raportare, informare)</a:t>
            </a:r>
          </a:p>
          <a:p>
            <a:pPr>
              <a:buClr>
                <a:srgbClr val="002060"/>
              </a:buClr>
            </a:pPr>
            <a:r>
              <a:rPr lang="ro-RO" sz="2000" b="1" dirty="0" smtClean="0"/>
              <a:t>Nu supraestimați capacitatea și/sau competențele spitalului!</a:t>
            </a:r>
          </a:p>
          <a:p>
            <a:pPr>
              <a:buClr>
                <a:srgbClr val="002060"/>
              </a:buClr>
            </a:pPr>
            <a:r>
              <a:rPr lang="ro-RO" sz="2000" b="1" dirty="0" smtClean="0"/>
              <a:t>Nu supra-procedurați activitățile!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 se fracturează procesele 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 ”se pierd” elemente critice</a:t>
            </a:r>
          </a:p>
          <a:p>
            <a:pPr>
              <a:buClr>
                <a:srgbClr val="002060"/>
              </a:buClr>
            </a:pPr>
            <a:r>
              <a:rPr lang="ro-RO" sz="2000" b="1" dirty="0" smtClean="0"/>
              <a:t>Nu produceți documente suplimentare în detrimentul unei supravegheri eficiente!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Analize și rapoarte formale (”din birou”)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2000" b="1" dirty="0" smtClean="0"/>
              <a:t>Decizii de constituire a unor comisii fără precizarea obiectului de activitate și a modalității de funcționare</a:t>
            </a:r>
          </a:p>
          <a:p>
            <a:pPr algn="ctr">
              <a:buClr>
                <a:srgbClr val="C00000"/>
              </a:buClr>
            </a:pPr>
            <a:r>
              <a:rPr lang="ro-RO" sz="2000" b="1" dirty="0" smtClean="0">
                <a:solidFill>
                  <a:srgbClr val="C00000"/>
                </a:solidFill>
              </a:rPr>
              <a:t>Abordați  și cauzele, nu doar efectele!</a:t>
            </a:r>
          </a:p>
          <a:p>
            <a:pPr algn="ctr">
              <a:buClr>
                <a:srgbClr val="C00000"/>
              </a:buClr>
            </a:pPr>
            <a:r>
              <a:rPr lang="ro-RO" sz="2000" b="1" dirty="0" smtClean="0">
                <a:solidFill>
                  <a:srgbClr val="C00000"/>
                </a:solidFill>
              </a:rPr>
              <a:t>Abordați o atitudine proactivă în locul uneia reactive!</a:t>
            </a:r>
            <a:endParaRPr lang="ro-RO" sz="2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95035" y="6581001"/>
            <a:ext cx="4489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10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4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317" y="2207360"/>
            <a:ext cx="8093365" cy="532180"/>
          </a:xfrm>
        </p:spPr>
        <p:txBody>
          <a:bodyPr>
            <a:noAutofit/>
          </a:bodyPr>
          <a:lstStyle/>
          <a:p>
            <a:pPr algn="ctr"/>
            <a:r>
              <a:rPr lang="ro-RO" sz="5400" b="1" dirty="0" smtClean="0">
                <a:solidFill>
                  <a:srgbClr val="C00000"/>
                </a:solidFill>
              </a:rPr>
              <a:t>Vă mulțumesc !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2244" y="3887115"/>
            <a:ext cx="3512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>
                <a:solidFill>
                  <a:srgbClr val="002060"/>
                </a:solidFill>
              </a:rPr>
              <a:t>adina.geana@yahoo.com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95035" y="6581001"/>
            <a:ext cx="4489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11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73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054654"/>
            <a:ext cx="7787955" cy="4428445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Răspunde unor </a:t>
            </a:r>
            <a:r>
              <a:rPr lang="ro-RO" sz="4000" b="1" u="sng" dirty="0" smtClean="0">
                <a:solidFill>
                  <a:srgbClr val="002060"/>
                </a:solidFill>
              </a:rPr>
              <a:t>cerințe tehnice </a:t>
            </a:r>
            <a:r>
              <a:rPr lang="ro-RO" sz="4000" b="1" dirty="0" smtClean="0">
                <a:solidFill>
                  <a:srgbClr val="002060"/>
                </a:solidFill>
              </a:rPr>
              <a:t>(norme)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endParaRPr lang="ro-RO" sz="4000" b="1" dirty="0" smtClean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Răspunde unor </a:t>
            </a:r>
            <a:r>
              <a:rPr lang="ro-RO" sz="4000" b="1" u="sng" dirty="0" smtClean="0">
                <a:solidFill>
                  <a:srgbClr val="002060"/>
                </a:solidFill>
              </a:rPr>
              <a:t>așteptări ale beneficiarilor</a:t>
            </a:r>
            <a:endParaRPr lang="ro-RO" sz="4000" b="1" u="sng" dirty="0" smtClean="0"/>
          </a:p>
          <a:p>
            <a:endParaRPr lang="ro-RO" sz="4000" b="1" dirty="0" smtClean="0"/>
          </a:p>
          <a:p>
            <a:endParaRPr lang="ro-RO" sz="4000" b="1" dirty="0" smtClean="0"/>
          </a:p>
          <a:p>
            <a:pPr marL="0" indent="0" algn="ctr">
              <a:buNone/>
            </a:pPr>
            <a:r>
              <a:rPr lang="en-US" sz="4000" b="1" dirty="0" err="1">
                <a:solidFill>
                  <a:srgbClr val="002060"/>
                </a:solidFill>
              </a:rPr>
              <a:t>Cerin</a:t>
            </a:r>
            <a:r>
              <a:rPr lang="ro-RO" sz="4000" b="1" dirty="0">
                <a:solidFill>
                  <a:srgbClr val="002060"/>
                </a:solidFill>
              </a:rPr>
              <a:t>țele tehnice și așteptările </a:t>
            </a:r>
            <a:r>
              <a:rPr lang="ro-RO" sz="4000" b="1" dirty="0" smtClean="0">
                <a:solidFill>
                  <a:srgbClr val="002060"/>
                </a:solidFill>
              </a:rPr>
              <a:t>benefiarilor se reflectă în procesele de la nivelul spitalului, </a:t>
            </a:r>
            <a:r>
              <a:rPr lang="ro-RO" sz="4000" b="1" dirty="0">
                <a:solidFill>
                  <a:srgbClr val="002060"/>
                </a:solidFill>
              </a:rPr>
              <a:t>generând </a:t>
            </a:r>
            <a:r>
              <a:rPr lang="ro-RO" sz="4000" b="1" dirty="0" smtClean="0">
                <a:solidFill>
                  <a:srgbClr val="002060"/>
                </a:solidFill>
              </a:rPr>
              <a:t>împreună cu acestea, </a:t>
            </a:r>
            <a:r>
              <a:rPr lang="ro-RO" sz="4000" b="1" u="sng" dirty="0" smtClean="0">
                <a:solidFill>
                  <a:srgbClr val="002060"/>
                </a:solidFill>
              </a:rPr>
              <a:t>matricea </a:t>
            </a:r>
            <a:r>
              <a:rPr lang="ro-RO" sz="4000" b="1" u="sng" dirty="0">
                <a:solidFill>
                  <a:srgbClr val="002060"/>
                </a:solidFill>
              </a:rPr>
              <a:t>relației pacient – </a:t>
            </a:r>
            <a:r>
              <a:rPr lang="ro-RO" sz="4000" b="1" u="sng" dirty="0" smtClean="0">
                <a:solidFill>
                  <a:srgbClr val="002060"/>
                </a:solidFill>
              </a:rPr>
              <a:t>spital</a:t>
            </a:r>
            <a:r>
              <a:rPr lang="ro-RO" sz="4000" b="1" dirty="0" smtClean="0">
                <a:solidFill>
                  <a:srgbClr val="002060"/>
                </a:solidFill>
              </a:rPr>
              <a:t>, cunoscută sub denumirea de ”traseul pacientului”. </a:t>
            </a:r>
            <a:endParaRPr lang="en-US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833015"/>
            <a:ext cx="8542330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CALITATEA SERVICIILOR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>
                <a:solidFill>
                  <a:srgbClr val="002060"/>
                </a:solidFill>
                <a:latin typeface="Arial Black" pitchFamily="34" charset="0"/>
              </a:rPr>
              <a:t>2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0" y="833015"/>
            <a:ext cx="8542330" cy="532180"/>
          </a:xfrm>
        </p:spPr>
        <p:txBody>
          <a:bodyPr>
            <a:noAutofit/>
          </a:bodyPr>
          <a:lstStyle/>
          <a:p>
            <a:r>
              <a:rPr lang="ro-RO" sz="4400" b="1" dirty="0">
                <a:solidFill>
                  <a:srgbClr val="C00000"/>
                </a:solidFill>
              </a:rPr>
              <a:t>TRASEUL </a:t>
            </a:r>
            <a:r>
              <a:rPr lang="ro-RO" sz="4400" b="1" dirty="0" smtClean="0">
                <a:solidFill>
                  <a:srgbClr val="C00000"/>
                </a:solidFill>
              </a:rPr>
              <a:t>PACIENTULUI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54375" y="1901950"/>
            <a:ext cx="3822192" cy="639762"/>
          </a:xfrm>
        </p:spPr>
        <p:txBody>
          <a:bodyPr>
            <a:normAutofit/>
          </a:bodyPr>
          <a:lstStyle/>
          <a:p>
            <a:r>
              <a:rPr lang="ro-RO" sz="3200" b="1" dirty="0" smtClean="0">
                <a:solidFill>
                  <a:srgbClr val="002060"/>
                </a:solidFill>
              </a:rPr>
              <a:t>DEFINIRE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57012" y="2665474"/>
            <a:ext cx="3820055" cy="35122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b="1" dirty="0" smtClean="0">
                <a:solidFill>
                  <a:srgbClr val="002060"/>
                </a:solidFill>
              </a:rPr>
              <a:t>Ansamblul elementelor cu care interacționează un pacient pe toată durata spitalizării, de la intrarea și până la ieșirea din spital, incluzând: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Personalul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Produsele (echipamentele, medicamente etc)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Mediul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Procesele (organizarea, înregistrarea etc)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725919" y="1901949"/>
            <a:ext cx="3822192" cy="639762"/>
          </a:xfrm>
        </p:spPr>
        <p:txBody>
          <a:bodyPr>
            <a:normAutofit/>
          </a:bodyPr>
          <a:lstStyle/>
          <a:p>
            <a:r>
              <a:rPr lang="ro-RO" sz="3200" b="1" dirty="0" smtClean="0">
                <a:solidFill>
                  <a:srgbClr val="002060"/>
                </a:solidFill>
              </a:rPr>
              <a:t>UTILIZARE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24705" y="2665475"/>
            <a:ext cx="3822192" cy="2901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b="1" dirty="0" smtClean="0">
                <a:solidFill>
                  <a:srgbClr val="002060"/>
                </a:solidFill>
              </a:rPr>
              <a:t>Permite identificarea și abordarea aspectelor care pot genera riscuri sau chiar incidente pentru pacient: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Punctele slabe (deficiențe)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Riscurile (clinice și/sau neclinice)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Diferite tipuri de evenimente (adverse/ santinelă/near-miss)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3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86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onut 26"/>
          <p:cNvSpPr/>
          <p:nvPr/>
        </p:nvSpPr>
        <p:spPr>
          <a:xfrm>
            <a:off x="296260" y="1721677"/>
            <a:ext cx="8551480" cy="4914128"/>
          </a:xfrm>
          <a:prstGeom prst="donut">
            <a:avLst>
              <a:gd name="adj" fmla="val 6274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0611" y="680310"/>
            <a:ext cx="8542329" cy="763525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SERVICIUL SPITALICESC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>
            <a:off x="2209246" y="2633934"/>
            <a:ext cx="2137869" cy="916230"/>
          </a:xfrm>
          <a:prstGeom prst="flowChartPreparation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>
                <a:solidFill>
                  <a:srgbClr val="002060"/>
                </a:solidFill>
              </a:rPr>
              <a:t>Resurse umane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>
            <a:off x="2209246" y="4440756"/>
            <a:ext cx="2137869" cy="916230"/>
          </a:xfrm>
          <a:prstGeom prst="flowChartPreparation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>
                <a:solidFill>
                  <a:srgbClr val="002060"/>
                </a:solidFill>
              </a:rPr>
              <a:t>Simboluri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>
            <a:off x="5110641" y="4440756"/>
            <a:ext cx="2137870" cy="916230"/>
          </a:xfrm>
          <a:prstGeom prst="flowChartPreparation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>
                <a:solidFill>
                  <a:srgbClr val="002060"/>
                </a:solidFill>
              </a:rPr>
              <a:t>Informații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>
            <a:off x="5110641" y="2640343"/>
            <a:ext cx="2137870" cy="916230"/>
          </a:xfrm>
          <a:prstGeom prst="flowChartPreparation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>
                <a:solidFill>
                  <a:srgbClr val="002060"/>
                </a:solidFill>
              </a:rPr>
              <a:t>Resurse materiale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3" name="Left-Right Arrow 22"/>
          <p:cNvSpPr/>
          <p:nvPr/>
        </p:nvSpPr>
        <p:spPr>
          <a:xfrm>
            <a:off x="4347115" y="2945753"/>
            <a:ext cx="763526" cy="305410"/>
          </a:xfrm>
          <a:prstGeom prst="leftRightArrow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>
            <a:off x="4347115" y="4746166"/>
            <a:ext cx="763526" cy="305410"/>
          </a:xfrm>
          <a:prstGeom prst="leftRightArrow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>
            <a:off x="6080363" y="3556573"/>
            <a:ext cx="251917" cy="884183"/>
          </a:xfrm>
          <a:prstGeom prst="upDownArrow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-Down Arrow 25"/>
          <p:cNvSpPr/>
          <p:nvPr/>
        </p:nvSpPr>
        <p:spPr>
          <a:xfrm>
            <a:off x="3178967" y="3556572"/>
            <a:ext cx="251919" cy="884183"/>
          </a:xfrm>
          <a:prstGeom prst="upDownArrow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54292" y="1722151"/>
            <a:ext cx="4619987" cy="53767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>
                <a:gd name="adj" fmla="val 50000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o-RO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 R A S E U L  </a:t>
            </a:r>
            <a:endParaRPr lang="en-US" sz="4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577973" y="6024985"/>
            <a:ext cx="3972626" cy="70315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>
                <a:gd name="adj" fmla="val 50000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o-RO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 A C I E N T U L U I </a:t>
            </a:r>
            <a:endParaRPr lang="en-US" sz="5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143555" y="1901951"/>
            <a:ext cx="1985165" cy="1221640"/>
          </a:xfrm>
          <a:prstGeom prst="wedgeEllipseCallout">
            <a:avLst>
              <a:gd name="adj1" fmla="val 51298"/>
              <a:gd name="adj2" fmla="val 46391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Deficit</a:t>
            </a: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Demotivare</a:t>
            </a: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Malpraxis</a:t>
            </a:r>
          </a:p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143555" y="5051577"/>
            <a:ext cx="2218395" cy="1100981"/>
          </a:xfrm>
          <a:prstGeom prst="wedgeEllipseCallout">
            <a:avLst>
              <a:gd name="adj1" fmla="val 42590"/>
              <a:gd name="adj2" fmla="val -62046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Necunoaștere</a:t>
            </a: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Utilizare inadecvată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6766119" y="1721676"/>
            <a:ext cx="2137871" cy="1068936"/>
          </a:xfrm>
          <a:prstGeom prst="wedgeEllipseCallout">
            <a:avLst>
              <a:gd name="adj1" fmla="val -25550"/>
              <a:gd name="adj2" fmla="val 79201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Insuficiente</a:t>
            </a: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Inadecvat alocate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9" name="Oval Callout 18"/>
          <p:cNvSpPr/>
          <p:nvPr/>
        </p:nvSpPr>
        <p:spPr>
          <a:xfrm>
            <a:off x="6981938" y="5162258"/>
            <a:ext cx="2047608" cy="973408"/>
          </a:xfrm>
          <a:prstGeom prst="wedgeEllipseCallout">
            <a:avLst>
              <a:gd name="adj1" fmla="val -35434"/>
              <a:gd name="adj2" fmla="val -75207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Insuficiente</a:t>
            </a: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Incorect gestionate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4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28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o-RO" sz="4000" b="1" dirty="0" smtClean="0">
                <a:solidFill>
                  <a:srgbClr val="002060"/>
                </a:solidFill>
              </a:rPr>
              <a:t>Abordare de sistem: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>
                <a:solidFill>
                  <a:srgbClr val="002060"/>
                </a:solidFill>
              </a:rPr>
              <a:t> </a:t>
            </a:r>
            <a:r>
              <a:rPr lang="ro-RO" sz="4400" b="1" dirty="0" smtClean="0">
                <a:solidFill>
                  <a:srgbClr val="002060"/>
                </a:solidFill>
              </a:rPr>
              <a:t>de ce se întâmplă ?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endParaRPr lang="ro-RO" sz="4400" b="1" dirty="0" smtClean="0">
              <a:solidFill>
                <a:srgbClr val="002060"/>
              </a:solidFill>
            </a:endParaRP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400" b="1" dirty="0">
                <a:solidFill>
                  <a:srgbClr val="002060"/>
                </a:solidFill>
              </a:rPr>
              <a:t> </a:t>
            </a:r>
            <a:r>
              <a:rPr lang="ro-RO" sz="4400" b="1" strike="sngStrike" dirty="0" smtClean="0">
                <a:solidFill>
                  <a:srgbClr val="002060"/>
                </a:solidFill>
              </a:rPr>
              <a:t>cine este vinovat ?</a:t>
            </a:r>
            <a:endParaRPr lang="en-US" sz="4400" b="1" strike="sngStrike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833015"/>
            <a:ext cx="8542330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ABORDAREA RISCURILOR ȘI A INCIDENTELOR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5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43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Teamă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Evitarea identificării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Neanunțarea 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Sustragere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Neimplicare (pasivitate)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833015"/>
            <a:ext cx="8542330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CINE ? – ABORDAREA INDIVIDULUI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6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360065"/>
            <a:ext cx="7408333" cy="36549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 smtClean="0">
                <a:solidFill>
                  <a:srgbClr val="002060"/>
                </a:solidFill>
              </a:rPr>
              <a:t>IDENTIFICAREA ȘI TRATAREA 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ro-RO" sz="4000" b="1" dirty="0" smtClean="0">
                <a:solidFill>
                  <a:srgbClr val="002060"/>
                </a:solidFill>
              </a:rPr>
              <a:t>    CAUZELOR</a:t>
            </a:r>
          </a:p>
          <a:p>
            <a:pPr marL="0" indent="0">
              <a:buClr>
                <a:srgbClr val="002060"/>
              </a:buClr>
              <a:buNone/>
            </a:pPr>
            <a:endParaRPr lang="ro-RO" sz="4000" b="1" dirty="0" smtClean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>
                <a:solidFill>
                  <a:srgbClr val="002060"/>
                </a:solidFill>
              </a:rPr>
              <a:t> </a:t>
            </a:r>
            <a:r>
              <a:rPr lang="ro-RO" sz="4000" b="1" dirty="0" smtClean="0">
                <a:solidFill>
                  <a:srgbClr val="002060"/>
                </a:solidFill>
              </a:rPr>
              <a:t>DIMINUAREA 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ro-RO" sz="4000" b="1" dirty="0">
                <a:solidFill>
                  <a:srgbClr val="002060"/>
                </a:solidFill>
              </a:rPr>
              <a:t> </a:t>
            </a:r>
            <a:r>
              <a:rPr lang="ro-RO" sz="4000" b="1" dirty="0" smtClean="0">
                <a:solidFill>
                  <a:srgbClr val="002060"/>
                </a:solidFill>
              </a:rPr>
              <a:t>    CONSECINȚELOR (efectelor)</a:t>
            </a:r>
          </a:p>
          <a:p>
            <a:pPr lvl="1"/>
            <a:endParaRPr lang="en-US" sz="4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389625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DE CE ? – ABORDAREA SISTEMULUI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57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512770"/>
            <a:ext cx="7408333" cy="397033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o-RO" sz="4000" b="1" dirty="0" smtClean="0">
                <a:solidFill>
                  <a:srgbClr val="002060"/>
                </a:solidFill>
              </a:rPr>
              <a:t>Dezvoltarea unei ”culturi a  siguranței” la nivel de sistem și de organizație:</a:t>
            </a:r>
          </a:p>
          <a:p>
            <a:pPr marL="0" indent="0">
              <a:buNone/>
            </a:pPr>
            <a:endParaRPr lang="ro-RO" sz="4000" b="1" dirty="0" smtClean="0">
              <a:solidFill>
                <a:srgbClr val="002060"/>
              </a:solidFill>
            </a:endParaRP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>
                <a:solidFill>
                  <a:srgbClr val="002060"/>
                </a:solidFill>
              </a:rPr>
              <a:t> </a:t>
            </a:r>
            <a:r>
              <a:rPr lang="ro-RO" sz="4000" b="1" dirty="0" smtClean="0">
                <a:solidFill>
                  <a:srgbClr val="002060"/>
                </a:solidFill>
              </a:rPr>
              <a:t>includerea în strategie (națională și a  </a:t>
            </a:r>
          </a:p>
          <a:p>
            <a:pPr marL="301943" lvl="1" indent="0">
              <a:buClr>
                <a:srgbClr val="002060"/>
              </a:buClr>
              <a:buNone/>
            </a:pPr>
            <a:r>
              <a:rPr lang="ro-RO" sz="4000" b="1" dirty="0" smtClean="0">
                <a:solidFill>
                  <a:srgbClr val="002060"/>
                </a:solidFill>
              </a:rPr>
              <a:t>     spitalului)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>
                <a:solidFill>
                  <a:srgbClr val="002060"/>
                </a:solidFill>
              </a:rPr>
              <a:t> </a:t>
            </a:r>
            <a:r>
              <a:rPr lang="ro-RO" sz="4000" b="1" dirty="0" smtClean="0">
                <a:solidFill>
                  <a:srgbClr val="002060"/>
                </a:solidFill>
              </a:rPr>
              <a:t>elaborarea unui sistem de identificare și </a:t>
            </a:r>
          </a:p>
          <a:p>
            <a:pPr marL="301943" lvl="1" indent="0">
              <a:buClr>
                <a:srgbClr val="002060"/>
              </a:buClr>
              <a:buNone/>
            </a:pPr>
            <a:r>
              <a:rPr lang="ro-RO" sz="4000" b="1" dirty="0" smtClean="0">
                <a:solidFill>
                  <a:srgbClr val="002060"/>
                </a:solidFill>
              </a:rPr>
              <a:t>     raportare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Ø"/>
            </a:pPr>
            <a:r>
              <a:rPr lang="ro-RO" sz="4000" b="1" dirty="0">
                <a:solidFill>
                  <a:srgbClr val="002060"/>
                </a:solidFill>
              </a:rPr>
              <a:t> </a:t>
            </a:r>
            <a:r>
              <a:rPr lang="ro-RO" sz="4000" b="1" dirty="0" smtClean="0">
                <a:solidFill>
                  <a:srgbClr val="002060"/>
                </a:solidFill>
              </a:rPr>
              <a:t>informarea corectă și completă a </a:t>
            </a:r>
          </a:p>
          <a:p>
            <a:pPr marL="301943" lvl="1" indent="0">
              <a:buClr>
                <a:srgbClr val="002060"/>
              </a:buClr>
              <a:buNone/>
            </a:pPr>
            <a:r>
              <a:rPr lang="ro-RO" sz="4000" b="1" dirty="0" smtClean="0">
                <a:solidFill>
                  <a:srgbClr val="002060"/>
                </a:solidFill>
              </a:rPr>
              <a:t>    pacienților și a publicului</a:t>
            </a:r>
            <a:endParaRPr lang="en-US" sz="4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0" y="833015"/>
            <a:ext cx="8542330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IDENTIFICAREA ȘI TRATAREA CAUZELOR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8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92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5402" y="833015"/>
            <a:ext cx="8542330" cy="532180"/>
          </a:xfrm>
        </p:spPr>
        <p:txBody>
          <a:bodyPr>
            <a:noAutofit/>
          </a:bodyPr>
          <a:lstStyle/>
          <a:p>
            <a:r>
              <a:rPr lang="ro-RO" sz="4400" b="1" dirty="0" smtClean="0">
                <a:solidFill>
                  <a:srgbClr val="C00000"/>
                </a:solidFill>
              </a:rPr>
              <a:t>DIMINUAREA CONSECINȚELOR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54375" y="2360065"/>
            <a:ext cx="3822192" cy="639762"/>
          </a:xfrm>
        </p:spPr>
        <p:txBody>
          <a:bodyPr/>
          <a:lstStyle/>
          <a:p>
            <a:r>
              <a:rPr lang="ro-RO" b="1" dirty="0" smtClean="0">
                <a:solidFill>
                  <a:srgbClr val="002060"/>
                </a:solidFill>
              </a:rPr>
              <a:t>IMEDIATE – PER CAZ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55051" y="3110950"/>
            <a:ext cx="3820055" cy="3066739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Anunțarea cazului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Abordarea interdisciplinară (de specialitate – ex: IAAM) și multisectorială (toate sectoarele implicate – ex: căderi, răniri)</a:t>
            </a: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725919" y="2360064"/>
            <a:ext cx="3822192" cy="639762"/>
          </a:xfrm>
        </p:spPr>
        <p:txBody>
          <a:bodyPr/>
          <a:lstStyle/>
          <a:p>
            <a:r>
              <a:rPr lang="ro-RO" b="1" dirty="0" smtClean="0">
                <a:solidFill>
                  <a:srgbClr val="002060"/>
                </a:solidFill>
              </a:rPr>
              <a:t>DE PERSPECTIVĂ - RISCURI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22744" y="3110951"/>
            <a:ext cx="3822192" cy="2914034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Monitorizarea proceselor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Gestionarea riscurilor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 smtClean="0">
                <a:solidFill>
                  <a:srgbClr val="002060"/>
                </a:solidFill>
              </a:rPr>
              <a:t>Analiza comparată (cu alte spitale)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o-RO" b="1" dirty="0">
                <a:solidFill>
                  <a:srgbClr val="002060"/>
                </a:solidFill>
              </a:rPr>
              <a:t>Instruirea angajaților</a:t>
            </a:r>
            <a:endParaRPr lang="en-US" b="1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38590" y="6581001"/>
            <a:ext cx="305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solidFill>
                  <a:srgbClr val="002060"/>
                </a:solidFill>
                <a:latin typeface="Arial Black" pitchFamily="34" charset="0"/>
              </a:rPr>
              <a:t>9</a:t>
            </a:r>
            <a:endParaRPr lang="en-US" sz="1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623375"/>
            <a:ext cx="2739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Managementul calității în spitale – Cine? sau De ce?</a:t>
            </a:r>
            <a:endParaRPr lang="en-US" sz="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590</TotalTime>
  <Words>657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MANAGEMENTUL CALITĂȚII  ÎN SPITALE</vt:lpstr>
      <vt:lpstr>CALITATEA SERVICIILOR</vt:lpstr>
      <vt:lpstr>TRASEUL PACIENTULUI</vt:lpstr>
      <vt:lpstr>SERVICIUL SPITALICESC</vt:lpstr>
      <vt:lpstr>ABORDAREA RISCURILOR ȘI A INCIDENTELOR</vt:lpstr>
      <vt:lpstr>CINE ? – ABORDAREA INDIVIDULUI</vt:lpstr>
      <vt:lpstr>DE CE ? – ABORDAREA SISTEMULUI</vt:lpstr>
      <vt:lpstr>IDENTIFICAREA ȘI TRATAREA CAUZELOR</vt:lpstr>
      <vt:lpstr>DIMINUAREA CONSECINȚELOR</vt:lpstr>
      <vt:lpstr>ATENȚIE !</vt:lpstr>
      <vt:lpstr>Vă mulțumesc 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Adina</cp:lastModifiedBy>
  <cp:revision>73</cp:revision>
  <dcterms:created xsi:type="dcterms:W3CDTF">2013-08-21T19:17:07Z</dcterms:created>
  <dcterms:modified xsi:type="dcterms:W3CDTF">2017-03-16T07:32:26Z</dcterms:modified>
</cp:coreProperties>
</file>