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3"/>
  </p:notesMasterIdLst>
  <p:sldIdLst>
    <p:sldId id="257" r:id="rId3"/>
    <p:sldId id="331" r:id="rId4"/>
    <p:sldId id="258" r:id="rId5"/>
    <p:sldId id="259" r:id="rId6"/>
    <p:sldId id="260" r:id="rId7"/>
    <p:sldId id="263" r:id="rId8"/>
    <p:sldId id="265" r:id="rId9"/>
    <p:sldId id="298" r:id="rId10"/>
    <p:sldId id="300" r:id="rId11"/>
    <p:sldId id="299"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293" r:id="rId25"/>
    <p:sldId id="330" r:id="rId26"/>
    <p:sldId id="313" r:id="rId27"/>
    <p:sldId id="314" r:id="rId28"/>
    <p:sldId id="315" r:id="rId29"/>
    <p:sldId id="316" r:id="rId30"/>
    <p:sldId id="317" r:id="rId31"/>
    <p:sldId id="292"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907"/>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showGuides="1">
      <p:cViewPr>
        <p:scale>
          <a:sx n="49" d="100"/>
          <a:sy n="49" d="100"/>
        </p:scale>
        <p:origin x="-5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2DDE1-6170-4C71-8EC8-3D3C84FECFB2}" type="datetimeFigureOut">
              <a:rPr lang="it-IT" smtClean="0"/>
              <a:t>16/03/2017</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A4FB52-78D3-47C4-AA02-AAB466132E31}" type="slidenum">
              <a:rPr lang="it-IT" smtClean="0"/>
              <a:t>‹#›</a:t>
            </a:fld>
            <a:endParaRPr lang="it-IT"/>
          </a:p>
        </p:txBody>
      </p:sp>
    </p:spTree>
    <p:extLst>
      <p:ext uri="{BB962C8B-B14F-4D97-AF65-F5344CB8AC3E}">
        <p14:creationId xmlns:p14="http://schemas.microsoft.com/office/powerpoint/2010/main" val="206497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DEA4FB52-78D3-47C4-AA02-AAB466132E31}" type="slidenum">
              <a:rPr lang="it-IT" smtClean="0"/>
              <a:t>13</a:t>
            </a:fld>
            <a:endParaRPr lang="it-IT"/>
          </a:p>
        </p:txBody>
      </p:sp>
    </p:spTree>
    <p:extLst>
      <p:ext uri="{BB962C8B-B14F-4D97-AF65-F5344CB8AC3E}">
        <p14:creationId xmlns:p14="http://schemas.microsoft.com/office/powerpoint/2010/main" val="106672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564426-8BF5-4AED-9295-00E55ED84FB3}"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3196695007"/>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06F789-1420-42D6-B311-072683AF33F5}"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214077965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3A52E-E914-4C0E-9C96-8E515B7EC8EE}"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280721450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750C04-A7FB-4BF0-8508-A45906AA4F07}"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570259438"/>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lipArt Placeholder 3"/>
          <p:cNvSpPr>
            <a:spLocks noGrp="1"/>
          </p:cNvSpPr>
          <p:nvPr>
            <p:ph type="clip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5624D6-4375-49B3-BB92-23DD03435965}"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4044902162"/>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564426-8BF5-4AED-9295-00E55ED84FB3}"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2980329759"/>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CD5243-4341-4649-88EC-91011F043C80}"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921426921"/>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26DF3B-C2A5-441F-816B-ABE417AF97AC}"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2166213498"/>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8E2DC-234C-48DA-BFD1-4FF2E6654ED1}"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3587205288"/>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1563BD-D4F8-414D-AC94-5AB0483F5E10}"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3701825658"/>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B011EB-009D-43A5-8206-368530075345}"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709729316"/>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CD5243-4341-4649-88EC-91011F043C80}"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4269132231"/>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68A63F-F930-44C8-9DCC-61CED515ADAD}"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437540919"/>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1E9CBF-D65E-480A-B869-EF460753FB35}"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4188662590"/>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98529C-68B6-4E04-A732-525B8F5827CE}"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578641452"/>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06F789-1420-42D6-B311-072683AF33F5}"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626686900"/>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83A52E-E914-4C0E-9C96-8E515B7EC8EE}"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457736429"/>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5750C04-A7FB-4BF0-8508-A45906AA4F07}"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092099720"/>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lipArt Placeholder 3"/>
          <p:cNvSpPr>
            <a:spLocks noGrp="1"/>
          </p:cNvSpPr>
          <p:nvPr>
            <p:ph type="clipArt" sz="half" idx="2"/>
          </p:nvPr>
        </p:nvSpPr>
        <p:spPr>
          <a:xfrm>
            <a:off x="4648200" y="1600200"/>
            <a:ext cx="4038600" cy="4525963"/>
          </a:xfrm>
        </p:spPr>
        <p:txBody>
          <a:bodyPr/>
          <a:lstStyle/>
          <a:p>
            <a:pPr lvl="0"/>
            <a:endParaRPr lang="it-IT"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5624D6-4375-49B3-BB92-23DD03435965}"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973053410"/>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26DF3B-C2A5-441F-816B-ABE417AF97AC}"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276067717"/>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8E2DC-234C-48DA-BFD1-4FF2E6654ED1}"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4124788167"/>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1563BD-D4F8-414D-AC94-5AB0483F5E10}"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20986890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DB011EB-009D-43A5-8206-368530075345}"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3469906832"/>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968A63F-F930-44C8-9DCC-61CED515ADAD}"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2907386802"/>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1E9CBF-D65E-480A-B869-EF460753FB35}"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402186507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98529C-68B6-4E04-A732-525B8F5827CE}" type="slidenum">
              <a:rPr lang="it-IT" altLang="it-IT">
                <a:solidFill>
                  <a:srgbClr val="000000"/>
                </a:solidFill>
              </a:rPr>
              <a:pPr>
                <a:defRPr/>
              </a:pPr>
              <a:t>‹#›</a:t>
            </a:fld>
            <a:endParaRPr lang="it-IT" altLang="it-IT">
              <a:solidFill>
                <a:srgbClr val="000000"/>
              </a:solidFill>
            </a:endParaRPr>
          </a:p>
        </p:txBody>
      </p:sp>
    </p:spTree>
    <p:extLst>
      <p:ext uri="{BB962C8B-B14F-4D97-AF65-F5344CB8AC3E}">
        <p14:creationId xmlns:p14="http://schemas.microsoft.com/office/powerpoint/2010/main" val="1550755738"/>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97805C07-16BB-4373-B694-B1E7780C4C1C}" type="slidenum">
              <a:rPr lang="it-IT" altLang="it-IT">
                <a:solidFill>
                  <a:srgbClr val="000000"/>
                </a:solidFill>
              </a:rPr>
              <a:pPr fontAlgn="base">
                <a:spcBef>
                  <a:spcPct val="0"/>
                </a:spcBef>
                <a:spcAft>
                  <a:spcPct val="0"/>
                </a:spcAft>
                <a:defRPr/>
              </a:pPr>
              <a:t>‹#›</a:t>
            </a:fld>
            <a:endParaRPr lang="it-IT" altLang="it-IT">
              <a:solidFill>
                <a:srgbClr val="000000"/>
              </a:solidFill>
            </a:endParaRPr>
          </a:p>
        </p:txBody>
      </p:sp>
    </p:spTree>
    <p:extLst>
      <p:ext uri="{BB962C8B-B14F-4D97-AF65-F5344CB8AC3E}">
        <p14:creationId xmlns:p14="http://schemas.microsoft.com/office/powerpoint/2010/main" val="2475911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97805C07-16BB-4373-B694-B1E7780C4C1C}" type="slidenum">
              <a:rPr lang="it-IT" altLang="it-IT">
                <a:solidFill>
                  <a:srgbClr val="000000"/>
                </a:solidFill>
              </a:rPr>
              <a:pPr fontAlgn="base">
                <a:spcBef>
                  <a:spcPct val="0"/>
                </a:spcBef>
                <a:spcAft>
                  <a:spcPct val="0"/>
                </a:spcAft>
                <a:defRPr/>
              </a:pPr>
              <a:t>‹#›</a:t>
            </a:fld>
            <a:endParaRPr lang="it-IT" altLang="it-IT">
              <a:solidFill>
                <a:srgbClr val="000000"/>
              </a:solidFill>
            </a:endParaRPr>
          </a:p>
        </p:txBody>
      </p:sp>
    </p:spTree>
    <p:extLst>
      <p:ext uri="{BB962C8B-B14F-4D97-AF65-F5344CB8AC3E}">
        <p14:creationId xmlns:p14="http://schemas.microsoft.com/office/powerpoint/2010/main" val="11400965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gif"/><Relationship Id="rId1" Type="http://schemas.openxmlformats.org/officeDocument/2006/relationships/slideLayout" Target="../slideLayouts/slideLayout2.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gif"/><Relationship Id="rId1" Type="http://schemas.openxmlformats.org/officeDocument/2006/relationships/slideLayout" Target="../slideLayouts/slideLayout2.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gif"/><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6.jpeg"/><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825" y="1371600"/>
            <a:ext cx="6232350" cy="1394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3429000"/>
            <a:ext cx="9144000" cy="1846659"/>
          </a:xfrm>
          <a:prstGeom prst="rect">
            <a:avLst/>
          </a:prstGeom>
          <a:noFill/>
        </p:spPr>
        <p:txBody>
          <a:bodyPr wrap="square" rtlCol="0">
            <a:spAutoFit/>
          </a:bodyPr>
          <a:lstStyle/>
          <a:p>
            <a:pPr algn="ctr"/>
            <a:r>
              <a:rPr lang="pt-BR" sz="3800" b="1" dirty="0" smtClean="0">
                <a:solidFill>
                  <a:schemeClr val="bg1"/>
                </a:solidFill>
                <a:effectLst>
                  <a:outerShdw blurRad="38100" dist="38100" dir="2700000" algn="tl">
                    <a:srgbClr val="000000">
                      <a:alpha val="43137"/>
                    </a:srgbClr>
                  </a:outerShdw>
                </a:effectLst>
              </a:rPr>
              <a:t>“</a:t>
            </a:r>
            <a:r>
              <a:rPr lang="pt-BR" sz="3800" b="1" smtClean="0">
                <a:solidFill>
                  <a:schemeClr val="bg1"/>
                </a:solidFill>
                <a:effectLst>
                  <a:outerShdw blurRad="38100" dist="38100" dir="2700000" algn="tl">
                    <a:srgbClr val="000000">
                      <a:alpha val="43137"/>
                    </a:srgbClr>
                  </a:outerShdw>
                </a:effectLst>
              </a:rPr>
              <a:t>Indicatorii </a:t>
            </a:r>
            <a:r>
              <a:rPr lang="pt-BR" sz="3800" b="1" smtClean="0">
                <a:solidFill>
                  <a:schemeClr val="bg1"/>
                </a:solidFill>
                <a:effectLst>
                  <a:outerShdw blurRad="38100" dist="38100" dir="2700000" algn="tl">
                    <a:srgbClr val="000000">
                      <a:alpha val="43137"/>
                    </a:srgbClr>
                  </a:outerShdw>
                </a:effectLst>
              </a:rPr>
              <a:t> </a:t>
            </a:r>
            <a:r>
              <a:rPr lang="pt-BR" sz="3800" b="1" dirty="0">
                <a:solidFill>
                  <a:schemeClr val="bg1"/>
                </a:solidFill>
                <a:effectLst>
                  <a:outerShdw blurRad="38100" dist="38100" dir="2700000" algn="tl">
                    <a:srgbClr val="000000">
                      <a:alpha val="43137"/>
                    </a:srgbClr>
                  </a:outerShdw>
                </a:effectLst>
              </a:rPr>
              <a:t>standardelor de acreditare a </a:t>
            </a:r>
            <a:r>
              <a:rPr lang="pt-BR" sz="3800" b="1" dirty="0" smtClean="0">
                <a:solidFill>
                  <a:schemeClr val="bg1"/>
                </a:solidFill>
                <a:effectLst>
                  <a:outerShdw blurRad="38100" dist="38100" dir="2700000" algn="tl">
                    <a:srgbClr val="000000">
                      <a:alpha val="43137"/>
                    </a:srgbClr>
                  </a:outerShdw>
                </a:effectLst>
              </a:rPr>
              <a:t>spitalelor</a:t>
            </a:r>
            <a:r>
              <a:rPr lang="en-US" sz="3800" b="1" dirty="0" smtClean="0">
                <a:solidFill>
                  <a:schemeClr val="bg1"/>
                </a:solidFill>
                <a:effectLst>
                  <a:outerShdw blurRad="38100" dist="38100" dir="2700000" algn="tl">
                    <a:srgbClr val="000000">
                      <a:alpha val="43137"/>
                    </a:srgbClr>
                  </a:outerShdw>
                </a:effectLst>
              </a:rPr>
              <a:t>”</a:t>
            </a:r>
          </a:p>
          <a:p>
            <a:pPr lvl="0" algn="ctr"/>
            <a:r>
              <a:rPr lang="ro-RO" sz="3800" b="1" i="1" dirty="0" smtClean="0">
                <a:solidFill>
                  <a:schemeClr val="bg1"/>
                </a:solidFill>
                <a:effectLst>
                  <a:outerShdw blurRad="38100" dist="38100" dir="2700000" algn="tl">
                    <a:srgbClr val="000000">
                      <a:alpha val="43137"/>
                    </a:srgbClr>
                  </a:outerShdw>
                </a:effectLst>
              </a:rPr>
              <a:t>  </a:t>
            </a:r>
            <a:r>
              <a:rPr lang="en-US" sz="3800" b="1" dirty="0" smtClean="0">
                <a:solidFill>
                  <a:schemeClr val="bg1"/>
                </a:solidFill>
                <a:effectLst>
                  <a:outerShdw blurRad="38100" dist="38100" dir="2700000" algn="tl">
                    <a:srgbClr val="000000">
                      <a:alpha val="43137"/>
                    </a:srgbClr>
                  </a:outerShdw>
                </a:effectLst>
              </a:rPr>
              <a:t>(Dr. </a:t>
            </a:r>
            <a:r>
              <a:rPr lang="en-US" sz="3800" b="1" dirty="0" err="1" smtClean="0">
                <a:solidFill>
                  <a:schemeClr val="bg1"/>
                </a:solidFill>
                <a:effectLst>
                  <a:outerShdw blurRad="38100" dist="38100" dir="2700000" algn="tl">
                    <a:srgbClr val="000000">
                      <a:alpha val="43137"/>
                    </a:srgbClr>
                  </a:outerShdw>
                </a:effectLst>
              </a:rPr>
              <a:t>Nicoleta</a:t>
            </a:r>
            <a:r>
              <a:rPr lang="en-US" sz="3800" b="1" dirty="0" smtClean="0">
                <a:solidFill>
                  <a:schemeClr val="bg1"/>
                </a:solidFill>
                <a:effectLst>
                  <a:outerShdw blurRad="38100" dist="38100" dir="2700000" algn="tl">
                    <a:srgbClr val="000000">
                      <a:alpha val="43137"/>
                    </a:srgbClr>
                  </a:outerShdw>
                </a:effectLst>
              </a:rPr>
              <a:t> Claudia Manu)</a:t>
            </a:r>
            <a:endParaRPr lang="it-IT" sz="3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6196885"/>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82376" y="2550182"/>
            <a:ext cx="8579247" cy="4031873"/>
          </a:xfrm>
          <a:prstGeom prst="rect">
            <a:avLst/>
          </a:prstGeom>
          <a:noFill/>
        </p:spPr>
        <p:txBody>
          <a:bodyPr wrap="square" rtlCol="0">
            <a:spAutoFit/>
          </a:bodyPr>
          <a:lstStyle/>
          <a:p>
            <a:r>
              <a:rPr lang="it-IT" sz="2800" b="1" dirty="0">
                <a:solidFill>
                  <a:schemeClr val="bg1"/>
                </a:solidFill>
                <a:effectLst>
                  <a:outerShdw blurRad="38100" dist="38100" dir="2700000" algn="tl">
                    <a:srgbClr val="000000">
                      <a:alpha val="43137"/>
                    </a:srgbClr>
                  </a:outerShdw>
                </a:effectLst>
              </a:rPr>
              <a:t>P3.	De evaluare si monitorizare a unui </a:t>
            </a:r>
            <a:r>
              <a:rPr lang="it-IT" sz="2800" b="1" dirty="0" smtClean="0">
                <a:solidFill>
                  <a:schemeClr val="bg1"/>
                </a:solidFill>
                <a:effectLst>
                  <a:outerShdw blurRad="38100" dist="38100" dir="2700000" algn="tl">
                    <a:srgbClr val="000000">
                      <a:alpha val="43137"/>
                    </a:srgbClr>
                  </a:outerShdw>
                </a:effectLst>
              </a:rPr>
              <a:t>proces</a:t>
            </a:r>
          </a:p>
          <a:p>
            <a:r>
              <a:rPr lang="it-IT" sz="2800" b="1" i="1" dirty="0" smtClean="0">
                <a:solidFill>
                  <a:schemeClr val="bg1"/>
                </a:solidFill>
                <a:effectLst>
                  <a:outerShdw blurRad="38100" dist="38100" dir="2700000" algn="tl">
                    <a:srgbClr val="000000">
                      <a:alpha val="43137"/>
                    </a:srgbClr>
                  </a:outerShdw>
                </a:effectLst>
              </a:rPr>
              <a:t>1.  Indicatori </a:t>
            </a:r>
            <a:r>
              <a:rPr lang="it-IT" sz="2800" b="1" i="1" dirty="0">
                <a:solidFill>
                  <a:schemeClr val="bg1"/>
                </a:solidFill>
                <a:effectLst>
                  <a:outerShdw blurRad="38100" dist="38100" dir="2700000" algn="tl">
                    <a:srgbClr val="000000">
                      <a:alpha val="43137"/>
                    </a:srgbClr>
                  </a:outerShdw>
                </a:effectLst>
              </a:rPr>
              <a:t>calitativi</a:t>
            </a:r>
          </a:p>
          <a:p>
            <a:pPr marL="514350" indent="-514350">
              <a:buAutoNum type="arabicPeriod" startAt="2"/>
            </a:pPr>
            <a:r>
              <a:rPr lang="it-IT" sz="2800" b="1" i="1" dirty="0" smtClean="0">
                <a:solidFill>
                  <a:schemeClr val="bg1"/>
                </a:solidFill>
                <a:effectLst>
                  <a:outerShdw blurRad="38100" dist="38100" dir="2700000" algn="tl">
                    <a:srgbClr val="000000">
                      <a:alpha val="43137"/>
                    </a:srgbClr>
                  </a:outerShdw>
                </a:effectLst>
              </a:rPr>
              <a:t>Indicatori cantitativi</a:t>
            </a:r>
          </a:p>
          <a:p>
            <a:pPr marL="514350" indent="-514350">
              <a:buAutoNum type="arabicPeriod" startAt="2"/>
            </a:pPr>
            <a:endParaRPr lang="it-IT" sz="2800" b="1" i="1" dirty="0" smtClean="0">
              <a:solidFill>
                <a:schemeClr val="bg1"/>
              </a:solidFill>
              <a:effectLst>
                <a:outerShdw blurRad="38100" dist="38100" dir="2700000" algn="tl">
                  <a:srgbClr val="000000">
                    <a:alpha val="43137"/>
                  </a:srgbClr>
                </a:outerShdw>
              </a:effectLst>
            </a:endParaRPr>
          </a:p>
          <a:p>
            <a:r>
              <a:rPr lang="vi-VN" sz="2400" b="1" i="1" u="sng" dirty="0">
                <a:solidFill>
                  <a:schemeClr val="bg1"/>
                </a:solidFill>
                <a:effectLst>
                  <a:outerShdw blurRad="38100" dist="38100" dir="2700000" algn="tl">
                    <a:srgbClr val="000000">
                      <a:alpha val="43137"/>
                    </a:srgbClr>
                  </a:outerShdw>
                </a:effectLst>
              </a:rPr>
              <a:t>Indicatori calitativi</a:t>
            </a:r>
            <a:r>
              <a:rPr lang="vi-VN" sz="2400" b="1" i="1" dirty="0">
                <a:solidFill>
                  <a:schemeClr val="bg1"/>
                </a:solidFill>
                <a:effectLst>
                  <a:outerShdw blurRad="38100" dist="38100" dir="2700000" algn="tl">
                    <a:srgbClr val="000000">
                      <a:alpha val="43137"/>
                    </a:srgbClr>
                  </a:outerShdw>
                </a:effectLst>
              </a:rPr>
              <a:t> </a:t>
            </a:r>
            <a:r>
              <a:rPr lang="vi-VN" sz="2400" b="1" dirty="0">
                <a:solidFill>
                  <a:schemeClr val="bg1"/>
                </a:solidFill>
                <a:effectLst>
                  <a:outerShdw blurRad="38100" dist="38100" dir="2700000" algn="tl">
                    <a:srgbClr val="000000">
                      <a:alpha val="43137"/>
                    </a:srgbClr>
                  </a:outerShdw>
                </a:effectLst>
              </a:rPr>
              <a:t>masoara conformarea cu o </a:t>
            </a:r>
            <a:r>
              <a:rPr lang="vi-VN" sz="2400" b="1" dirty="0" smtClean="0">
                <a:solidFill>
                  <a:schemeClr val="bg1"/>
                </a:solidFill>
                <a:effectLst>
                  <a:outerShdw blurRad="38100" dist="38100" dir="2700000" algn="tl">
                    <a:srgbClr val="000000">
                      <a:alpha val="43137"/>
                    </a:srgbClr>
                  </a:outerShdw>
                </a:effectLst>
              </a:rPr>
              <a:t>cerința</a:t>
            </a:r>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a:t>
            </a:r>
            <a:r>
              <a:rPr lang="vi-VN" sz="2400" b="1" dirty="0">
                <a:solidFill>
                  <a:schemeClr val="bg1"/>
                </a:solidFill>
                <a:effectLst>
                  <a:outerShdw blurRad="38100" dist="38100" dir="2700000" algn="tl">
                    <a:srgbClr val="000000">
                      <a:alpha val="43137"/>
                    </a:srgbClr>
                  </a:outerShdw>
                </a:effectLst>
              </a:rPr>
              <a:t>fenomenul observat raportat la </a:t>
            </a:r>
            <a:r>
              <a:rPr lang="vi-VN" sz="2400" b="1" dirty="0" smtClean="0">
                <a:solidFill>
                  <a:schemeClr val="bg1"/>
                </a:solidFill>
                <a:effectLst>
                  <a:outerShdw blurRad="38100" dist="38100" dir="2700000" algn="tl">
                    <a:srgbClr val="000000">
                      <a:alpha val="43137"/>
                    </a:srgbClr>
                  </a:outerShdw>
                </a:effectLst>
              </a:rPr>
              <a:t>standard)</a:t>
            </a:r>
            <a:endParaRPr lang="en-US" sz="2400" b="1" dirty="0" smtClean="0">
              <a:solidFill>
                <a:schemeClr val="bg1"/>
              </a:solidFill>
              <a:effectLst>
                <a:outerShdw blurRad="38100" dist="38100" dir="2700000" algn="tl">
                  <a:srgbClr val="000000">
                    <a:alpha val="43137"/>
                  </a:srgbClr>
                </a:outerShdw>
              </a:effectLst>
            </a:endParaRPr>
          </a:p>
          <a:p>
            <a:endParaRPr lang="en-US" sz="2400" b="1" i="1" dirty="0">
              <a:solidFill>
                <a:schemeClr val="bg1"/>
              </a:solidFill>
              <a:effectLst>
                <a:outerShdw blurRad="38100" dist="38100" dir="2700000" algn="tl">
                  <a:srgbClr val="000000">
                    <a:alpha val="43137"/>
                  </a:srgbClr>
                </a:outerShdw>
              </a:effectLst>
            </a:endParaRPr>
          </a:p>
          <a:p>
            <a:r>
              <a:rPr lang="vi-VN" sz="2400" b="1" i="1" u="sng" dirty="0" smtClean="0">
                <a:solidFill>
                  <a:schemeClr val="bg1"/>
                </a:solidFill>
                <a:effectLst>
                  <a:outerShdw blurRad="38100" dist="38100" dir="2700000" algn="tl">
                    <a:srgbClr val="000000">
                      <a:alpha val="43137"/>
                    </a:srgbClr>
                  </a:outerShdw>
                </a:effectLst>
              </a:rPr>
              <a:t>Indicatori </a:t>
            </a:r>
            <a:r>
              <a:rPr lang="vi-VN" sz="2400" b="1" u="sng" dirty="0" smtClean="0">
                <a:solidFill>
                  <a:schemeClr val="bg1"/>
                </a:solidFill>
                <a:effectLst>
                  <a:outerShdw blurRad="38100" dist="38100" dir="2700000" algn="tl">
                    <a:srgbClr val="000000">
                      <a:alpha val="43137"/>
                    </a:srgbClr>
                  </a:outerShdw>
                </a:effectLst>
              </a:rPr>
              <a:t>cantitativi</a:t>
            </a:r>
            <a:r>
              <a:rPr lang="en-US" sz="2400" b="1" dirty="0" smtClean="0">
                <a:solidFill>
                  <a:schemeClr val="bg1"/>
                </a:solidFill>
                <a:effectLst>
                  <a:outerShdw blurRad="38100" dist="38100" dir="2700000" algn="tl">
                    <a:srgbClr val="000000">
                      <a:alpha val="43137"/>
                    </a:srgbClr>
                  </a:outerShdw>
                </a:effectLst>
              </a:rPr>
              <a:t> r</a:t>
            </a:r>
            <a:r>
              <a:rPr lang="vi-VN" sz="2400" b="1" dirty="0" smtClean="0">
                <a:solidFill>
                  <a:schemeClr val="bg1"/>
                </a:solidFill>
                <a:effectLst>
                  <a:outerShdw blurRad="38100" dist="38100" dir="2700000" algn="tl">
                    <a:srgbClr val="000000">
                      <a:alpha val="43137"/>
                    </a:srgbClr>
                  </a:outerShdw>
                </a:effectLst>
              </a:rPr>
              <a:t>eprezinta </a:t>
            </a:r>
            <a:r>
              <a:rPr lang="vi-VN" sz="2400" b="1" dirty="0">
                <a:solidFill>
                  <a:schemeClr val="bg1"/>
                </a:solidFill>
                <a:effectLst>
                  <a:outerShdw blurRad="38100" dist="38100" dir="2700000" algn="tl">
                    <a:srgbClr val="000000">
                      <a:alpha val="43137"/>
                    </a:srgbClr>
                  </a:outerShdw>
                </a:effectLst>
              </a:rPr>
              <a:t>ținte, valoarea indicatorilor reflecta nivelul de indeplinire raportat la valoarea de referință masurata – valori corect </a:t>
            </a:r>
            <a:r>
              <a:rPr lang="vi-VN" sz="2400" b="1" dirty="0" smtClean="0">
                <a:solidFill>
                  <a:schemeClr val="bg1"/>
                </a:solidFill>
                <a:effectLst>
                  <a:outerShdw blurRad="38100" dist="38100" dir="2700000" algn="tl">
                    <a:srgbClr val="000000">
                      <a:alpha val="43137"/>
                    </a:srgbClr>
                  </a:outerShdw>
                </a:effectLst>
              </a:rPr>
              <a:t>masurate</a:t>
            </a:r>
            <a:endParaRPr lang="en-US" sz="2800" dirty="0" smtClean="0">
              <a:solidFill>
                <a:schemeClr val="bg1"/>
              </a:solidFill>
              <a:effectLst>
                <a:outerShdw blurRad="38100" dist="38100" dir="2700000" algn="tl">
                  <a:srgbClr val="000000">
                    <a:alpha val="43137"/>
                  </a:srgbClr>
                </a:outerShdw>
              </a:effectLst>
            </a:endParaRPr>
          </a:p>
        </p:txBody>
      </p:sp>
      <p:pic>
        <p:nvPicPr>
          <p:cNvPr id="10242"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71650" y="365760"/>
            <a:ext cx="5600700" cy="19894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4000" fill="hold"/>
                                        <p:tgtEl>
                                          <p:spTgt spid="10242"/>
                                        </p:tgtEl>
                                        <p:attrNameLst>
                                          <p:attrName>ppt_w</p:attrName>
                                        </p:attrNameLst>
                                      </p:cBhvr>
                                      <p:tavLst>
                                        <p:tav tm="0">
                                          <p:val>
                                            <p:fltVal val="0"/>
                                          </p:val>
                                        </p:tav>
                                        <p:tav tm="100000">
                                          <p:val>
                                            <p:strVal val="#ppt_w"/>
                                          </p:val>
                                        </p:tav>
                                      </p:tavLst>
                                    </p:anim>
                                    <p:anim calcmode="lin" valueType="num">
                                      <p:cBhvr>
                                        <p:cTn id="8" dur="4000" fill="hold"/>
                                        <p:tgtEl>
                                          <p:spTgt spid="10242"/>
                                        </p:tgtEl>
                                        <p:attrNameLst>
                                          <p:attrName>ppt_h</p:attrName>
                                        </p:attrNameLst>
                                      </p:cBhvr>
                                      <p:tavLst>
                                        <p:tav tm="0">
                                          <p:val>
                                            <p:fltVal val="0"/>
                                          </p:val>
                                        </p:tav>
                                        <p:tav tm="100000">
                                          <p:val>
                                            <p:strVal val="#ppt_h"/>
                                          </p:val>
                                        </p:tav>
                                      </p:tavLst>
                                    </p:anim>
                                    <p:animEffect transition="in" filter="fade">
                                      <p:cBhvr>
                                        <p:cTn id="9" dur="4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4404360"/>
            <a:ext cx="9081293" cy="1815882"/>
          </a:xfrm>
          <a:prstGeom prst="rect">
            <a:avLst/>
          </a:prstGeom>
          <a:noFill/>
        </p:spPr>
        <p:txBody>
          <a:bodyPr wrap="square" rtlCol="0">
            <a:spAutoFit/>
          </a:bodyPr>
          <a:lstStyle/>
          <a:p>
            <a:pPr algn="ctr"/>
            <a:r>
              <a:rPr lang="it-IT" sz="2800" b="1" dirty="0" smtClean="0">
                <a:solidFill>
                  <a:schemeClr val="bg1"/>
                </a:solidFill>
                <a:effectLst>
                  <a:outerShdw blurRad="38100" dist="38100" dir="2700000" algn="tl">
                    <a:srgbClr val="000000">
                      <a:alpha val="43137"/>
                    </a:srgbClr>
                  </a:outerShdw>
                </a:effectLst>
              </a:rPr>
              <a:t>CARACTERISTICI </a:t>
            </a:r>
            <a:r>
              <a:rPr lang="it-IT" sz="2800" b="1" dirty="0">
                <a:solidFill>
                  <a:schemeClr val="bg1"/>
                </a:solidFill>
                <a:effectLst>
                  <a:outerShdw blurRad="38100" dist="38100" dir="2700000" algn="tl">
                    <a:srgbClr val="000000">
                      <a:alpha val="43137"/>
                    </a:srgbClr>
                  </a:outerShdw>
                </a:effectLst>
              </a:rPr>
              <a:t>GENERALE</a:t>
            </a:r>
          </a:p>
          <a:p>
            <a:endParaRPr lang="it-IT" sz="2800" b="1" dirty="0">
              <a:solidFill>
                <a:schemeClr val="bg1"/>
              </a:solidFill>
              <a:effectLst>
                <a:outerShdw blurRad="38100" dist="38100" dir="2700000" algn="tl">
                  <a:srgbClr val="000000">
                    <a:alpha val="43137"/>
                  </a:srgbClr>
                </a:outerShdw>
              </a:effectLst>
            </a:endParaRPr>
          </a:p>
          <a:p>
            <a:r>
              <a:rPr lang="it-IT" sz="2800" b="1" i="1" u="sng" dirty="0">
                <a:solidFill>
                  <a:schemeClr val="bg1"/>
                </a:solidFill>
                <a:effectLst>
                  <a:outerShdw blurRad="38100" dist="38100" dir="2700000" algn="tl">
                    <a:srgbClr val="000000">
                      <a:alpha val="43137"/>
                    </a:srgbClr>
                  </a:outerShdw>
                </a:effectLst>
              </a:rPr>
              <a:t>Indicatori de ELIGIBILITATE</a:t>
            </a:r>
            <a:r>
              <a:rPr lang="it-IT" sz="2800" b="1" dirty="0">
                <a:solidFill>
                  <a:schemeClr val="bg1"/>
                </a:solidFill>
                <a:effectLst>
                  <a:outerShdw blurRad="38100" dist="38100" dir="2700000" algn="tl">
                    <a:srgbClr val="000000">
                      <a:alpha val="43137"/>
                    </a:srgbClr>
                  </a:outerShdw>
                </a:effectLst>
              </a:rPr>
              <a:t> - </a:t>
            </a:r>
            <a:r>
              <a:rPr lang="it-IT" sz="2800" b="1" dirty="0" smtClean="0">
                <a:solidFill>
                  <a:schemeClr val="bg1"/>
                </a:solidFill>
                <a:effectLst>
                  <a:outerShdw blurRad="38100" dist="38100" dir="2700000" algn="tl">
                    <a:srgbClr val="000000">
                      <a:alpha val="43137"/>
                    </a:srgbClr>
                  </a:outerShdw>
                </a:effectLst>
              </a:rPr>
              <a:t>A </a:t>
            </a:r>
            <a:r>
              <a:rPr lang="it-IT" sz="2800" b="1" dirty="0">
                <a:solidFill>
                  <a:schemeClr val="bg1"/>
                </a:solidFill>
                <a:effectLst>
                  <a:outerShdw blurRad="38100" dist="38100" dir="2700000" algn="tl">
                    <a:srgbClr val="000000">
                      <a:alpha val="43137"/>
                    </a:srgbClr>
                  </a:outerShdw>
                </a:effectLst>
              </a:rPr>
              <a:t>caror neconformitate atrage nedeclanșarea </a:t>
            </a:r>
            <a:r>
              <a:rPr lang="it-IT" sz="2800" b="1" dirty="0" smtClean="0">
                <a:solidFill>
                  <a:schemeClr val="bg1"/>
                </a:solidFill>
                <a:effectLst>
                  <a:outerShdw blurRad="38100" dist="38100" dir="2700000" algn="tl">
                    <a:srgbClr val="000000">
                      <a:alpha val="43137"/>
                    </a:srgbClr>
                  </a:outerShdw>
                </a:effectLst>
              </a:rPr>
              <a:t>procesului </a:t>
            </a:r>
            <a:r>
              <a:rPr lang="it-IT" sz="2800" b="1" dirty="0">
                <a:solidFill>
                  <a:schemeClr val="bg1"/>
                </a:solidFill>
                <a:effectLst>
                  <a:outerShdw blurRad="38100" dist="38100" dir="2700000" algn="tl">
                    <a:srgbClr val="000000">
                      <a:alpha val="43137"/>
                    </a:srgbClr>
                  </a:outerShdw>
                </a:effectLst>
              </a:rPr>
              <a:t>de </a:t>
            </a:r>
            <a:r>
              <a:rPr lang="it-IT" sz="2800" b="1" dirty="0" smtClean="0">
                <a:solidFill>
                  <a:schemeClr val="bg1"/>
                </a:solidFill>
                <a:effectLst>
                  <a:outerShdw blurRad="38100" dist="38100" dir="2700000" algn="tl">
                    <a:srgbClr val="000000">
                      <a:alpha val="43137"/>
                    </a:srgbClr>
                  </a:outerShdw>
                </a:effectLst>
              </a:rPr>
              <a:t>evaluare</a:t>
            </a:r>
            <a:endParaRPr lang="en-US" sz="2800" dirty="0" smtClean="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17" y="533400"/>
            <a:ext cx="7043166" cy="356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0480" y="2614571"/>
            <a:ext cx="9081293" cy="4154984"/>
          </a:xfrm>
          <a:prstGeom prst="rect">
            <a:avLst/>
          </a:prstGeom>
          <a:noFill/>
        </p:spPr>
        <p:txBody>
          <a:bodyPr wrap="square" rtlCol="0">
            <a:spAutoFit/>
          </a:bodyPr>
          <a:lstStyle/>
          <a:p>
            <a:r>
              <a:rPr lang="vi-VN" sz="2400" b="1" dirty="0" smtClean="0">
                <a:solidFill>
                  <a:schemeClr val="bg1"/>
                </a:solidFill>
                <a:effectLst>
                  <a:outerShdw blurRad="38100" dist="38100" dir="2700000" algn="tl">
                    <a:srgbClr val="000000">
                      <a:alpha val="43137"/>
                    </a:srgbClr>
                  </a:outerShdw>
                </a:effectLst>
              </a:rPr>
              <a:t>Conformitatea </a:t>
            </a:r>
            <a:r>
              <a:rPr lang="vi-VN" sz="2400" b="1" dirty="0">
                <a:solidFill>
                  <a:schemeClr val="bg1"/>
                </a:solidFill>
                <a:effectLst>
                  <a:outerShdw blurRad="38100" dist="38100" dir="2700000" algn="tl">
                    <a:srgbClr val="000000">
                      <a:alpha val="43137"/>
                    </a:srgbClr>
                  </a:outerShdw>
                </a:effectLst>
              </a:rPr>
              <a:t>indicatorului este rezultatul a doua procese: </a:t>
            </a:r>
            <a:r>
              <a:rPr lang="vi-VN" sz="2400" b="1" i="1" dirty="0">
                <a:solidFill>
                  <a:schemeClr val="bg1"/>
                </a:solidFill>
                <a:effectLst>
                  <a:outerShdw blurRad="38100" dist="38100" dir="2700000" algn="tl">
                    <a:srgbClr val="000000">
                      <a:alpha val="43137"/>
                    </a:srgbClr>
                  </a:outerShdw>
                </a:effectLst>
              </a:rPr>
              <a:t>EVALUARE si VALIDARE</a:t>
            </a:r>
            <a:r>
              <a:rPr lang="vi-VN" sz="2400" b="1" dirty="0" smtClean="0">
                <a:solidFill>
                  <a:schemeClr val="bg1"/>
                </a:solidFill>
                <a:effectLst>
                  <a:outerShdw blurRad="38100" dist="38100" dir="2700000" algn="tl">
                    <a:srgbClr val="000000">
                      <a:alpha val="43137"/>
                    </a:srgbClr>
                  </a:outerShdw>
                </a:effectLst>
              </a:rPr>
              <a:t>.</a:t>
            </a:r>
            <a:endParaRPr lang="en-US" sz="2400" b="1" dirty="0" smtClean="0">
              <a:solidFill>
                <a:schemeClr val="bg1"/>
              </a:solidFill>
              <a:effectLst>
                <a:outerShdw blurRad="38100" dist="38100" dir="2700000" algn="tl">
                  <a:srgbClr val="000000">
                    <a:alpha val="43137"/>
                  </a:srgbClr>
                </a:outerShdw>
              </a:effectLst>
            </a:endParaRPr>
          </a:p>
          <a:p>
            <a:endParaRPr lang="en-US" sz="2400" b="1" dirty="0" smtClean="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                                </a:t>
            </a:r>
            <a:r>
              <a:rPr lang="vi-VN" sz="2400" b="1" i="1" dirty="0" smtClean="0">
                <a:solidFill>
                  <a:srgbClr val="FFFF00"/>
                </a:solidFill>
                <a:effectLst>
                  <a:outerShdw blurRad="38100" dist="38100" dir="2700000" algn="tl">
                    <a:srgbClr val="000000">
                      <a:alpha val="43137"/>
                    </a:srgbClr>
                  </a:outerShdw>
                </a:effectLst>
              </a:rPr>
              <a:t>EVALUARE</a:t>
            </a:r>
            <a:r>
              <a:rPr lang="vi-VN" sz="2400" b="1" i="1" dirty="0">
                <a:solidFill>
                  <a:srgbClr val="FFFF00"/>
                </a:solidFill>
                <a:effectLst>
                  <a:outerShdw blurRad="38100" dist="38100" dir="2700000" algn="tl">
                    <a:srgbClr val="000000">
                      <a:alpha val="43137"/>
                    </a:srgbClr>
                  </a:outerShdw>
                </a:effectLst>
              </a:rPr>
              <a:t>	</a:t>
            </a:r>
            <a:r>
              <a:rPr lang="en-US" sz="2400" b="1" i="1" dirty="0" smtClean="0">
                <a:solidFill>
                  <a:srgbClr val="FFFF00"/>
                </a:solidFill>
                <a:effectLst>
                  <a:outerShdw blurRad="38100" dist="38100" dir="2700000" algn="tl">
                    <a:srgbClr val="000000">
                      <a:alpha val="43137"/>
                    </a:srgbClr>
                  </a:outerShdw>
                </a:effectLst>
              </a:rPr>
              <a:t>  </a:t>
            </a:r>
            <a:r>
              <a:rPr lang="vi-VN" sz="2400" b="1" i="1" dirty="0" smtClean="0">
                <a:solidFill>
                  <a:srgbClr val="FFFF00"/>
                </a:solidFill>
                <a:effectLst>
                  <a:outerShdw blurRad="38100" dist="38100" dir="2700000" algn="tl">
                    <a:srgbClr val="000000">
                      <a:alpha val="43137"/>
                    </a:srgbClr>
                  </a:outerShdw>
                </a:effectLst>
              </a:rPr>
              <a:t>VALIDARE</a:t>
            </a:r>
            <a:endParaRPr lang="vi-VN" sz="2400" b="1" i="1" dirty="0">
              <a:solidFill>
                <a:srgbClr val="FFFF00"/>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PREVIZITĂ</a:t>
            </a:r>
            <a:r>
              <a:rPr lang="vi-VN" sz="2400" b="1" dirty="0">
                <a:solidFill>
                  <a:schemeClr val="bg1"/>
                </a:solidFill>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PREVIZITĂ</a:t>
            </a:r>
          </a:p>
          <a:p>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PREVIZITĂ	</a:t>
            </a:r>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VIZITĂ</a:t>
            </a:r>
          </a:p>
          <a:p>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VIZITA</a:t>
            </a:r>
            <a:r>
              <a:rPr lang="vi-VN" sz="2400" b="1" dirty="0">
                <a:solidFill>
                  <a:schemeClr val="bg1"/>
                </a:solidFill>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VIZITĂ</a:t>
            </a:r>
            <a:endParaRPr lang="vi-VN" sz="2400" b="1" dirty="0">
              <a:solidFill>
                <a:schemeClr val="bg1"/>
              </a:solidFill>
              <a:effectLst>
                <a:outerShdw blurRad="38100" dist="38100" dir="2700000" algn="tl">
                  <a:srgbClr val="000000">
                    <a:alpha val="43137"/>
                  </a:srgbClr>
                </a:outerShdw>
              </a:effectLst>
            </a:endParaRPr>
          </a:p>
          <a:p>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VIZITĂ</a:t>
            </a:r>
            <a:r>
              <a:rPr lang="vi-VN" sz="2400" b="1" dirty="0">
                <a:solidFill>
                  <a:schemeClr val="bg1"/>
                </a:solidFill>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              </a:t>
            </a:r>
            <a:r>
              <a:rPr lang="vi-VN" sz="2400" b="1" dirty="0" smtClean="0">
                <a:solidFill>
                  <a:schemeClr val="bg1"/>
                </a:solidFill>
                <a:effectLst>
                  <a:outerShdw blurRad="38100" dist="38100" dir="2700000" algn="tl">
                    <a:srgbClr val="000000">
                      <a:alpha val="43137"/>
                    </a:srgbClr>
                  </a:outerShdw>
                </a:effectLst>
              </a:rPr>
              <a:t>POSTVIZITĂ</a:t>
            </a:r>
            <a:endParaRPr lang="en-US" sz="2400" b="1" dirty="0" smtClean="0">
              <a:solidFill>
                <a:schemeClr val="bg1"/>
              </a:solidFill>
              <a:effectLst>
                <a:outerShdw blurRad="38100" dist="38100" dir="2700000" algn="tl">
                  <a:srgbClr val="000000">
                    <a:alpha val="43137"/>
                  </a:srgbClr>
                </a:outerShdw>
              </a:effectLst>
            </a:endParaRPr>
          </a:p>
          <a:p>
            <a:endParaRPr lang="vi-VN" sz="2400" b="1" dirty="0">
              <a:solidFill>
                <a:schemeClr val="bg1"/>
              </a:solidFill>
              <a:effectLst>
                <a:outerShdw blurRad="38100" dist="38100" dir="2700000" algn="tl">
                  <a:srgbClr val="000000">
                    <a:alpha val="43137"/>
                  </a:srgbClr>
                </a:outerShdw>
              </a:effectLst>
            </a:endParaRPr>
          </a:p>
          <a:p>
            <a:r>
              <a:rPr lang="vi-VN" sz="2400" b="1" dirty="0" smtClean="0">
                <a:solidFill>
                  <a:schemeClr val="bg1"/>
                </a:solidFill>
                <a:effectLst>
                  <a:outerShdw blurRad="38100" dist="38100" dir="2700000" algn="tl">
                    <a:srgbClr val="000000">
                      <a:alpha val="43137"/>
                    </a:srgbClr>
                  </a:outerShdw>
                </a:effectLst>
              </a:rPr>
              <a:t>Indicatori </a:t>
            </a:r>
            <a:r>
              <a:rPr lang="vi-VN" sz="2400" b="1" dirty="0">
                <a:solidFill>
                  <a:schemeClr val="bg1"/>
                </a:solidFill>
                <a:effectLst>
                  <a:outerShdw blurRad="38100" dist="38100" dir="2700000" algn="tl">
                    <a:srgbClr val="000000">
                      <a:alpha val="43137"/>
                    </a:srgbClr>
                  </a:outerShdw>
                </a:effectLst>
              </a:rPr>
              <a:t>evaluați la interviu si validați la observare directă.</a:t>
            </a:r>
          </a:p>
          <a:p>
            <a:r>
              <a:rPr lang="vi-VN" sz="2400" b="1" dirty="0" smtClean="0">
                <a:solidFill>
                  <a:schemeClr val="bg1"/>
                </a:solidFill>
                <a:effectLst>
                  <a:outerShdw blurRad="38100" dist="38100" dir="2700000" algn="tl">
                    <a:srgbClr val="000000">
                      <a:alpha val="43137"/>
                    </a:srgbClr>
                  </a:outerShdw>
                </a:effectLst>
              </a:rPr>
              <a:t>Aplicarea </a:t>
            </a:r>
            <a:r>
              <a:rPr lang="vi-VN" sz="2400" b="1" dirty="0">
                <a:solidFill>
                  <a:schemeClr val="bg1"/>
                </a:solidFill>
                <a:effectLst>
                  <a:outerShdw blurRad="38100" dist="38100" dir="2700000" algn="tl">
                    <a:srgbClr val="000000">
                      <a:alpha val="43137"/>
                    </a:srgbClr>
                  </a:outerShdw>
                </a:effectLst>
              </a:rPr>
              <a:t>indicatorilor are loc pentru fiecare AMPLASARE</a:t>
            </a:r>
            <a:r>
              <a:rPr lang="vi-VN" sz="2400" b="1" dirty="0" smtClean="0">
                <a:solidFill>
                  <a:schemeClr val="bg1"/>
                </a:solidFill>
                <a:effectLst>
                  <a:outerShdw blurRad="38100" dist="38100" dir="2700000" algn="tl">
                    <a:srgbClr val="000000">
                      <a:alpha val="43137"/>
                    </a:srgbClr>
                  </a:outerShdw>
                </a:effectLst>
              </a:rPr>
              <a:t>.</a:t>
            </a:r>
            <a:endParaRPr lang="en-US" sz="2400" dirty="0" smtClean="0">
              <a:solidFill>
                <a:schemeClr val="bg1"/>
              </a:solidFill>
              <a:effectLst>
                <a:outerShdw blurRad="38100" dist="38100" dir="2700000" algn="tl">
                  <a:srgbClr val="000000">
                    <a:alpha val="43137"/>
                  </a:srgbClr>
                </a:outerShdw>
              </a:effectLst>
            </a:endParaRPr>
          </a:p>
        </p:txBody>
      </p:sp>
      <p:pic>
        <p:nvPicPr>
          <p:cNvPr id="12290" name="Picture 2" descr="Risultati immagini per medical evaluation and validation"/>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111499" y="213485"/>
            <a:ext cx="2921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636524"/>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user\Desktop\PREZENTARI\PREZ 16.03.17\IMAGINI PREZ\rotat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636524"/>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 fill="hold"/>
                                        <p:tgtEl>
                                          <p:spTgt spid="12290"/>
                                        </p:tgtEl>
                                        <p:attrNameLst>
                                          <p:attrName>ppt_w</p:attrName>
                                        </p:attrNameLst>
                                      </p:cBhvr>
                                      <p:tavLst>
                                        <p:tav tm="0">
                                          <p:val>
                                            <p:fltVal val="0"/>
                                          </p:val>
                                        </p:tav>
                                        <p:tav tm="100000">
                                          <p:val>
                                            <p:strVal val="#ppt_w"/>
                                          </p:val>
                                        </p:tav>
                                      </p:tavLst>
                                    </p:anim>
                                    <p:anim calcmode="lin" valueType="num">
                                      <p:cBhvr>
                                        <p:cTn id="8" dur="500" fill="hold"/>
                                        <p:tgtEl>
                                          <p:spTgt spid="12290"/>
                                        </p:tgtEl>
                                        <p:attrNameLst>
                                          <p:attrName>ppt_h</p:attrName>
                                        </p:attrNameLst>
                                      </p:cBhvr>
                                      <p:tavLst>
                                        <p:tav tm="0">
                                          <p:val>
                                            <p:fltVal val="0"/>
                                          </p:val>
                                        </p:tav>
                                        <p:tav tm="100000">
                                          <p:val>
                                            <p:strVal val="#ppt_h"/>
                                          </p:val>
                                        </p:tav>
                                      </p:tavLst>
                                    </p:anim>
                                    <p:animEffect transition="in" filter="fade">
                                      <p:cBhvr>
                                        <p:cTn id="9" dur="500"/>
                                        <p:tgtEl>
                                          <p:spTgt spid="1229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291"/>
                                        </p:tgtEl>
                                        <p:attrNameLst>
                                          <p:attrName>style.visibility</p:attrName>
                                        </p:attrNameLst>
                                      </p:cBhvr>
                                      <p:to>
                                        <p:strVal val="visible"/>
                                      </p:to>
                                    </p:set>
                                    <p:anim calcmode="lin" valueType="num">
                                      <p:cBhvr>
                                        <p:cTn id="13" dur="500" fill="hold"/>
                                        <p:tgtEl>
                                          <p:spTgt spid="12291"/>
                                        </p:tgtEl>
                                        <p:attrNameLst>
                                          <p:attrName>ppt_w</p:attrName>
                                        </p:attrNameLst>
                                      </p:cBhvr>
                                      <p:tavLst>
                                        <p:tav tm="0">
                                          <p:val>
                                            <p:fltVal val="0"/>
                                          </p:val>
                                        </p:tav>
                                        <p:tav tm="100000">
                                          <p:val>
                                            <p:strVal val="#ppt_w"/>
                                          </p:val>
                                        </p:tav>
                                      </p:tavLst>
                                    </p:anim>
                                    <p:anim calcmode="lin" valueType="num">
                                      <p:cBhvr>
                                        <p:cTn id="14" dur="500" fill="hold"/>
                                        <p:tgtEl>
                                          <p:spTgt spid="12291"/>
                                        </p:tgtEl>
                                        <p:attrNameLst>
                                          <p:attrName>ppt_h</p:attrName>
                                        </p:attrNameLst>
                                      </p:cBhvr>
                                      <p:tavLst>
                                        <p:tav tm="0">
                                          <p:val>
                                            <p:fltVal val="0"/>
                                          </p:val>
                                        </p:tav>
                                        <p:tav tm="100000">
                                          <p:val>
                                            <p:strVal val="#ppt_h"/>
                                          </p:val>
                                        </p:tav>
                                      </p:tavLst>
                                    </p:anim>
                                    <p:animEffect transition="in" filter="fade">
                                      <p:cBhvr>
                                        <p:cTn id="15" dur="500"/>
                                        <p:tgtEl>
                                          <p:spTgt spid="1229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p:cTn id="25" dur="2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9">
                                            <p:txEl>
                                              <p:pRg st="2" end="2"/>
                                            </p:txEl>
                                          </p:spTgt>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p:cTn id="31" dur="2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9">
                                            <p:txEl>
                                              <p:pRg st="3" end="3"/>
                                            </p:txEl>
                                          </p:spTgt>
                                        </p:tgtEl>
                                      </p:cBhvr>
                                    </p:animEffect>
                                  </p:childTnLst>
                                </p:cTn>
                              </p:par>
                            </p:childTnLst>
                          </p:cTn>
                        </p:par>
                        <p:par>
                          <p:cTn id="34" fill="hold">
                            <p:stCondLst>
                              <p:cond delay="5500"/>
                            </p:stCondLst>
                            <p:childTnLst>
                              <p:par>
                                <p:cTn id="35" presetID="53" presetClass="entr" presetSubtype="16" fill="hold" nodeType="after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p:cTn id="37" dur="2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9">
                                            <p:txEl>
                                              <p:pRg st="4" end="4"/>
                                            </p:txEl>
                                          </p:spTgt>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p:cTn id="43" dur="2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9">
                                            <p:txEl>
                                              <p:pRg st="5" end="5"/>
                                            </p:txEl>
                                          </p:spTgt>
                                        </p:tgtEl>
                                      </p:cBhvr>
                                    </p:animEffect>
                                  </p:childTnLst>
                                </p:cTn>
                              </p:par>
                            </p:childTnLst>
                          </p:cTn>
                        </p:par>
                        <p:par>
                          <p:cTn id="46" fill="hold">
                            <p:stCondLst>
                              <p:cond delay="9500"/>
                            </p:stCondLst>
                            <p:childTnLst>
                              <p:par>
                                <p:cTn id="47" presetID="53" presetClass="entr" presetSubtype="16" fill="hold" nodeType="after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p:cTn id="49" dur="2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50" dur="20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51"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657" y="366623"/>
            <a:ext cx="9081293" cy="6124754"/>
          </a:xfrm>
          <a:prstGeom prst="rect">
            <a:avLst/>
          </a:prstGeom>
          <a:noFill/>
        </p:spPr>
        <p:txBody>
          <a:bodyPr wrap="square" rtlCol="0">
            <a:spAutoFit/>
          </a:bodyPr>
          <a:lstStyle/>
          <a:p>
            <a:r>
              <a:rPr lang="vi-VN" sz="2800" b="1" dirty="0">
                <a:solidFill>
                  <a:schemeClr val="bg1"/>
                </a:solidFill>
                <a:effectLst>
                  <a:outerShdw blurRad="38100" dist="38100" dir="2700000" algn="tl">
                    <a:srgbClr val="000000">
                      <a:alpha val="43137"/>
                    </a:srgbClr>
                  </a:outerShdw>
                </a:effectLst>
              </a:rPr>
              <a:t>Măsurarea conformității indicatorilor este PONDERATA, utilizând o scala de la 0 la 10, în funcție de importanța relevanței procesului măsurat.</a:t>
            </a:r>
          </a:p>
          <a:p>
            <a:r>
              <a:rPr lang="vi-VN" sz="2800" b="1" dirty="0" smtClean="0">
                <a:solidFill>
                  <a:schemeClr val="bg1"/>
                </a:solidFill>
                <a:effectLst>
                  <a:outerShdw blurRad="38100" dist="38100" dir="2700000" algn="tl">
                    <a:srgbClr val="000000">
                      <a:alpha val="43137"/>
                    </a:srgbClr>
                  </a:outerShdw>
                </a:effectLst>
              </a:rPr>
              <a:t>Neconformitatea </a:t>
            </a:r>
            <a:r>
              <a:rPr lang="vi-VN" sz="2800" b="1" dirty="0">
                <a:solidFill>
                  <a:schemeClr val="bg1"/>
                </a:solidFill>
                <a:effectLst>
                  <a:outerShdw blurRad="38100" dist="38100" dir="2700000" algn="tl">
                    <a:srgbClr val="000000">
                      <a:alpha val="43137"/>
                    </a:srgbClr>
                  </a:outerShdw>
                </a:effectLst>
              </a:rPr>
              <a:t>unui indicator este exprimată utilizând o scala de la -10 la 0.</a:t>
            </a:r>
          </a:p>
          <a:p>
            <a:r>
              <a:rPr lang="vi-VN" sz="2800" b="1" dirty="0" smtClean="0">
                <a:solidFill>
                  <a:schemeClr val="bg1"/>
                </a:solidFill>
                <a:effectLst>
                  <a:outerShdw blurRad="38100" dist="38100" dir="2700000" algn="tl">
                    <a:srgbClr val="000000">
                      <a:alpha val="43137"/>
                    </a:srgbClr>
                  </a:outerShdw>
                </a:effectLst>
              </a:rPr>
              <a:t>Indicatori </a:t>
            </a:r>
            <a:r>
              <a:rPr lang="vi-VN" sz="2800" b="1" dirty="0">
                <a:solidFill>
                  <a:schemeClr val="bg1"/>
                </a:solidFill>
                <a:effectLst>
                  <a:outerShdw blurRad="38100" dist="38100" dir="2700000" algn="tl">
                    <a:srgbClr val="000000">
                      <a:alpha val="43137"/>
                    </a:srgbClr>
                  </a:outerShdw>
                </a:effectLst>
              </a:rPr>
              <a:t>cu pondere mare: </a:t>
            </a:r>
            <a:endParaRPr lang="en-US" sz="2800" b="1" dirty="0">
              <a:solidFill>
                <a:schemeClr val="bg1"/>
              </a:solidFill>
              <a:effectLst>
                <a:outerShdw blurRad="38100" dist="38100" dir="2700000" algn="tl">
                  <a:srgbClr val="000000">
                    <a:alpha val="43137"/>
                  </a:srgbClr>
                </a:outerShdw>
              </a:effectLst>
            </a:endParaRPr>
          </a:p>
          <a:p>
            <a:r>
              <a:rPr lang="vi-VN" sz="2800" b="1" dirty="0" smtClean="0">
                <a:solidFill>
                  <a:schemeClr val="bg1"/>
                </a:solidFill>
                <a:effectLst>
                  <a:outerShdw blurRad="38100" dist="38100" dir="2700000" algn="tl">
                    <a:srgbClr val="000000">
                      <a:alpha val="43137"/>
                    </a:srgbClr>
                  </a:outerShdw>
                </a:effectLst>
              </a:rPr>
              <a:t>1.</a:t>
            </a:r>
            <a:r>
              <a:rPr lang="en-US" sz="2800" b="1" dirty="0" smtClean="0">
                <a:solidFill>
                  <a:schemeClr val="bg1"/>
                </a:solidFill>
                <a:effectLst>
                  <a:outerShdw blurRad="38100" dist="38100" dir="2700000" algn="tl">
                    <a:srgbClr val="000000">
                      <a:alpha val="43137"/>
                    </a:srgbClr>
                  </a:outerShdw>
                </a:effectLst>
              </a:rPr>
              <a:t> </a:t>
            </a:r>
            <a:r>
              <a:rPr lang="vi-VN" sz="2800" b="1" dirty="0" smtClean="0">
                <a:solidFill>
                  <a:schemeClr val="bg1"/>
                </a:solidFill>
                <a:effectLst>
                  <a:outerShdw blurRad="38100" dist="38100" dir="2700000" algn="tl">
                    <a:srgbClr val="000000">
                      <a:alpha val="43137"/>
                    </a:srgbClr>
                  </a:outerShdw>
                </a:effectLst>
              </a:rPr>
              <a:t>siguranța </a:t>
            </a:r>
            <a:r>
              <a:rPr lang="vi-VN" sz="2800" b="1" dirty="0">
                <a:solidFill>
                  <a:schemeClr val="bg1"/>
                </a:solidFill>
                <a:effectLst>
                  <a:outerShdw blurRad="38100" dist="38100" dir="2700000" algn="tl">
                    <a:srgbClr val="000000">
                      <a:alpha val="43137"/>
                    </a:srgbClr>
                  </a:outerShdw>
                </a:effectLst>
              </a:rPr>
              <a:t>si securitatea </a:t>
            </a:r>
            <a:endParaRPr lang="vi-VN" sz="2800" b="1" dirty="0" smtClean="0">
              <a:solidFill>
                <a:schemeClr val="bg1"/>
              </a:solidFill>
              <a:effectLst>
                <a:outerShdw blurRad="38100" dist="38100" dir="2700000" algn="tl">
                  <a:srgbClr val="000000">
                    <a:alpha val="43137"/>
                  </a:srgbClr>
                </a:outerShdw>
              </a:effectLst>
            </a:endParaRPr>
          </a:p>
          <a:p>
            <a:r>
              <a:rPr lang="vi-VN" sz="2800" b="1" dirty="0" smtClean="0">
                <a:solidFill>
                  <a:schemeClr val="bg1"/>
                </a:solidFill>
                <a:effectLst>
                  <a:outerShdw blurRad="38100" dist="38100" dir="2700000" algn="tl">
                    <a:srgbClr val="000000">
                      <a:alpha val="43137"/>
                    </a:srgbClr>
                  </a:outerShdw>
                </a:effectLst>
              </a:rPr>
              <a:t>    -  pacientului</a:t>
            </a:r>
          </a:p>
          <a:p>
            <a:r>
              <a:rPr lang="vi-VN" sz="2800" b="1" dirty="0" smtClean="0">
                <a:solidFill>
                  <a:schemeClr val="bg1"/>
                </a:solidFill>
                <a:effectLst>
                  <a:outerShdw blurRad="38100" dist="38100" dir="2700000" algn="tl">
                    <a:srgbClr val="000000">
                      <a:alpha val="43137"/>
                    </a:srgbClr>
                  </a:outerShdw>
                </a:effectLst>
              </a:rPr>
              <a:t>    -  </a:t>
            </a:r>
            <a:r>
              <a:rPr lang="vi-VN" sz="2800" b="1" dirty="0">
                <a:solidFill>
                  <a:schemeClr val="bg1"/>
                </a:solidFill>
                <a:effectLst>
                  <a:outerShdw blurRad="38100" dist="38100" dir="2700000" algn="tl">
                    <a:srgbClr val="000000">
                      <a:alpha val="43137"/>
                    </a:srgbClr>
                  </a:outerShdw>
                </a:effectLst>
              </a:rPr>
              <a:t>datelor</a:t>
            </a:r>
          </a:p>
          <a:p>
            <a:r>
              <a:rPr lang="vi-VN" sz="2800" b="1" dirty="0">
                <a:solidFill>
                  <a:schemeClr val="bg1"/>
                </a:solidFill>
                <a:effectLst>
                  <a:outerShdw blurRad="38100" dist="38100" dir="2700000" algn="tl">
                    <a:srgbClr val="000000">
                      <a:alpha val="43137"/>
                    </a:srgbClr>
                  </a:outerShdw>
                </a:effectLst>
              </a:rPr>
              <a:t>  </a:t>
            </a:r>
            <a:r>
              <a:rPr lang="vi-VN" sz="2800" b="1" dirty="0" smtClean="0">
                <a:solidFill>
                  <a:schemeClr val="bg1"/>
                </a:solidFill>
                <a:effectLst>
                  <a:outerShdw blurRad="38100" dist="38100" dir="2700000" algn="tl">
                    <a:srgbClr val="000000">
                      <a:alpha val="43137"/>
                    </a:srgbClr>
                  </a:outerShdw>
                </a:effectLst>
              </a:rPr>
              <a:t>  -  angajaților</a:t>
            </a:r>
            <a:endParaRPr lang="en-US" sz="2800" b="1" dirty="0" smtClean="0">
              <a:solidFill>
                <a:schemeClr val="bg1"/>
              </a:solidFill>
              <a:effectLst>
                <a:outerShdw blurRad="38100" dist="38100" dir="2700000" algn="tl">
                  <a:srgbClr val="000000">
                    <a:alpha val="43137"/>
                  </a:srgbClr>
                </a:outerShdw>
              </a:effectLst>
            </a:endParaRPr>
          </a:p>
          <a:p>
            <a:r>
              <a:rPr lang="vi-VN" sz="2800" b="1" dirty="0" smtClean="0">
                <a:solidFill>
                  <a:schemeClr val="bg1"/>
                </a:solidFill>
                <a:effectLst>
                  <a:outerShdw blurRad="38100" dist="38100" dir="2700000" algn="tl">
                    <a:srgbClr val="000000">
                      <a:alpha val="43137"/>
                    </a:srgbClr>
                  </a:outerShdw>
                </a:effectLst>
              </a:rPr>
              <a:t>2.</a:t>
            </a:r>
            <a:r>
              <a:rPr lang="en-US" sz="2800" b="1" dirty="0" smtClean="0">
                <a:solidFill>
                  <a:schemeClr val="bg1"/>
                </a:solidFill>
                <a:effectLst>
                  <a:outerShdw blurRad="38100" dist="38100" dir="2700000" algn="tl">
                    <a:srgbClr val="000000">
                      <a:alpha val="43137"/>
                    </a:srgbClr>
                  </a:outerShdw>
                </a:effectLst>
              </a:rPr>
              <a:t> </a:t>
            </a:r>
            <a:r>
              <a:rPr lang="vi-VN" sz="2800" b="1" dirty="0" smtClean="0">
                <a:solidFill>
                  <a:schemeClr val="bg1"/>
                </a:solidFill>
                <a:effectLst>
                  <a:outerShdw blurRad="38100" dist="38100" dir="2700000" algn="tl">
                    <a:srgbClr val="000000">
                      <a:alpha val="43137"/>
                    </a:srgbClr>
                  </a:outerShdw>
                </a:effectLst>
              </a:rPr>
              <a:t>programarea </a:t>
            </a:r>
            <a:r>
              <a:rPr lang="vi-VN" sz="2800" b="1" dirty="0">
                <a:solidFill>
                  <a:schemeClr val="bg1"/>
                </a:solidFill>
                <a:effectLst>
                  <a:outerShdw blurRad="38100" dist="38100" dir="2700000" algn="tl">
                    <a:srgbClr val="000000">
                      <a:alpha val="43137"/>
                    </a:srgbClr>
                  </a:outerShdw>
                </a:effectLst>
              </a:rPr>
              <a:t>si planificarea</a:t>
            </a:r>
          </a:p>
          <a:p>
            <a:r>
              <a:rPr lang="vi-VN" sz="2800" b="1" dirty="0">
                <a:solidFill>
                  <a:schemeClr val="bg1"/>
                </a:solidFill>
                <a:effectLst>
                  <a:outerShdw blurRad="38100" dist="38100" dir="2700000" algn="tl">
                    <a:srgbClr val="000000">
                      <a:alpha val="43137"/>
                    </a:srgbClr>
                  </a:outerShdw>
                </a:effectLst>
              </a:rPr>
              <a:t>Indicatori cu pondere scăzuta: </a:t>
            </a:r>
            <a:r>
              <a:rPr lang="vi-VN" sz="2800" b="1" dirty="0" smtClean="0">
                <a:solidFill>
                  <a:schemeClr val="bg1"/>
                </a:solidFill>
                <a:effectLst>
                  <a:outerShdw blurRad="38100" dist="38100" dir="2700000" algn="tl">
                    <a:srgbClr val="000000">
                      <a:alpha val="43137"/>
                    </a:srgbClr>
                  </a:outerShdw>
                </a:effectLst>
              </a:rPr>
              <a:t>1.informaționali/educativi</a:t>
            </a:r>
            <a:endParaRPr lang="vi-VN" sz="2800" b="1" dirty="0">
              <a:solidFill>
                <a:schemeClr val="bg1"/>
              </a:solidFill>
              <a:effectLst>
                <a:outerShdw blurRad="38100" dist="38100" dir="2700000" algn="tl">
                  <a:srgbClr val="000000">
                    <a:alpha val="43137"/>
                  </a:srgbClr>
                </a:outerShdw>
              </a:effectLst>
            </a:endParaRPr>
          </a:p>
          <a:p>
            <a:r>
              <a:rPr lang="vi-VN" sz="2800" b="1" dirty="0">
                <a:solidFill>
                  <a:schemeClr val="bg1"/>
                </a:solidFill>
                <a:effectLst>
                  <a:outerShdw blurRad="38100" dist="38100" dir="2700000" algn="tl">
                    <a:srgbClr val="000000">
                      <a:alpha val="43137"/>
                    </a:srgbClr>
                  </a:outerShdw>
                </a:effectLst>
              </a:rPr>
              <a:t> </a:t>
            </a:r>
            <a:r>
              <a:rPr lang="vi-VN" sz="2800" b="1" dirty="0" smtClean="0">
                <a:solidFill>
                  <a:schemeClr val="bg1"/>
                </a:solidFill>
                <a:effectLst>
                  <a:outerShdw blurRad="38100" dist="38100" dir="2700000" algn="tl">
                    <a:srgbClr val="000000">
                      <a:alpha val="43137"/>
                    </a:srgbClr>
                  </a:outerShdw>
                </a:effectLst>
              </a:rPr>
              <a:t>2.statistici</a:t>
            </a:r>
            <a:r>
              <a:rPr lang="en-US" sz="2800" b="1" dirty="0" smtClean="0">
                <a:solidFill>
                  <a:schemeClr val="bg1"/>
                </a:solidFill>
                <a:effectLst>
                  <a:outerShdw blurRad="38100" dist="38100" dir="2700000" algn="tl">
                    <a:srgbClr val="000000">
                      <a:alpha val="43137"/>
                    </a:srgbClr>
                  </a:outerShdw>
                </a:effectLst>
              </a:rPr>
              <a:t> </a:t>
            </a:r>
            <a:endParaRPr lang="vi-VN" sz="2800" b="1" dirty="0">
              <a:solidFill>
                <a:schemeClr val="bg1"/>
              </a:solidFill>
              <a:effectLst>
                <a:outerShdw blurRad="38100" dist="38100" dir="2700000" algn="tl">
                  <a:srgbClr val="000000">
                    <a:alpha val="43137"/>
                  </a:srgbClr>
                </a:outerShdw>
              </a:effectLst>
            </a:endParaRPr>
          </a:p>
        </p:txBody>
      </p:sp>
      <p:pic>
        <p:nvPicPr>
          <p:cNvPr id="16386" name="Picture 2" descr="C:\Users\user\Desktop\PREZENTARI\PREZ 16.03.17\IMAGINI PREZ\risc.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715000" y="3063240"/>
            <a:ext cx="28956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400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0" fill="hold"/>
                                        <p:tgtEl>
                                          <p:spTgt spid="16386"/>
                                        </p:tgtEl>
                                        <p:attrNameLst>
                                          <p:attrName>ppt_w</p:attrName>
                                        </p:attrNameLst>
                                      </p:cBhvr>
                                      <p:tavLst>
                                        <p:tav tm="0">
                                          <p:val>
                                            <p:fltVal val="0"/>
                                          </p:val>
                                        </p:tav>
                                        <p:tav tm="100000">
                                          <p:val>
                                            <p:strVal val="#ppt_w"/>
                                          </p:val>
                                        </p:tav>
                                      </p:tavLst>
                                    </p:anim>
                                    <p:anim calcmode="lin" valueType="num">
                                      <p:cBhvr>
                                        <p:cTn id="8" dur="5000" fill="hold"/>
                                        <p:tgtEl>
                                          <p:spTgt spid="16386"/>
                                        </p:tgtEl>
                                        <p:attrNameLst>
                                          <p:attrName>ppt_h</p:attrName>
                                        </p:attrNameLst>
                                      </p:cBhvr>
                                      <p:tavLst>
                                        <p:tav tm="0">
                                          <p:val>
                                            <p:fltVal val="0"/>
                                          </p:val>
                                        </p:tav>
                                        <p:tav tm="100000">
                                          <p:val>
                                            <p:strVal val="#ppt_h"/>
                                          </p:val>
                                        </p:tav>
                                      </p:tavLst>
                                    </p:anim>
                                    <p:animEffect transition="in" filter="fade">
                                      <p:cBhvr>
                                        <p:cTn id="9" dur="5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480" y="2975709"/>
            <a:ext cx="9081293" cy="4524315"/>
          </a:xfrm>
          <a:prstGeom prst="rect">
            <a:avLst/>
          </a:prstGeom>
          <a:noFill/>
        </p:spPr>
        <p:txBody>
          <a:bodyPr wrap="square" rtlCol="0">
            <a:spAutoFit/>
          </a:bodyPr>
          <a:lstStyle/>
          <a:p>
            <a:r>
              <a:rPr lang="vi-VN" sz="2400" b="1" i="1" u="sng" dirty="0" smtClean="0">
                <a:solidFill>
                  <a:schemeClr val="bg1"/>
                </a:solidFill>
              </a:rPr>
              <a:t>Indicatori </a:t>
            </a:r>
            <a:r>
              <a:rPr lang="vi-VN" sz="2400" b="1" i="1" u="sng" dirty="0">
                <a:solidFill>
                  <a:schemeClr val="bg1"/>
                </a:solidFill>
              </a:rPr>
              <a:t>SANTINELA</a:t>
            </a:r>
            <a:r>
              <a:rPr lang="vi-VN" sz="2400" b="1" i="1" dirty="0">
                <a:solidFill>
                  <a:schemeClr val="bg1"/>
                </a:solidFill>
              </a:rPr>
              <a:t> </a:t>
            </a:r>
            <a:r>
              <a:rPr lang="vi-VN" sz="2400" b="1" dirty="0">
                <a:solidFill>
                  <a:schemeClr val="bg1"/>
                </a:solidFill>
              </a:rPr>
              <a:t>- a caror neconformitate atrage întreruperea vizitei de </a:t>
            </a:r>
            <a:r>
              <a:rPr lang="vi-VN" sz="2400" b="1" dirty="0" smtClean="0">
                <a:solidFill>
                  <a:schemeClr val="bg1"/>
                </a:solidFill>
              </a:rPr>
              <a:t>evaluare</a:t>
            </a:r>
            <a:endParaRPr lang="vi-VN" sz="2400" b="1" dirty="0">
              <a:solidFill>
                <a:schemeClr val="bg1"/>
              </a:solidFill>
            </a:endParaRPr>
          </a:p>
          <a:p>
            <a:r>
              <a:rPr lang="vi-VN" sz="2400" b="1" dirty="0" smtClean="0">
                <a:solidFill>
                  <a:schemeClr val="bg1"/>
                </a:solidFill>
              </a:rPr>
              <a:t>Indicatorii </a:t>
            </a:r>
            <a:r>
              <a:rPr lang="vi-VN" sz="2400" b="1" dirty="0">
                <a:solidFill>
                  <a:schemeClr val="bg1"/>
                </a:solidFill>
              </a:rPr>
              <a:t>măsoara continuitatea proceselor desfașurate in unitatea spitaliceasca, NU  structurile spitalului – serviciile EXTERNALIZATE prin contractarea lor externa sunt evaluate prin aplicarea indicatorilor la:   </a:t>
            </a:r>
            <a:endParaRPr lang="en-US" sz="2400" b="1" dirty="0" smtClean="0">
              <a:solidFill>
                <a:schemeClr val="bg1"/>
              </a:solidFill>
            </a:endParaRPr>
          </a:p>
          <a:p>
            <a:r>
              <a:rPr lang="vi-VN" sz="2400" b="1" dirty="0" smtClean="0">
                <a:solidFill>
                  <a:schemeClr val="bg1"/>
                </a:solidFill>
              </a:rPr>
              <a:t>-  </a:t>
            </a:r>
            <a:r>
              <a:rPr lang="vi-VN" sz="2400" b="1" dirty="0">
                <a:solidFill>
                  <a:schemeClr val="bg1"/>
                </a:solidFill>
              </a:rPr>
              <a:t>prevederile contractuale </a:t>
            </a:r>
          </a:p>
          <a:p>
            <a:r>
              <a:rPr lang="en-US" sz="2400" b="1" dirty="0" smtClean="0">
                <a:solidFill>
                  <a:schemeClr val="bg1"/>
                </a:solidFill>
              </a:rPr>
              <a:t>-  </a:t>
            </a:r>
            <a:r>
              <a:rPr lang="vi-VN" sz="2400" b="1" dirty="0" smtClean="0">
                <a:solidFill>
                  <a:schemeClr val="bg1"/>
                </a:solidFill>
              </a:rPr>
              <a:t>monitorizarea </a:t>
            </a:r>
            <a:r>
              <a:rPr lang="vi-VN" sz="2400" b="1" dirty="0">
                <a:solidFill>
                  <a:schemeClr val="bg1"/>
                </a:solidFill>
              </a:rPr>
              <a:t>desfașurarii contractului de catre </a:t>
            </a:r>
            <a:r>
              <a:rPr lang="vi-VN" sz="2400" b="1" dirty="0" smtClean="0">
                <a:solidFill>
                  <a:schemeClr val="bg1"/>
                </a:solidFill>
              </a:rPr>
              <a:t>spital</a:t>
            </a:r>
            <a:endParaRPr lang="en-US" sz="2400" b="1" dirty="0" smtClean="0">
              <a:solidFill>
                <a:schemeClr val="bg1"/>
              </a:solidFill>
            </a:endParaRPr>
          </a:p>
          <a:p>
            <a:r>
              <a:rPr lang="it-IT" sz="2400" b="1" i="1" u="sng" dirty="0">
                <a:solidFill>
                  <a:schemeClr val="bg1"/>
                </a:solidFill>
              </a:rPr>
              <a:t>Indicator ALTERNATIV </a:t>
            </a:r>
            <a:r>
              <a:rPr lang="it-IT" sz="2400" b="1" dirty="0">
                <a:solidFill>
                  <a:schemeClr val="bg1"/>
                </a:solidFill>
              </a:rPr>
              <a:t>– alta modalitate de indeplinire a cerinței</a:t>
            </a:r>
          </a:p>
          <a:p>
            <a:pPr marL="457200" indent="-457200">
              <a:buFontTx/>
              <a:buChar char="-"/>
            </a:pPr>
            <a:endParaRPr lang="en-US" sz="2400" b="1" dirty="0" smtClean="0">
              <a:solidFill>
                <a:schemeClr val="bg1"/>
              </a:solidFill>
            </a:endParaRPr>
          </a:p>
          <a:p>
            <a:pPr marL="457200" indent="-457200">
              <a:buFontTx/>
              <a:buChar char="-"/>
            </a:pPr>
            <a:endParaRPr lang="en-US" sz="2400" b="1" dirty="0" smtClean="0">
              <a:solidFill>
                <a:schemeClr val="bg1"/>
              </a:solidFill>
            </a:endParaRPr>
          </a:p>
        </p:txBody>
      </p:sp>
      <p:pic>
        <p:nvPicPr>
          <p:cNvPr id="1741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8690" y="231003"/>
            <a:ext cx="3506619" cy="2626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8000" fill="hold"/>
                                        <p:tgtEl>
                                          <p:spTgt spid="17410"/>
                                        </p:tgtEl>
                                        <p:attrNameLst>
                                          <p:attrName>ppt_w</p:attrName>
                                        </p:attrNameLst>
                                      </p:cBhvr>
                                      <p:tavLst>
                                        <p:tav tm="0">
                                          <p:val>
                                            <p:fltVal val="0"/>
                                          </p:val>
                                        </p:tav>
                                        <p:tav tm="100000">
                                          <p:val>
                                            <p:strVal val="#ppt_w"/>
                                          </p:val>
                                        </p:tav>
                                      </p:tavLst>
                                    </p:anim>
                                    <p:anim calcmode="lin" valueType="num">
                                      <p:cBhvr>
                                        <p:cTn id="8" dur="8000" fill="hold"/>
                                        <p:tgtEl>
                                          <p:spTgt spid="17410"/>
                                        </p:tgtEl>
                                        <p:attrNameLst>
                                          <p:attrName>ppt_h</p:attrName>
                                        </p:attrNameLst>
                                      </p:cBhvr>
                                      <p:tavLst>
                                        <p:tav tm="0">
                                          <p:val>
                                            <p:fltVal val="0"/>
                                          </p:val>
                                        </p:tav>
                                        <p:tav tm="100000">
                                          <p:val>
                                            <p:strVal val="#ppt_h"/>
                                          </p:val>
                                        </p:tav>
                                      </p:tavLst>
                                    </p:anim>
                                    <p:animEffect transition="in" filter="fade">
                                      <p:cBhvr>
                                        <p:cTn id="9" dur="8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392" y="3067745"/>
            <a:ext cx="9081293" cy="3539430"/>
          </a:xfrm>
          <a:prstGeom prst="rect">
            <a:avLst/>
          </a:prstGeom>
          <a:noFill/>
        </p:spPr>
        <p:txBody>
          <a:bodyPr wrap="square" rtlCol="0">
            <a:spAutoFit/>
          </a:bodyPr>
          <a:lstStyle/>
          <a:p>
            <a:pPr algn="ctr"/>
            <a:r>
              <a:rPr lang="vi-VN" sz="2400" b="1" dirty="0" smtClean="0">
                <a:solidFill>
                  <a:schemeClr val="bg1"/>
                </a:solidFill>
                <a:effectLst>
                  <a:outerShdw blurRad="38100" dist="38100" dir="2700000" algn="tl">
                    <a:srgbClr val="000000">
                      <a:alpha val="43137"/>
                    </a:srgbClr>
                  </a:outerShdw>
                </a:effectLst>
              </a:rPr>
              <a:t>Cum </a:t>
            </a:r>
            <a:r>
              <a:rPr lang="vi-VN" sz="2400" b="1" dirty="0">
                <a:solidFill>
                  <a:schemeClr val="bg1"/>
                </a:solidFill>
                <a:effectLst>
                  <a:outerShdw blurRad="38100" dist="38100" dir="2700000" algn="tl">
                    <a:srgbClr val="000000">
                      <a:alpha val="43137"/>
                    </a:srgbClr>
                  </a:outerShdw>
                </a:effectLst>
              </a:rPr>
              <a:t>se construieşte un indicator de calitate</a:t>
            </a:r>
            <a:r>
              <a:rPr lang="vi-VN" sz="2400" b="1" dirty="0" smtClean="0">
                <a:solidFill>
                  <a:schemeClr val="bg1"/>
                </a:solidFill>
                <a:effectLst>
                  <a:outerShdw blurRad="38100" dist="38100" dir="2700000" algn="tl">
                    <a:srgbClr val="000000">
                      <a:alpha val="43137"/>
                    </a:srgbClr>
                  </a:outerShdw>
                </a:effectLst>
              </a:rPr>
              <a:t>?</a:t>
            </a:r>
            <a:endParaRPr lang="en-US" sz="2400" b="1" dirty="0" smtClean="0">
              <a:solidFill>
                <a:schemeClr val="bg1"/>
              </a:solidFill>
              <a:effectLst>
                <a:outerShdw blurRad="38100" dist="38100" dir="2700000" algn="tl">
                  <a:srgbClr val="000000">
                    <a:alpha val="43137"/>
                  </a:srgbClr>
                </a:outerShdw>
              </a:effectLst>
            </a:endParaRPr>
          </a:p>
          <a:p>
            <a:pPr algn="ctr"/>
            <a:endParaRPr lang="en-US" sz="2400" b="1" dirty="0" smtClean="0">
              <a:solidFill>
                <a:schemeClr val="bg1"/>
              </a:solidFill>
              <a:effectLst>
                <a:outerShdw blurRad="38100" dist="38100" dir="2700000" algn="tl">
                  <a:srgbClr val="000000">
                    <a:alpha val="43137"/>
                  </a:srgbClr>
                </a:outerShdw>
              </a:effectLst>
            </a:endParaRPr>
          </a:p>
          <a:p>
            <a:r>
              <a:rPr lang="vi-VN" sz="2200" b="1" dirty="0" smtClean="0">
                <a:solidFill>
                  <a:schemeClr val="bg1"/>
                </a:solidFill>
                <a:effectLst>
                  <a:outerShdw blurRad="38100" dist="38100" dir="2700000" algn="tl">
                    <a:srgbClr val="000000">
                      <a:alpha val="43137"/>
                    </a:srgbClr>
                  </a:outerShdw>
                </a:effectLst>
              </a:rPr>
              <a:t>Pentru </a:t>
            </a:r>
            <a:r>
              <a:rPr lang="vi-VN" sz="2200" b="1" dirty="0">
                <a:solidFill>
                  <a:schemeClr val="bg1"/>
                </a:solidFill>
                <a:effectLst>
                  <a:outerShdw blurRad="38100" dist="38100" dir="2700000" algn="tl">
                    <a:srgbClr val="000000">
                      <a:alpha val="43137"/>
                    </a:srgbClr>
                  </a:outerShdw>
                </a:effectLst>
              </a:rPr>
              <a:t>construirea unui indicator sunt necesari următorii paşi:</a:t>
            </a:r>
          </a:p>
          <a:p>
            <a:r>
              <a:rPr lang="vi-VN" sz="2200" b="1" dirty="0">
                <a:solidFill>
                  <a:schemeClr val="bg1"/>
                </a:solidFill>
                <a:effectLst>
                  <a:outerShdw blurRad="38100" dist="38100" dir="2700000" algn="tl">
                    <a:srgbClr val="000000">
                      <a:alpha val="43137"/>
                    </a:srgbClr>
                  </a:outerShdw>
                </a:effectLst>
              </a:rPr>
              <a:t>-descrierea cât mai exactă a fenomenului ce se doreşte măsurat;-identificarea aspectelor măsurabile în fenomenul descris;</a:t>
            </a:r>
          </a:p>
          <a:p>
            <a:r>
              <a:rPr lang="vi-VN" sz="2200" b="1" dirty="0">
                <a:solidFill>
                  <a:schemeClr val="bg1"/>
                </a:solidFill>
                <a:effectLst>
                  <a:outerShdw blurRad="38100" dist="38100" dir="2700000" algn="tl">
                    <a:srgbClr val="000000">
                      <a:alpha val="43137"/>
                    </a:srgbClr>
                  </a:outerShdw>
                </a:effectLst>
              </a:rPr>
              <a:t>-descrierea indicatorului;</a:t>
            </a:r>
          </a:p>
          <a:p>
            <a:r>
              <a:rPr lang="vi-VN" sz="2200" b="1" dirty="0">
                <a:solidFill>
                  <a:schemeClr val="bg1"/>
                </a:solidFill>
                <a:effectLst>
                  <a:outerShdw blurRad="38100" dist="38100" dir="2700000" algn="tl">
                    <a:srgbClr val="000000">
                      <a:alpha val="43137"/>
                    </a:srgbClr>
                  </a:outerShdw>
                </a:effectLst>
              </a:rPr>
              <a:t>-stabilirea formulei de calcul;-determinarea sursei de informaţii pentru numărător şi numitor;</a:t>
            </a:r>
          </a:p>
          <a:p>
            <a:r>
              <a:rPr lang="vi-VN" sz="2200" b="1" dirty="0">
                <a:solidFill>
                  <a:schemeClr val="bg1"/>
                </a:solidFill>
                <a:effectLst>
                  <a:outerShdw blurRad="38100" dist="38100" dir="2700000" algn="tl">
                    <a:srgbClr val="000000">
                      <a:alpha val="43137"/>
                    </a:srgbClr>
                  </a:outerShdw>
                </a:effectLst>
              </a:rPr>
              <a:t>-definirea limitelor superioară şi inferioară pentru indicatorul construit</a:t>
            </a:r>
            <a:r>
              <a:rPr lang="vi-VN" sz="2200" b="1" dirty="0" smtClean="0">
                <a:solidFill>
                  <a:schemeClr val="bg1"/>
                </a:solidFill>
                <a:effectLst>
                  <a:outerShdw blurRad="38100" dist="38100" dir="2700000" algn="tl">
                    <a:srgbClr val="000000">
                      <a:alpha val="43137"/>
                    </a:srgbClr>
                  </a:outerShdw>
                </a:effectLst>
              </a:rPr>
              <a:t>.</a:t>
            </a:r>
            <a:endParaRPr lang="en-US" sz="2200" dirty="0" smtClean="0">
              <a:solidFill>
                <a:schemeClr val="bg1"/>
              </a:solidFill>
              <a:effectLst>
                <a:outerShdw blurRad="38100" dist="38100" dir="2700000" algn="tl">
                  <a:srgbClr val="000000">
                    <a:alpha val="43137"/>
                  </a:srgbClr>
                </a:outerShdw>
              </a:effectLst>
            </a:endParaRPr>
          </a:p>
        </p:txBody>
      </p:sp>
      <p:pic>
        <p:nvPicPr>
          <p:cNvPr id="6150" name="Picture 6" descr="Risultati immagini per medical quality indic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539" y="272406"/>
            <a:ext cx="6477000" cy="269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400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0" fill="hold"/>
                                        <p:tgtEl>
                                          <p:spTgt spid="6150"/>
                                        </p:tgtEl>
                                        <p:attrNameLst>
                                          <p:attrName>ppt_w</p:attrName>
                                        </p:attrNameLst>
                                      </p:cBhvr>
                                      <p:tavLst>
                                        <p:tav tm="0">
                                          <p:val>
                                            <p:fltVal val="0"/>
                                          </p:val>
                                        </p:tav>
                                        <p:tav tm="100000">
                                          <p:val>
                                            <p:strVal val="#ppt_w"/>
                                          </p:val>
                                        </p:tav>
                                      </p:tavLst>
                                    </p:anim>
                                    <p:anim calcmode="lin" valueType="num">
                                      <p:cBhvr>
                                        <p:cTn id="8" dur="5000" fill="hold"/>
                                        <p:tgtEl>
                                          <p:spTgt spid="6150"/>
                                        </p:tgtEl>
                                        <p:attrNameLst>
                                          <p:attrName>ppt_h</p:attrName>
                                        </p:attrNameLst>
                                      </p:cBhvr>
                                      <p:tavLst>
                                        <p:tav tm="0">
                                          <p:val>
                                            <p:fltVal val="0"/>
                                          </p:val>
                                        </p:tav>
                                        <p:tav tm="100000">
                                          <p:val>
                                            <p:strVal val="#ppt_h"/>
                                          </p:val>
                                        </p:tav>
                                      </p:tavLst>
                                    </p:anim>
                                    <p:animEffect transition="in" filter="fade">
                                      <p:cBhvr>
                                        <p:cTn id="9" dur="5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353" y="3380519"/>
            <a:ext cx="9081293" cy="3208571"/>
          </a:xfrm>
          <a:prstGeom prst="rect">
            <a:avLst/>
          </a:prstGeom>
          <a:noFill/>
        </p:spPr>
        <p:txBody>
          <a:bodyPr wrap="square" rtlCol="0">
            <a:spAutoFit/>
          </a:bodyPr>
          <a:lstStyle/>
          <a:p>
            <a:pPr algn="ctr"/>
            <a:endParaRPr lang="it-IT" sz="1050" b="1" dirty="0" smtClean="0">
              <a:solidFill>
                <a:schemeClr val="bg1"/>
              </a:solidFill>
              <a:effectLst>
                <a:outerShdw blurRad="38100" dist="38100" dir="2700000" algn="tl">
                  <a:srgbClr val="000000">
                    <a:alpha val="43137"/>
                  </a:srgbClr>
                </a:outerShdw>
              </a:effectLst>
            </a:endParaRPr>
          </a:p>
          <a:p>
            <a:pPr algn="ctr"/>
            <a:r>
              <a:rPr lang="it-IT" sz="3200" b="1" dirty="0" smtClean="0">
                <a:solidFill>
                  <a:schemeClr val="bg1"/>
                </a:solidFill>
                <a:effectLst>
                  <a:outerShdw blurRad="38100" dist="38100" dir="2700000" algn="tl">
                    <a:srgbClr val="000000">
                      <a:alpha val="43137"/>
                    </a:srgbClr>
                  </a:outerShdw>
                </a:effectLst>
              </a:rPr>
              <a:t>Indicatorii </a:t>
            </a:r>
            <a:r>
              <a:rPr lang="it-IT" sz="3200" b="1" dirty="0">
                <a:solidFill>
                  <a:schemeClr val="bg1"/>
                </a:solidFill>
                <a:effectLst>
                  <a:outerShdw blurRad="38100" dist="38100" dir="2700000" algn="tl">
                    <a:srgbClr val="000000">
                      <a:alpha val="43137"/>
                    </a:srgbClr>
                  </a:outerShdw>
                </a:effectLst>
              </a:rPr>
              <a:t>formulati trebuie sa fie: </a:t>
            </a:r>
          </a:p>
          <a:p>
            <a:pPr algn="ctr"/>
            <a:r>
              <a:rPr lang="it-IT" sz="3200" b="1" dirty="0">
                <a:solidFill>
                  <a:schemeClr val="bg1"/>
                </a:solidFill>
                <a:effectLst>
                  <a:outerShdw blurRad="38100" dist="38100" dir="2700000" algn="tl">
                    <a:srgbClr val="000000">
                      <a:alpha val="43137"/>
                    </a:srgbClr>
                  </a:outerShdw>
                </a:effectLst>
              </a:rPr>
              <a:t>- clari</a:t>
            </a:r>
          </a:p>
          <a:p>
            <a:pPr algn="ctr"/>
            <a:r>
              <a:rPr lang="it-IT" sz="3200" b="1" dirty="0">
                <a:solidFill>
                  <a:schemeClr val="bg1"/>
                </a:solidFill>
                <a:effectLst>
                  <a:outerShdw blurRad="38100" dist="38100" dir="2700000" algn="tl">
                    <a:srgbClr val="000000">
                      <a:alpha val="43137"/>
                    </a:srgbClr>
                  </a:outerShdw>
                </a:effectLst>
              </a:rPr>
              <a:t>- simpli</a:t>
            </a:r>
          </a:p>
          <a:p>
            <a:pPr algn="ctr"/>
            <a:r>
              <a:rPr lang="it-IT" sz="3200" b="1" dirty="0">
                <a:solidFill>
                  <a:schemeClr val="bg1"/>
                </a:solidFill>
                <a:effectLst>
                  <a:outerShdw blurRad="38100" dist="38100" dir="2700000" algn="tl">
                    <a:srgbClr val="000000">
                      <a:alpha val="43137"/>
                    </a:srgbClr>
                  </a:outerShdw>
                </a:effectLst>
              </a:rPr>
              <a:t>- reproductibili</a:t>
            </a:r>
          </a:p>
          <a:p>
            <a:pPr algn="ctr"/>
            <a:r>
              <a:rPr lang="it-IT" sz="3200" b="1" dirty="0">
                <a:solidFill>
                  <a:schemeClr val="bg1"/>
                </a:solidFill>
                <a:effectLst>
                  <a:outerShdw blurRad="38100" dist="38100" dir="2700000" algn="tl">
                    <a:srgbClr val="000000">
                      <a:alpha val="43137"/>
                    </a:srgbClr>
                  </a:outerShdw>
                </a:effectLst>
              </a:rPr>
              <a:t>- masurabili</a:t>
            </a:r>
          </a:p>
          <a:p>
            <a:pPr algn="ctr"/>
            <a:r>
              <a:rPr lang="it-IT" sz="3200" b="1" dirty="0">
                <a:solidFill>
                  <a:schemeClr val="bg1"/>
                </a:solidFill>
                <a:effectLst>
                  <a:outerShdw blurRad="38100" dist="38100" dir="2700000" algn="tl">
                    <a:srgbClr val="000000">
                      <a:alpha val="43137"/>
                    </a:srgbClr>
                  </a:outerShdw>
                </a:effectLst>
              </a:rPr>
              <a:t>- </a:t>
            </a:r>
            <a:r>
              <a:rPr lang="it-IT" sz="3200" b="1" dirty="0" smtClean="0">
                <a:solidFill>
                  <a:schemeClr val="bg1"/>
                </a:solidFill>
                <a:effectLst>
                  <a:outerShdw blurRad="38100" dist="38100" dir="2700000" algn="tl">
                    <a:srgbClr val="000000">
                      <a:alpha val="43137"/>
                    </a:srgbClr>
                  </a:outerShdw>
                </a:effectLst>
              </a:rPr>
              <a:t>relevanți</a:t>
            </a:r>
            <a:endParaRPr lang="en-US" sz="3200" dirty="0" smtClean="0">
              <a:solidFill>
                <a:schemeClr val="bg1"/>
              </a:solidFill>
              <a:effectLst>
                <a:outerShdw blurRad="38100" dist="38100" dir="2700000" algn="tl">
                  <a:srgbClr val="000000">
                    <a:alpha val="43137"/>
                  </a:srgbClr>
                </a:outerShdw>
              </a:effectLst>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303250"/>
            <a:ext cx="6858000" cy="3077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9219"/>
                                        </p:tgtEl>
                                        <p:attrNameLst>
                                          <p:attrName>style.visibility</p:attrName>
                                        </p:attrNameLst>
                                      </p:cBhvr>
                                      <p:to>
                                        <p:strVal val="visible"/>
                                      </p:to>
                                    </p:set>
                                    <p:anim calcmode="lin" valueType="num">
                                      <p:cBhvr>
                                        <p:cTn id="7" dur="4000" fill="hold"/>
                                        <p:tgtEl>
                                          <p:spTgt spid="9219"/>
                                        </p:tgtEl>
                                        <p:attrNameLst>
                                          <p:attrName>ppt_w</p:attrName>
                                        </p:attrNameLst>
                                      </p:cBhvr>
                                      <p:tavLst>
                                        <p:tav tm="0">
                                          <p:val>
                                            <p:fltVal val="0"/>
                                          </p:val>
                                        </p:tav>
                                        <p:tav tm="100000">
                                          <p:val>
                                            <p:strVal val="#ppt_w"/>
                                          </p:val>
                                        </p:tav>
                                      </p:tavLst>
                                    </p:anim>
                                    <p:anim calcmode="lin" valueType="num">
                                      <p:cBhvr>
                                        <p:cTn id="8" dur="4000" fill="hold"/>
                                        <p:tgtEl>
                                          <p:spTgt spid="9219"/>
                                        </p:tgtEl>
                                        <p:attrNameLst>
                                          <p:attrName>ppt_h</p:attrName>
                                        </p:attrNameLst>
                                      </p:cBhvr>
                                      <p:tavLst>
                                        <p:tav tm="0">
                                          <p:val>
                                            <p:fltVal val="0"/>
                                          </p:val>
                                        </p:tav>
                                        <p:tav tm="100000">
                                          <p:val>
                                            <p:strVal val="#ppt_h"/>
                                          </p:val>
                                        </p:tav>
                                      </p:tavLst>
                                    </p:anim>
                                    <p:animEffect transition="in" filter="fade">
                                      <p:cBhvr>
                                        <p:cTn id="9" dur="4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243" y="2895600"/>
            <a:ext cx="9081293" cy="3539430"/>
          </a:xfrm>
          <a:prstGeom prst="rect">
            <a:avLst/>
          </a:prstGeom>
          <a:noFill/>
        </p:spPr>
        <p:txBody>
          <a:bodyPr wrap="square" rtlCol="0">
            <a:spAutoFit/>
          </a:bodyPr>
          <a:lstStyle/>
          <a:p>
            <a:pPr algn="ctr"/>
            <a:r>
              <a:rPr lang="it-IT" sz="2800" b="1" dirty="0" smtClean="0">
                <a:solidFill>
                  <a:schemeClr val="bg1"/>
                </a:solidFill>
                <a:effectLst>
                  <a:outerShdw blurRad="38100" dist="38100" dir="2700000" algn="tl">
                    <a:srgbClr val="000000">
                      <a:alpha val="43137"/>
                    </a:srgbClr>
                  </a:outerShdw>
                </a:effectLst>
              </a:rPr>
              <a:t>MODALITĂȚI </a:t>
            </a:r>
            <a:r>
              <a:rPr lang="it-IT" sz="2800" b="1" dirty="0">
                <a:solidFill>
                  <a:schemeClr val="bg1"/>
                </a:solidFill>
                <a:effectLst>
                  <a:outerShdw blurRad="38100" dist="38100" dir="2700000" algn="tl">
                    <a:srgbClr val="000000">
                      <a:alpha val="43137"/>
                    </a:srgbClr>
                  </a:outerShdw>
                </a:effectLst>
              </a:rPr>
              <a:t>DE VALIDARE</a:t>
            </a:r>
          </a:p>
          <a:p>
            <a:endParaRPr lang="it-IT" sz="2800" b="1" dirty="0">
              <a:solidFill>
                <a:schemeClr val="bg1"/>
              </a:solidFill>
              <a:effectLst>
                <a:outerShdw blurRad="38100" dist="38100" dir="2700000" algn="tl">
                  <a:srgbClr val="000000">
                    <a:alpha val="43137"/>
                  </a:srgbClr>
                </a:outerShdw>
              </a:effectLst>
            </a:endParaRPr>
          </a:p>
          <a:p>
            <a:r>
              <a:rPr lang="it-IT" sz="2400" b="1" dirty="0">
                <a:solidFill>
                  <a:schemeClr val="bg1"/>
                </a:solidFill>
                <a:effectLst>
                  <a:outerShdw blurRad="38100" dist="38100" dir="2700000" algn="tl">
                    <a:srgbClr val="000000">
                      <a:alpha val="43137"/>
                    </a:srgbClr>
                  </a:outerShdw>
                </a:effectLst>
              </a:rPr>
              <a:t>Indicatori validați prin prezentarea unui </a:t>
            </a:r>
            <a:r>
              <a:rPr lang="it-IT" sz="2400" b="1" dirty="0" smtClean="0">
                <a:solidFill>
                  <a:schemeClr val="bg1"/>
                </a:solidFill>
                <a:effectLst>
                  <a:outerShdw blurRad="38100" dist="38100" dir="2700000" algn="tl">
                    <a:srgbClr val="000000">
                      <a:alpha val="43137"/>
                    </a:srgbClr>
                  </a:outerShdw>
                </a:effectLst>
              </a:rPr>
              <a:t>document (</a:t>
            </a:r>
            <a:r>
              <a:rPr lang="it-IT" sz="2400" b="1" dirty="0">
                <a:solidFill>
                  <a:schemeClr val="bg1"/>
                </a:solidFill>
                <a:effectLst>
                  <a:outerShdw blurRad="38100" dist="38100" dir="2700000" algn="tl">
                    <a:srgbClr val="000000">
                      <a:alpha val="43137"/>
                    </a:srgbClr>
                  </a:outerShdw>
                </a:effectLst>
              </a:rPr>
              <a:t>actualizat).</a:t>
            </a:r>
          </a:p>
          <a:p>
            <a:endParaRPr lang="it-IT" sz="2400" b="1" dirty="0">
              <a:solidFill>
                <a:schemeClr val="bg1"/>
              </a:solidFill>
              <a:effectLst>
                <a:outerShdw blurRad="38100" dist="38100" dir="2700000" algn="tl">
                  <a:srgbClr val="000000">
                    <a:alpha val="43137"/>
                  </a:srgbClr>
                </a:outerShdw>
              </a:effectLst>
            </a:endParaRPr>
          </a:p>
          <a:p>
            <a:r>
              <a:rPr lang="it-IT" sz="2400" b="1" dirty="0">
                <a:solidFill>
                  <a:schemeClr val="bg1"/>
                </a:solidFill>
                <a:effectLst>
                  <a:outerShdw blurRad="38100" dist="38100" dir="2700000" algn="tl">
                    <a:srgbClr val="000000">
                      <a:alpha val="43137"/>
                    </a:srgbClr>
                  </a:outerShdw>
                </a:effectLst>
              </a:rPr>
              <a:t>Indicatori validați prin liste de </a:t>
            </a:r>
            <a:r>
              <a:rPr lang="it-IT" sz="2400" b="1" dirty="0" smtClean="0">
                <a:solidFill>
                  <a:schemeClr val="bg1"/>
                </a:solidFill>
                <a:effectLst>
                  <a:outerShdw blurRad="38100" dist="38100" dir="2700000" algn="tl">
                    <a:srgbClr val="000000">
                      <a:alpha val="43137"/>
                    </a:srgbClr>
                  </a:outerShdw>
                </a:effectLst>
              </a:rPr>
              <a:t>verificare (</a:t>
            </a:r>
            <a:r>
              <a:rPr lang="it-IT" sz="2400" b="1" dirty="0">
                <a:solidFill>
                  <a:schemeClr val="bg1"/>
                </a:solidFill>
                <a:effectLst>
                  <a:outerShdw blurRad="38100" dist="38100" dir="2700000" algn="tl">
                    <a:srgbClr val="000000">
                      <a:alpha val="43137"/>
                    </a:srgbClr>
                  </a:outerShdw>
                </a:effectLst>
              </a:rPr>
              <a:t>pot cuprinde set de date/documente</a:t>
            </a:r>
            <a:r>
              <a:rPr lang="it-IT" sz="2400" b="1" dirty="0" smtClean="0">
                <a:solidFill>
                  <a:schemeClr val="bg1"/>
                </a:solidFill>
                <a:effectLst>
                  <a:outerShdw blurRad="38100" dist="38100" dir="2700000" algn="tl">
                    <a:srgbClr val="000000">
                      <a:alpha val="43137"/>
                    </a:srgbClr>
                  </a:outerShdw>
                </a:effectLst>
              </a:rPr>
              <a:t>).</a:t>
            </a:r>
          </a:p>
          <a:p>
            <a:endParaRPr lang="it-IT" sz="2400" b="1" dirty="0">
              <a:solidFill>
                <a:schemeClr val="bg1"/>
              </a:solidFill>
              <a:effectLst>
                <a:outerShdw blurRad="38100" dist="38100" dir="2700000" algn="tl">
                  <a:srgbClr val="000000">
                    <a:alpha val="43137"/>
                  </a:srgbClr>
                </a:outerShdw>
              </a:effectLst>
            </a:endParaRPr>
          </a:p>
          <a:p>
            <a:r>
              <a:rPr lang="it-IT" sz="2400" b="1" dirty="0">
                <a:solidFill>
                  <a:schemeClr val="bg1"/>
                </a:solidFill>
                <a:effectLst>
                  <a:outerShdw blurRad="38100" dist="38100" dir="2700000" algn="tl">
                    <a:srgbClr val="000000">
                      <a:alpha val="43137"/>
                    </a:srgbClr>
                  </a:outerShdw>
                </a:effectLst>
              </a:rPr>
              <a:t>Indicatori validați prin analiza proceselor</a:t>
            </a:r>
            <a:r>
              <a:rPr lang="it-IT" sz="2400" b="1" dirty="0" smtClean="0">
                <a:solidFill>
                  <a:schemeClr val="bg1"/>
                </a:solidFill>
                <a:effectLst>
                  <a:outerShdw blurRad="38100" dist="38100" dir="2700000" algn="tl">
                    <a:srgbClr val="000000">
                      <a:alpha val="43137"/>
                    </a:srgbClr>
                  </a:outerShdw>
                </a:effectLst>
              </a:rPr>
              <a:t>:</a:t>
            </a:r>
            <a:endParaRPr lang="en-US" sz="2400" dirty="0" smtClean="0">
              <a:solidFill>
                <a:schemeClr val="bg1"/>
              </a:solidFill>
              <a:effectLst>
                <a:outerShdw blurRad="38100" dist="38100" dir="2700000" algn="tl">
                  <a:srgbClr val="000000">
                    <a:alpha val="43137"/>
                  </a:srgbClr>
                </a:outerShdw>
              </a:effectLst>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976" y="457200"/>
            <a:ext cx="4944047" cy="20085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6000" fill="hold"/>
                                        <p:tgtEl>
                                          <p:spTgt spid="184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3970080"/>
            <a:ext cx="9081293" cy="2369880"/>
          </a:xfrm>
          <a:prstGeom prst="rect">
            <a:avLst/>
          </a:prstGeom>
          <a:noFill/>
        </p:spPr>
        <p:txBody>
          <a:bodyPr wrap="square" rtlCol="0">
            <a:spAutoFit/>
          </a:bodyPr>
          <a:lstStyle/>
          <a:p>
            <a:r>
              <a:rPr lang="vi-VN" sz="2800" b="1" dirty="0">
                <a:solidFill>
                  <a:schemeClr val="bg1"/>
                </a:solidFill>
                <a:effectLst>
                  <a:outerShdw blurRad="38100" dist="38100" dir="2700000" algn="tl">
                    <a:srgbClr val="000000">
                      <a:alpha val="43137"/>
                    </a:srgbClr>
                  </a:outerShdw>
                </a:effectLst>
              </a:rPr>
              <a:t>Validarea </a:t>
            </a:r>
            <a:r>
              <a:rPr lang="vi-VN" sz="2800" b="1" dirty="0" smtClean="0">
                <a:solidFill>
                  <a:schemeClr val="bg1"/>
                </a:solidFill>
                <a:effectLst>
                  <a:outerShdw blurRad="38100" dist="38100" dir="2700000" algn="tl">
                    <a:srgbClr val="000000">
                      <a:alpha val="43137"/>
                    </a:srgbClr>
                  </a:outerShdw>
                </a:effectLst>
              </a:rPr>
              <a:t>REGLEMENTĂRII</a:t>
            </a:r>
            <a:r>
              <a:rPr lang="en-US" sz="2800" b="1" dirty="0" smtClean="0">
                <a:solidFill>
                  <a:schemeClr val="bg1"/>
                </a:solidFill>
                <a:effectLst>
                  <a:outerShdw blurRad="38100" dist="38100" dir="2700000" algn="tl">
                    <a:srgbClr val="000000">
                      <a:alpha val="43137"/>
                    </a:srgbClr>
                  </a:outerShdw>
                </a:effectLst>
              </a:rPr>
              <a:t> </a:t>
            </a:r>
            <a:r>
              <a:rPr lang="vi-VN" sz="2800" b="1" dirty="0" smtClean="0">
                <a:solidFill>
                  <a:schemeClr val="bg1"/>
                </a:solidFill>
                <a:effectLst>
                  <a:outerShdw blurRad="38100" dist="38100" dir="2700000" algn="tl">
                    <a:srgbClr val="000000">
                      <a:alpha val="43137"/>
                    </a:srgbClr>
                  </a:outerShdw>
                </a:effectLst>
              </a:rPr>
              <a:t>(</a:t>
            </a:r>
            <a:r>
              <a:rPr lang="vi-VN" sz="2800" b="1" dirty="0">
                <a:solidFill>
                  <a:schemeClr val="bg1"/>
                </a:solidFill>
                <a:effectLst>
                  <a:outerShdw blurRad="38100" dist="38100" dir="2700000" algn="tl">
                    <a:srgbClr val="000000">
                      <a:alpha val="43137"/>
                    </a:srgbClr>
                  </a:outerShdw>
                </a:effectLst>
              </a:rPr>
              <a:t>procedurării) </a:t>
            </a:r>
            <a:endParaRPr lang="en-US" sz="2800" b="1" dirty="0" smtClean="0">
              <a:solidFill>
                <a:schemeClr val="bg1"/>
              </a:solidFill>
              <a:effectLst>
                <a:outerShdw blurRad="38100" dist="38100" dir="2700000" algn="tl">
                  <a:srgbClr val="000000">
                    <a:alpha val="43137"/>
                  </a:srgbClr>
                </a:outerShdw>
              </a:effectLst>
            </a:endParaRPr>
          </a:p>
          <a:p>
            <a:r>
              <a:rPr lang="vi-VN" sz="2400" b="1" dirty="0" smtClean="0">
                <a:solidFill>
                  <a:schemeClr val="bg1"/>
                </a:solidFill>
                <a:effectLst>
                  <a:outerShdw blurRad="38100" dist="38100" dir="2700000" algn="tl">
                    <a:srgbClr val="000000">
                      <a:alpha val="43137"/>
                    </a:srgbClr>
                  </a:outerShdw>
                </a:effectLst>
              </a:rPr>
              <a:t>1.</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i</a:t>
            </a:r>
            <a:r>
              <a:rPr lang="vi-VN" sz="2400" b="1" dirty="0" smtClean="0">
                <a:solidFill>
                  <a:schemeClr val="bg1"/>
                </a:solidFill>
                <a:effectLst>
                  <a:outerShdw blurRad="38100" dist="38100" dir="2700000" algn="tl">
                    <a:srgbClr val="000000">
                      <a:alpha val="43137"/>
                    </a:srgbClr>
                  </a:outerShdw>
                </a:effectLst>
              </a:rPr>
              <a:t>dentificarea </a:t>
            </a:r>
            <a:r>
              <a:rPr lang="vi-VN" sz="2400" b="1" dirty="0">
                <a:solidFill>
                  <a:schemeClr val="bg1"/>
                </a:solidFill>
                <a:effectLst>
                  <a:outerShdw blurRad="38100" dist="38100" dir="2700000" algn="tl">
                    <a:srgbClr val="000000">
                      <a:alpha val="43137"/>
                    </a:srgbClr>
                  </a:outerShdw>
                </a:effectLst>
              </a:rPr>
              <a:t>riscului si înregistrarea in </a:t>
            </a:r>
            <a:r>
              <a:rPr lang="en-US" sz="2400" b="1" dirty="0" smtClean="0">
                <a:solidFill>
                  <a:schemeClr val="bg1"/>
                </a:solidFill>
                <a:effectLst>
                  <a:outerShdw blurRad="38100" dist="38100" dir="2700000" algn="tl">
                    <a:srgbClr val="000000">
                      <a:alpha val="43137"/>
                    </a:srgbClr>
                  </a:outerShdw>
                </a:effectLst>
              </a:rPr>
              <a:t>R</a:t>
            </a:r>
            <a:r>
              <a:rPr lang="vi-VN" sz="2400" b="1" dirty="0" smtClean="0">
                <a:solidFill>
                  <a:schemeClr val="bg1"/>
                </a:solidFill>
                <a:effectLst>
                  <a:outerShdw blurRad="38100" dist="38100" dir="2700000" algn="tl">
                    <a:srgbClr val="000000">
                      <a:alpha val="43137"/>
                    </a:srgbClr>
                  </a:outerShdw>
                </a:effectLst>
              </a:rPr>
              <a:t>egistrul</a:t>
            </a:r>
            <a:r>
              <a:rPr lang="en-US" sz="2400" b="1" dirty="0" smtClean="0">
                <a:solidFill>
                  <a:schemeClr val="bg1"/>
                </a:solidFill>
                <a:effectLst>
                  <a:outerShdw blurRad="38100" dist="38100" dir="2700000" algn="tl">
                    <a:srgbClr val="000000">
                      <a:alpha val="43137"/>
                    </a:srgbClr>
                  </a:outerShdw>
                </a:effectLst>
              </a:rPr>
              <a:t> </a:t>
            </a:r>
            <a:r>
              <a:rPr lang="en-US" sz="2400" b="1" dirty="0" err="1" smtClean="0">
                <a:solidFill>
                  <a:schemeClr val="bg1"/>
                </a:solidFill>
                <a:effectLst>
                  <a:outerShdw blurRad="38100" dist="38100" dir="2700000" algn="tl">
                    <a:srgbClr val="000000">
                      <a:alpha val="43137"/>
                    </a:srgbClr>
                  </a:outerShdw>
                </a:effectLst>
              </a:rPr>
              <a:t>Risc</a:t>
            </a:r>
            <a:r>
              <a:rPr lang="en-US" sz="2400" b="1" dirty="0" smtClean="0">
                <a:solidFill>
                  <a:schemeClr val="bg1"/>
                </a:solidFill>
                <a:effectLst>
                  <a:outerShdw blurRad="38100" dist="38100" dir="2700000" algn="tl">
                    <a:srgbClr val="000000">
                      <a:alpha val="43137"/>
                    </a:srgbClr>
                  </a:outerShdw>
                </a:effectLst>
              </a:rPr>
              <a:t>.</a:t>
            </a:r>
            <a:endParaRPr lang="vi-VN" sz="2400" b="1" dirty="0">
              <a:solidFill>
                <a:schemeClr val="bg1"/>
              </a:solidFill>
              <a:effectLst>
                <a:outerShdw blurRad="38100" dist="38100" dir="2700000" algn="tl">
                  <a:srgbClr val="000000">
                    <a:alpha val="43137"/>
                  </a:srgbClr>
                </a:outerShdw>
              </a:effectLst>
            </a:endParaRPr>
          </a:p>
          <a:p>
            <a:r>
              <a:rPr lang="vi-VN" sz="2400" b="1" dirty="0">
                <a:solidFill>
                  <a:schemeClr val="bg1"/>
                </a:solidFill>
                <a:effectLst>
                  <a:outerShdw blurRad="38100" dist="38100" dir="2700000" algn="tl">
                    <a:srgbClr val="000000">
                      <a:alpha val="43137"/>
                    </a:srgbClr>
                  </a:outerShdw>
                </a:effectLst>
              </a:rPr>
              <a:t>2.	formalizarea</a:t>
            </a:r>
          </a:p>
          <a:p>
            <a:r>
              <a:rPr lang="vi-VN" sz="2400" b="1" dirty="0">
                <a:solidFill>
                  <a:schemeClr val="bg1"/>
                </a:solidFill>
                <a:effectLst>
                  <a:outerShdw blurRad="38100" dist="38100" dir="2700000" algn="tl">
                    <a:srgbClr val="000000">
                      <a:alpha val="43137"/>
                    </a:srgbClr>
                  </a:outerShdw>
                </a:effectLst>
              </a:rPr>
              <a:t>3.	implementarea(difuzarea, instruirea, aplicarea)</a:t>
            </a:r>
          </a:p>
          <a:p>
            <a:r>
              <a:rPr lang="vi-VN" sz="2400" b="1" dirty="0">
                <a:solidFill>
                  <a:schemeClr val="bg1"/>
                </a:solidFill>
                <a:effectLst>
                  <a:outerShdw blurRad="38100" dist="38100" dir="2700000" algn="tl">
                    <a:srgbClr val="000000">
                      <a:alpha val="43137"/>
                    </a:srgbClr>
                  </a:outerShdw>
                </a:effectLst>
              </a:rPr>
              <a:t>4.	analiza periodică(revizie,reeditare)</a:t>
            </a:r>
          </a:p>
          <a:p>
            <a:r>
              <a:rPr lang="vi-VN" sz="2400" b="1" dirty="0">
                <a:solidFill>
                  <a:schemeClr val="bg1"/>
                </a:solidFill>
                <a:effectLst>
                  <a:outerShdw blurRad="38100" dist="38100" dir="2700000" algn="tl">
                    <a:srgbClr val="000000">
                      <a:alpha val="43137"/>
                    </a:srgbClr>
                  </a:outerShdw>
                </a:effectLst>
              </a:rPr>
              <a:t>5.	monitorizarea(măsuri</a:t>
            </a:r>
            <a:r>
              <a:rPr lang="vi-VN" sz="2400" b="1" dirty="0" smtClean="0">
                <a:solidFill>
                  <a:schemeClr val="bg1"/>
                </a:solidFill>
                <a:effectLst>
                  <a:outerShdw blurRad="38100" dist="38100" dir="2700000" algn="tl">
                    <a:srgbClr val="000000">
                      <a:alpha val="43137"/>
                    </a:srgbClr>
                  </a:outerShdw>
                </a:effectLst>
              </a:rPr>
              <a:t>)</a:t>
            </a:r>
            <a:endParaRPr lang="en-US" sz="2400" b="1" dirty="0" smtClean="0">
              <a:solidFill>
                <a:schemeClr val="bg1"/>
              </a:solidFill>
              <a:effectLst>
                <a:outerShdw blurRad="38100" dist="38100" dir="2700000" algn="tl">
                  <a:srgbClr val="000000">
                    <a:alpha val="43137"/>
                  </a:srgbClr>
                </a:outerShdw>
              </a:effectLst>
            </a:endParaRPr>
          </a:p>
        </p:txBody>
      </p:sp>
      <p:pic>
        <p:nvPicPr>
          <p:cNvPr id="19460" name="Picture 4" descr="Risultati immagini per validation procedures"/>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81200" y="381000"/>
            <a:ext cx="5181600" cy="304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1)">
                                      <p:cBhvr>
                                        <p:cTn id="7" dur="10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3657600"/>
            <a:ext cx="9081293" cy="2800767"/>
          </a:xfrm>
          <a:prstGeom prst="rect">
            <a:avLst/>
          </a:prstGeom>
          <a:noFill/>
        </p:spPr>
        <p:txBody>
          <a:bodyPr wrap="square" rtlCol="0">
            <a:spAutoFit/>
          </a:bodyPr>
          <a:lstStyle/>
          <a:p>
            <a:pPr algn="ctr"/>
            <a:r>
              <a:rPr lang="it-IT" sz="2800" b="1" dirty="0" smtClean="0">
                <a:solidFill>
                  <a:schemeClr val="bg1"/>
                </a:solidFill>
                <a:effectLst>
                  <a:outerShdw blurRad="38100" dist="38100" dir="2700000" algn="tl">
                    <a:srgbClr val="000000">
                      <a:alpha val="43137"/>
                    </a:srgbClr>
                  </a:outerShdw>
                </a:effectLst>
              </a:rPr>
              <a:t>Validarea PROTOCOALELOR</a:t>
            </a:r>
          </a:p>
          <a:p>
            <a:pPr algn="ctr"/>
            <a:r>
              <a:rPr lang="it-IT" sz="2800" b="1" dirty="0" smtClean="0">
                <a:solidFill>
                  <a:schemeClr val="bg1"/>
                </a:solidFill>
                <a:effectLst>
                  <a:outerShdw blurRad="38100" dist="38100" dir="2700000" algn="tl">
                    <a:srgbClr val="000000">
                      <a:alpha val="43137"/>
                    </a:srgbClr>
                  </a:outerShdw>
                </a:effectLst>
              </a:rPr>
              <a:t> </a:t>
            </a:r>
            <a:r>
              <a:rPr lang="it-IT" sz="2800" b="1" dirty="0">
                <a:solidFill>
                  <a:schemeClr val="bg1"/>
                </a:solidFill>
                <a:effectLst>
                  <a:outerShdw blurRad="38100" dist="38100" dir="2700000" algn="tl">
                    <a:srgbClr val="000000">
                      <a:alpha val="43137"/>
                    </a:srgbClr>
                  </a:outerShdw>
                </a:effectLst>
              </a:rPr>
              <a:t>(proceduri asociate actului medical</a:t>
            </a:r>
            <a:r>
              <a:rPr lang="it-IT" sz="2800" b="1" dirty="0" smtClean="0">
                <a:solidFill>
                  <a:schemeClr val="bg1"/>
                </a:solidFill>
                <a:effectLst>
                  <a:outerShdw blurRad="38100" dist="38100" dir="2700000" algn="tl">
                    <a:srgbClr val="000000">
                      <a:alpha val="43137"/>
                    </a:srgbClr>
                  </a:outerShdw>
                </a:effectLst>
              </a:rPr>
              <a:t>)</a:t>
            </a:r>
          </a:p>
          <a:p>
            <a:r>
              <a:rPr lang="it-IT" sz="2400" b="1" dirty="0" smtClean="0">
                <a:solidFill>
                  <a:schemeClr val="bg1"/>
                </a:solidFill>
                <a:effectLst>
                  <a:outerShdw blurRad="38100" dist="38100" dir="2700000" algn="tl">
                    <a:srgbClr val="000000">
                      <a:alpha val="43137"/>
                    </a:srgbClr>
                  </a:outerShdw>
                </a:effectLst>
              </a:rPr>
              <a:t>1</a:t>
            </a:r>
            <a:r>
              <a:rPr lang="it-IT" sz="2400" b="1" dirty="0">
                <a:solidFill>
                  <a:schemeClr val="bg1"/>
                </a:solidFill>
                <a:effectLst>
                  <a:outerShdw blurRad="38100" dist="38100" dir="2700000" algn="tl">
                    <a:srgbClr val="000000">
                      <a:alpha val="43137"/>
                    </a:srgbClr>
                  </a:outerShdw>
                </a:effectLst>
              </a:rPr>
              <a:t>.	indicatori clinici</a:t>
            </a:r>
          </a:p>
          <a:p>
            <a:r>
              <a:rPr lang="it-IT" sz="2400" b="1" dirty="0">
                <a:solidFill>
                  <a:schemeClr val="bg1"/>
                </a:solidFill>
                <a:effectLst>
                  <a:outerShdw blurRad="38100" dist="38100" dir="2700000" algn="tl">
                    <a:srgbClr val="000000">
                      <a:alpha val="43137"/>
                    </a:srgbClr>
                  </a:outerShdw>
                </a:effectLst>
              </a:rPr>
              <a:t>2.	procedura de colectare a indicatorilor clinici</a:t>
            </a:r>
          </a:p>
          <a:p>
            <a:r>
              <a:rPr lang="it-IT" sz="2400" b="1" dirty="0">
                <a:solidFill>
                  <a:schemeClr val="bg1"/>
                </a:solidFill>
                <a:effectLst>
                  <a:outerShdw blurRad="38100" dist="38100" dir="2700000" algn="tl">
                    <a:srgbClr val="000000">
                      <a:alpha val="43137"/>
                    </a:srgbClr>
                  </a:outerShdw>
                </a:effectLst>
              </a:rPr>
              <a:t>3.	calcularea indicatorilor clinici</a:t>
            </a:r>
          </a:p>
          <a:p>
            <a:r>
              <a:rPr lang="it-IT" sz="2400" b="1" dirty="0">
                <a:solidFill>
                  <a:schemeClr val="bg1"/>
                </a:solidFill>
                <a:effectLst>
                  <a:outerShdw blurRad="38100" dist="38100" dir="2700000" algn="tl">
                    <a:srgbClr val="000000">
                      <a:alpha val="43137"/>
                    </a:srgbClr>
                  </a:outerShdw>
                </a:effectLst>
              </a:rPr>
              <a:t>4.	monitorizarea indicatorilor clinici</a:t>
            </a:r>
          </a:p>
          <a:p>
            <a:r>
              <a:rPr lang="it-IT" sz="2400" b="1" dirty="0">
                <a:solidFill>
                  <a:schemeClr val="bg1"/>
                </a:solidFill>
                <a:effectLst>
                  <a:outerShdw blurRad="38100" dist="38100" dir="2700000" algn="tl">
                    <a:srgbClr val="000000">
                      <a:alpha val="43137"/>
                    </a:srgbClr>
                  </a:outerShdw>
                </a:effectLst>
              </a:rPr>
              <a:t>5.	structura </a:t>
            </a:r>
            <a:r>
              <a:rPr lang="it-IT" sz="2400" b="1" dirty="0" smtClean="0">
                <a:solidFill>
                  <a:schemeClr val="bg1"/>
                </a:solidFill>
                <a:effectLst>
                  <a:outerShdw blurRad="38100" dist="38100" dir="2700000" algn="tl">
                    <a:srgbClr val="000000">
                      <a:alpha val="43137"/>
                    </a:srgbClr>
                  </a:outerShdw>
                </a:effectLst>
              </a:rPr>
              <a:t>respectata</a:t>
            </a:r>
            <a:endParaRPr lang="en-US" sz="2800" dirty="0" smtClean="0">
              <a:solidFill>
                <a:schemeClr val="bg1"/>
              </a:solidFill>
              <a:effectLst>
                <a:outerShdw blurRad="38100" dist="38100" dir="2700000" algn="tl">
                  <a:srgbClr val="000000">
                    <a:alpha val="43137"/>
                  </a:srgbClr>
                </a:outerShdw>
              </a:effectLst>
            </a:endParaRPr>
          </a:p>
        </p:txBody>
      </p:sp>
      <p:pic>
        <p:nvPicPr>
          <p:cNvPr id="20482" name="Picture 2" descr="Risultati immagini per medical validation protoc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0446" y="176359"/>
            <a:ext cx="3200400" cy="3225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6000" fill="hold"/>
                                        <p:tgtEl>
                                          <p:spTgt spid="20482"/>
                                        </p:tgtEl>
                                        <p:attrNameLst>
                                          <p:attrName>ppt_w</p:attrName>
                                        </p:attrNameLst>
                                      </p:cBhvr>
                                      <p:tavLst>
                                        <p:tav tm="0">
                                          <p:val>
                                            <p:fltVal val="0"/>
                                          </p:val>
                                        </p:tav>
                                        <p:tav tm="100000">
                                          <p:val>
                                            <p:strVal val="#ppt_w"/>
                                          </p:val>
                                        </p:tav>
                                      </p:tavLst>
                                    </p:anim>
                                    <p:anim calcmode="lin" valueType="num">
                                      <p:cBhvr>
                                        <p:cTn id="8" dur="6000" fill="hold"/>
                                        <p:tgtEl>
                                          <p:spTgt spid="20482"/>
                                        </p:tgtEl>
                                        <p:attrNameLst>
                                          <p:attrName>ppt_h</p:attrName>
                                        </p:attrNameLst>
                                      </p:cBhvr>
                                      <p:tavLst>
                                        <p:tav tm="0">
                                          <p:val>
                                            <p:fltVal val="0"/>
                                          </p:val>
                                        </p:tav>
                                        <p:tav tm="100000">
                                          <p:val>
                                            <p:strVal val="#ppt_h"/>
                                          </p:val>
                                        </p:tav>
                                      </p:tavLst>
                                    </p:anim>
                                    <p:animEffect transition="in" filter="fade">
                                      <p:cBhvr>
                                        <p:cTn id="9" dur="6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5825" y="457200"/>
            <a:ext cx="6232350" cy="13943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2244059"/>
            <a:ext cx="9144000" cy="2431435"/>
          </a:xfrm>
          <a:prstGeom prst="rect">
            <a:avLst/>
          </a:prstGeom>
          <a:noFill/>
        </p:spPr>
        <p:txBody>
          <a:bodyPr wrap="square" rtlCol="0">
            <a:spAutoFit/>
          </a:bodyPr>
          <a:lstStyle/>
          <a:p>
            <a:pPr algn="ctr"/>
            <a:r>
              <a:rPr lang="ro-RO" sz="3800" b="1" dirty="0" smtClean="0">
                <a:solidFill>
                  <a:schemeClr val="bg1"/>
                </a:solidFill>
                <a:effectLst>
                  <a:outerShdw blurRad="38100" dist="38100" dir="2700000" algn="tl">
                    <a:srgbClr val="000000">
                      <a:alpha val="43137"/>
                    </a:srgbClr>
                  </a:outerShdw>
                </a:effectLst>
              </a:rPr>
              <a:t>CICLUL </a:t>
            </a:r>
            <a:r>
              <a:rPr lang="en-US" sz="3800" b="1" dirty="0" smtClean="0">
                <a:solidFill>
                  <a:schemeClr val="bg1"/>
                </a:solidFill>
                <a:effectLst>
                  <a:outerShdw blurRad="38100" dist="38100" dir="2700000" algn="tl">
                    <a:srgbClr val="000000">
                      <a:alpha val="43137"/>
                    </a:srgbClr>
                  </a:outerShdw>
                </a:effectLst>
              </a:rPr>
              <a:t>2</a:t>
            </a:r>
            <a:r>
              <a:rPr lang="ro-RO" sz="3800" b="1" dirty="0" smtClean="0">
                <a:solidFill>
                  <a:schemeClr val="bg1"/>
                </a:solidFill>
                <a:effectLst>
                  <a:outerShdw blurRad="38100" dist="38100" dir="2700000" algn="tl">
                    <a:srgbClr val="000000">
                      <a:alpha val="43137"/>
                    </a:srgbClr>
                  </a:outerShdw>
                </a:effectLst>
              </a:rPr>
              <a:t> DE ACREDITARE ANMCS</a:t>
            </a:r>
          </a:p>
          <a:p>
            <a:pPr algn="ctr"/>
            <a:r>
              <a:rPr lang="pt-BR" sz="3800" b="1" dirty="0" smtClean="0">
                <a:solidFill>
                  <a:schemeClr val="bg1"/>
                </a:solidFill>
                <a:effectLst>
                  <a:outerShdw blurRad="38100" dist="38100" dir="2700000" algn="tl">
                    <a:srgbClr val="000000">
                      <a:alpha val="43137"/>
                    </a:srgbClr>
                  </a:outerShdw>
                </a:effectLst>
              </a:rPr>
              <a:t>“Indicatorii a </a:t>
            </a:r>
            <a:r>
              <a:rPr lang="pt-BR" sz="3800" b="1" dirty="0">
                <a:solidFill>
                  <a:schemeClr val="bg1"/>
                </a:solidFill>
                <a:effectLst>
                  <a:outerShdw blurRad="38100" dist="38100" dir="2700000" algn="tl">
                    <a:srgbClr val="000000">
                      <a:alpha val="43137"/>
                    </a:srgbClr>
                  </a:outerShdw>
                </a:effectLst>
              </a:rPr>
              <a:t>standardelor de acreditare a </a:t>
            </a:r>
            <a:r>
              <a:rPr lang="pt-BR" sz="3800" b="1" dirty="0" smtClean="0">
                <a:solidFill>
                  <a:schemeClr val="bg1"/>
                </a:solidFill>
                <a:effectLst>
                  <a:outerShdw blurRad="38100" dist="38100" dir="2700000" algn="tl">
                    <a:srgbClr val="000000">
                      <a:alpha val="43137"/>
                    </a:srgbClr>
                  </a:outerShdw>
                </a:effectLst>
              </a:rPr>
              <a:t>spitalelor</a:t>
            </a:r>
            <a:r>
              <a:rPr lang="en-US" sz="3800" b="1" dirty="0" smtClean="0">
                <a:solidFill>
                  <a:schemeClr val="bg1"/>
                </a:solidFill>
                <a:effectLst>
                  <a:outerShdw blurRad="38100" dist="38100" dir="2700000" algn="tl">
                    <a:srgbClr val="000000">
                      <a:alpha val="43137"/>
                    </a:srgbClr>
                  </a:outerShdw>
                </a:effectLst>
              </a:rPr>
              <a:t>”</a:t>
            </a:r>
          </a:p>
          <a:p>
            <a:pPr lvl="0" algn="ctr"/>
            <a:r>
              <a:rPr lang="ro-RO" sz="3800" b="1" i="1" dirty="0" smtClean="0">
                <a:solidFill>
                  <a:schemeClr val="bg1"/>
                </a:solidFill>
                <a:effectLst>
                  <a:outerShdw blurRad="38100" dist="38100" dir="2700000" algn="tl">
                    <a:srgbClr val="000000">
                      <a:alpha val="43137"/>
                    </a:srgbClr>
                  </a:outerShdw>
                </a:effectLst>
              </a:rPr>
              <a:t>  </a:t>
            </a:r>
            <a:r>
              <a:rPr lang="en-US" sz="3800" b="1" dirty="0" smtClean="0">
                <a:solidFill>
                  <a:schemeClr val="bg1"/>
                </a:solidFill>
                <a:effectLst>
                  <a:outerShdw blurRad="38100" dist="38100" dir="2700000" algn="tl">
                    <a:srgbClr val="000000">
                      <a:alpha val="43137"/>
                    </a:srgbClr>
                  </a:outerShdw>
                </a:effectLst>
              </a:rPr>
              <a:t>(Dr. </a:t>
            </a:r>
            <a:r>
              <a:rPr lang="en-US" sz="3800" b="1" dirty="0" err="1" smtClean="0">
                <a:solidFill>
                  <a:schemeClr val="bg1"/>
                </a:solidFill>
                <a:effectLst>
                  <a:outerShdw blurRad="38100" dist="38100" dir="2700000" algn="tl">
                    <a:srgbClr val="000000">
                      <a:alpha val="43137"/>
                    </a:srgbClr>
                  </a:outerShdw>
                </a:effectLst>
              </a:rPr>
              <a:t>Nicoleta</a:t>
            </a:r>
            <a:r>
              <a:rPr lang="en-US" sz="3800" b="1" dirty="0" smtClean="0">
                <a:solidFill>
                  <a:schemeClr val="bg1"/>
                </a:solidFill>
                <a:effectLst>
                  <a:outerShdw blurRad="38100" dist="38100" dir="2700000" algn="tl">
                    <a:srgbClr val="000000">
                      <a:alpha val="43137"/>
                    </a:srgbClr>
                  </a:outerShdw>
                </a:effectLst>
              </a:rPr>
              <a:t> Claudia Manu)</a:t>
            </a:r>
            <a:endParaRPr lang="it-IT" sz="3800" b="1" dirty="0">
              <a:solidFill>
                <a:schemeClr val="bg1"/>
              </a:solidFill>
              <a:effectLst>
                <a:outerShdw blurRad="38100" dist="38100" dir="2700000" algn="tl">
                  <a:srgbClr val="000000">
                    <a:alpha val="43137"/>
                  </a:srgbClr>
                </a:outerShdw>
              </a:effectLst>
            </a:endParaRPr>
          </a:p>
        </p:txBody>
      </p:sp>
      <p:pic>
        <p:nvPicPr>
          <p:cNvPr id="1027" name="Picture 3" descr="C:\Users\Nicoleta\Desktop\IMAGINI PREZ\calitate.jpg"/>
          <p:cNvPicPr>
            <a:picLocks noChangeAspect="1" noChangeArrowheads="1"/>
          </p:cNvPicPr>
          <p:nvPr/>
        </p:nvPicPr>
        <p:blipFill>
          <a:blip r:embed="rId4" cstate="print"/>
          <a:srcRect/>
          <a:stretch>
            <a:fillRect/>
          </a:stretch>
        </p:blipFill>
        <p:spPr bwMode="auto">
          <a:xfrm>
            <a:off x="1455825" y="5105400"/>
            <a:ext cx="6146321" cy="1295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01109066"/>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4607" y="3048000"/>
            <a:ext cx="9081293" cy="3539430"/>
          </a:xfrm>
          <a:prstGeom prst="rect">
            <a:avLst/>
          </a:prstGeom>
          <a:noFill/>
        </p:spPr>
        <p:txBody>
          <a:bodyPr wrap="square" rtlCol="0">
            <a:spAutoFit/>
          </a:bodyPr>
          <a:lstStyle/>
          <a:p>
            <a:pPr algn="ctr"/>
            <a:r>
              <a:rPr lang="vi-VN" sz="2800" b="1" dirty="0" smtClean="0">
                <a:solidFill>
                  <a:schemeClr val="bg1"/>
                </a:solidFill>
                <a:effectLst>
                  <a:outerShdw blurRad="38100" dist="38100" dir="2700000" algn="tl">
                    <a:srgbClr val="000000">
                      <a:alpha val="43137"/>
                    </a:srgbClr>
                  </a:outerShdw>
                </a:effectLst>
              </a:rPr>
              <a:t>MODEL </a:t>
            </a:r>
            <a:r>
              <a:rPr lang="vi-VN" sz="2800" b="1" dirty="0">
                <a:solidFill>
                  <a:schemeClr val="bg1"/>
                </a:solidFill>
                <a:effectLst>
                  <a:outerShdw blurRad="38100" dist="38100" dir="2700000" algn="tl">
                    <a:srgbClr val="000000">
                      <a:alpha val="43137"/>
                    </a:srgbClr>
                  </a:outerShdw>
                </a:effectLst>
              </a:rPr>
              <a:t>STRUCTURA PROTOCOL</a:t>
            </a:r>
          </a:p>
          <a:p>
            <a:pPr algn="ctr"/>
            <a:r>
              <a:rPr lang="vi-VN" sz="2800" b="1" dirty="0" smtClean="0">
                <a:solidFill>
                  <a:schemeClr val="bg1"/>
                </a:solidFill>
                <a:effectLst>
                  <a:outerShdw blurRad="38100" dist="38100" dir="2700000" algn="tl">
                    <a:srgbClr val="000000">
                      <a:alpha val="43137"/>
                    </a:srgbClr>
                  </a:outerShdw>
                </a:effectLst>
              </a:rPr>
              <a:t>Abrevieri </a:t>
            </a:r>
            <a:r>
              <a:rPr lang="vi-VN" sz="2800" b="1" dirty="0">
                <a:solidFill>
                  <a:schemeClr val="bg1"/>
                </a:solidFill>
                <a:effectLst>
                  <a:outerShdw blurRad="38100" dist="38100" dir="2700000" algn="tl">
                    <a:srgbClr val="000000">
                      <a:alpha val="43137"/>
                    </a:srgbClr>
                  </a:outerShdw>
                </a:effectLst>
              </a:rPr>
              <a:t>folosite în document </a:t>
            </a:r>
            <a:endParaRPr lang="en-US" sz="2800" b="1" dirty="0" smtClean="0">
              <a:solidFill>
                <a:schemeClr val="bg1"/>
              </a:solidFill>
              <a:effectLst>
                <a:outerShdw blurRad="38100" dist="38100" dir="2700000" algn="tl">
                  <a:srgbClr val="000000">
                    <a:alpha val="43137"/>
                  </a:srgbClr>
                </a:outerShdw>
              </a:effectLst>
            </a:endParaRPr>
          </a:p>
          <a:p>
            <a:r>
              <a:rPr lang="vi-VN" sz="2400" b="1" dirty="0" smtClean="0">
                <a:solidFill>
                  <a:schemeClr val="bg1"/>
                </a:solidFill>
                <a:effectLst>
                  <a:outerShdw blurRad="38100" dist="38100" dir="2700000" algn="tl">
                    <a:srgbClr val="000000">
                      <a:alpha val="43137"/>
                    </a:srgbClr>
                  </a:outerShdw>
                </a:effectLst>
              </a:rPr>
              <a:t>A</a:t>
            </a:r>
            <a:r>
              <a:rPr lang="vi-VN" sz="2400" b="1" dirty="0">
                <a:solidFill>
                  <a:schemeClr val="bg1"/>
                </a:solidFill>
                <a:effectLst>
                  <a:outerShdw blurRad="38100" dist="38100" dir="2700000" algn="tl">
                    <a:srgbClr val="000000">
                      <a:alpha val="43137"/>
                    </a:srgbClr>
                  </a:outerShdw>
                </a:effectLst>
              </a:rPr>
              <a:t>. PARTEA INTRODUCTIVĂ</a:t>
            </a:r>
          </a:p>
          <a:p>
            <a:r>
              <a:rPr lang="vi-VN" sz="2400" b="1" dirty="0">
                <a:solidFill>
                  <a:schemeClr val="bg1"/>
                </a:solidFill>
                <a:effectLst>
                  <a:outerShdw blurRad="38100" dist="38100" dir="2700000" algn="tl">
                    <a:srgbClr val="000000">
                      <a:alpha val="43137"/>
                    </a:srgbClr>
                  </a:outerShdw>
                </a:effectLst>
              </a:rPr>
              <a:t>A.1. Diagnosticul: </a:t>
            </a:r>
          </a:p>
          <a:p>
            <a:r>
              <a:rPr lang="vi-VN" sz="2400" b="1" dirty="0">
                <a:solidFill>
                  <a:schemeClr val="bg1"/>
                </a:solidFill>
                <a:effectLst>
                  <a:outerShdw blurRad="38100" dist="38100" dir="2700000" algn="tl">
                    <a:srgbClr val="000000">
                      <a:alpha val="43137"/>
                    </a:srgbClr>
                  </a:outerShdw>
                </a:effectLst>
              </a:rPr>
              <a:t>A.2. Codul bolii (CIM 10): </a:t>
            </a:r>
          </a:p>
          <a:p>
            <a:r>
              <a:rPr lang="vi-VN" sz="2400" b="1" dirty="0">
                <a:solidFill>
                  <a:schemeClr val="bg1"/>
                </a:solidFill>
                <a:effectLst>
                  <a:outerShdw blurRad="38100" dist="38100" dir="2700000" algn="tl">
                    <a:srgbClr val="000000">
                      <a:alpha val="43137"/>
                    </a:srgbClr>
                  </a:outerShdw>
                </a:effectLst>
              </a:rPr>
              <a:t>A.3. Utilizatorii: </a:t>
            </a:r>
          </a:p>
          <a:p>
            <a:r>
              <a:rPr lang="vi-VN" sz="2400" b="1" dirty="0">
                <a:solidFill>
                  <a:schemeClr val="bg1"/>
                </a:solidFill>
                <a:effectLst>
                  <a:outerShdw blurRad="38100" dist="38100" dir="2700000" algn="tl">
                    <a:srgbClr val="000000">
                      <a:alpha val="43137"/>
                    </a:srgbClr>
                  </a:outerShdw>
                </a:effectLst>
              </a:rPr>
              <a:t>A.4. Scopurile protocolului</a:t>
            </a:r>
          </a:p>
          <a:p>
            <a:r>
              <a:rPr lang="vi-VN" sz="2400" b="1" dirty="0">
                <a:solidFill>
                  <a:schemeClr val="bg1"/>
                </a:solidFill>
                <a:effectLst>
                  <a:outerShdw blurRad="38100" dist="38100" dir="2700000" algn="tl">
                    <a:srgbClr val="000000">
                      <a:alpha val="43137"/>
                    </a:srgbClr>
                  </a:outerShdw>
                </a:effectLst>
              </a:rPr>
              <a:t>A.8. Definiţiile folosite în document </a:t>
            </a:r>
          </a:p>
          <a:p>
            <a:r>
              <a:rPr lang="vi-VN" sz="2400" b="1" dirty="0">
                <a:solidFill>
                  <a:schemeClr val="bg1"/>
                </a:solidFill>
                <a:effectLst>
                  <a:outerShdw blurRad="38100" dist="38100" dir="2700000" algn="tl">
                    <a:srgbClr val="000000">
                      <a:alpha val="43137"/>
                    </a:srgbClr>
                  </a:outerShdw>
                </a:effectLst>
              </a:rPr>
              <a:t>A.9. Informaţie </a:t>
            </a:r>
            <a:r>
              <a:rPr lang="vi-VN" sz="2400" b="1" dirty="0" smtClean="0">
                <a:solidFill>
                  <a:schemeClr val="bg1"/>
                </a:solidFill>
                <a:effectLst>
                  <a:outerShdw blurRad="38100" dist="38100" dir="2700000" algn="tl">
                    <a:srgbClr val="000000">
                      <a:alpha val="43137"/>
                    </a:srgbClr>
                  </a:outerShdw>
                </a:effectLst>
              </a:rPr>
              <a:t>epidemiologică</a:t>
            </a:r>
            <a:endParaRPr lang="vi-VN" sz="2400" b="1" dirty="0">
              <a:solidFill>
                <a:schemeClr val="bg1"/>
              </a:solidFill>
              <a:effectLst>
                <a:outerShdw blurRad="38100" dist="38100" dir="2700000" algn="tl">
                  <a:srgbClr val="000000">
                    <a:alpha val="43137"/>
                  </a:srgbClr>
                </a:outerShdw>
              </a:effectLst>
            </a:endParaRPr>
          </a:p>
        </p:txBody>
      </p:sp>
      <p:pic>
        <p:nvPicPr>
          <p:cNvPr id="21506" name="Picture 2" descr="C:\Users\user\Desktop\PREZENTARI\IMAGINI PREZ PREDEAL OCT 2016\protoc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13" y="161117"/>
            <a:ext cx="7781280" cy="374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700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0" fill="hold"/>
                                        <p:tgtEl>
                                          <p:spTgt spid="21506"/>
                                        </p:tgtEl>
                                        <p:attrNameLst>
                                          <p:attrName>ppt_w</p:attrName>
                                        </p:attrNameLst>
                                      </p:cBhvr>
                                      <p:tavLst>
                                        <p:tav tm="0">
                                          <p:val>
                                            <p:fltVal val="0"/>
                                          </p:val>
                                        </p:tav>
                                        <p:tav tm="100000">
                                          <p:val>
                                            <p:strVal val="#ppt_w"/>
                                          </p:val>
                                        </p:tav>
                                      </p:tavLst>
                                    </p:anim>
                                    <p:anim calcmode="lin" valueType="num">
                                      <p:cBhvr>
                                        <p:cTn id="8" dur="10000" fill="hold"/>
                                        <p:tgtEl>
                                          <p:spTgt spid="21506"/>
                                        </p:tgtEl>
                                        <p:attrNameLst>
                                          <p:attrName>ppt_h</p:attrName>
                                        </p:attrNameLst>
                                      </p:cBhvr>
                                      <p:tavLst>
                                        <p:tav tm="0">
                                          <p:val>
                                            <p:fltVal val="0"/>
                                          </p:val>
                                        </p:tav>
                                        <p:tav tm="100000">
                                          <p:val>
                                            <p:strVal val="#ppt_h"/>
                                          </p:val>
                                        </p:tav>
                                      </p:tavLst>
                                    </p:anim>
                                    <p:animEffect transition="in" filter="fade">
                                      <p:cBhvr>
                                        <p:cTn id="9" dur="10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 y="4305935"/>
            <a:ext cx="9081293" cy="2246769"/>
          </a:xfrm>
          <a:prstGeom prst="rect">
            <a:avLst/>
          </a:prstGeom>
          <a:noFill/>
        </p:spPr>
        <p:txBody>
          <a:bodyPr wrap="square" rtlCol="0">
            <a:spAutoFit/>
          </a:bodyPr>
          <a:lstStyle/>
          <a:p>
            <a:r>
              <a:rPr lang="vi-VN" sz="2800" b="1" dirty="0" smtClean="0">
                <a:solidFill>
                  <a:schemeClr val="bg1"/>
                </a:solidFill>
              </a:rPr>
              <a:t>B</a:t>
            </a:r>
            <a:r>
              <a:rPr lang="vi-VN" sz="2800" b="1" dirty="0">
                <a:solidFill>
                  <a:schemeClr val="bg1"/>
                </a:solidFill>
              </a:rPr>
              <a:t>. PARTEA GENERALĂ</a:t>
            </a:r>
          </a:p>
          <a:p>
            <a:r>
              <a:rPr lang="vi-VN" sz="2800" b="1" dirty="0">
                <a:solidFill>
                  <a:schemeClr val="bg1"/>
                </a:solidFill>
              </a:rPr>
              <a:t>B.1. Nivelul instituţiilor de asistenţă medicală primară</a:t>
            </a:r>
          </a:p>
          <a:p>
            <a:r>
              <a:rPr lang="vi-VN" sz="2800" b="1" dirty="0">
                <a:solidFill>
                  <a:schemeClr val="bg1"/>
                </a:solidFill>
              </a:rPr>
              <a:t>B.2. Nivelul consultativ specializat </a:t>
            </a:r>
          </a:p>
          <a:p>
            <a:r>
              <a:rPr lang="vi-VN" sz="2800" b="1" dirty="0">
                <a:solidFill>
                  <a:schemeClr val="bg1"/>
                </a:solidFill>
              </a:rPr>
              <a:t>B.3. Nivelul de staţionar </a:t>
            </a:r>
            <a:endParaRPr lang="en-US" sz="2800" dirty="0">
              <a:solidFill>
                <a:schemeClr val="bg1"/>
              </a:solidFill>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955" y="381000"/>
            <a:ext cx="3878089" cy="361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2000" fill="hold"/>
                                        <p:tgtEl>
                                          <p:spTgt spid="26627"/>
                                        </p:tgtEl>
                                        <p:attrNameLst>
                                          <p:attrName>ppt_w</p:attrName>
                                        </p:attrNameLst>
                                      </p:cBhvr>
                                      <p:tavLst>
                                        <p:tav tm="0">
                                          <p:val>
                                            <p:fltVal val="0"/>
                                          </p:val>
                                        </p:tav>
                                        <p:tav tm="100000">
                                          <p:val>
                                            <p:strVal val="#ppt_w"/>
                                          </p:val>
                                        </p:tav>
                                      </p:tavLst>
                                    </p:anim>
                                    <p:anim calcmode="lin" valueType="num">
                                      <p:cBhvr>
                                        <p:cTn id="8" dur="2000" fill="hold"/>
                                        <p:tgtEl>
                                          <p:spTgt spid="26627"/>
                                        </p:tgtEl>
                                        <p:attrNameLst>
                                          <p:attrName>ppt_h</p:attrName>
                                        </p:attrNameLst>
                                      </p:cBhvr>
                                      <p:tavLst>
                                        <p:tav tm="0">
                                          <p:val>
                                            <p:fltVal val="0"/>
                                          </p:val>
                                        </p:tav>
                                        <p:tav tm="100000">
                                          <p:val>
                                            <p:strVal val="#ppt_h"/>
                                          </p:val>
                                        </p:tav>
                                      </p:tavLst>
                                    </p:anim>
                                    <p:animEffect transition="in" filter="fade">
                                      <p:cBhvr>
                                        <p:cTn id="9"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1907" y="238502"/>
            <a:ext cx="8920186" cy="6494085"/>
          </a:xfrm>
          <a:prstGeom prst="rect">
            <a:avLst/>
          </a:prstGeom>
          <a:noFill/>
        </p:spPr>
        <p:txBody>
          <a:bodyPr wrap="square" rtlCol="0">
            <a:spAutoFit/>
          </a:bodyPr>
          <a:lstStyle/>
          <a:p>
            <a:pPr lvl="0"/>
            <a:r>
              <a:rPr lang="vi-VN" sz="2600" b="1" dirty="0" smtClean="0">
                <a:solidFill>
                  <a:schemeClr val="bg1"/>
                </a:solidFill>
              </a:rPr>
              <a:t>C.1</a:t>
            </a:r>
            <a:r>
              <a:rPr lang="vi-VN" sz="2600" b="1" dirty="0">
                <a:solidFill>
                  <a:schemeClr val="bg1"/>
                </a:solidFill>
              </a:rPr>
              <a:t>. ALGORITMI DE CONDUITĂ</a:t>
            </a:r>
          </a:p>
          <a:p>
            <a:pPr lvl="0"/>
            <a:r>
              <a:rPr lang="vi-VN" sz="2600" b="1" dirty="0">
                <a:solidFill>
                  <a:schemeClr val="bg1"/>
                </a:solidFill>
              </a:rPr>
              <a:t>C.2. DESCRIEREA METODELOR, TEHNICILOR ŞI A PROCEDURILOR </a:t>
            </a:r>
          </a:p>
          <a:p>
            <a:pPr lvl="0"/>
            <a:r>
              <a:rPr lang="vi-VN" sz="2600" b="1" dirty="0">
                <a:solidFill>
                  <a:schemeClr val="bg1"/>
                </a:solidFill>
              </a:rPr>
              <a:t>C.2.1.Clasificarea </a:t>
            </a:r>
          </a:p>
          <a:p>
            <a:pPr lvl="0"/>
            <a:r>
              <a:rPr lang="vi-VN" sz="2600" b="1" dirty="0">
                <a:solidFill>
                  <a:schemeClr val="bg1"/>
                </a:solidFill>
              </a:rPr>
              <a:t>C.2.2.Etiologia </a:t>
            </a:r>
          </a:p>
          <a:p>
            <a:pPr lvl="0"/>
            <a:r>
              <a:rPr lang="vi-VN" sz="2600" b="1" dirty="0">
                <a:solidFill>
                  <a:schemeClr val="bg1"/>
                </a:solidFill>
              </a:rPr>
              <a:t>C.2.3. Profilaxia </a:t>
            </a:r>
          </a:p>
          <a:p>
            <a:pPr lvl="0"/>
            <a:r>
              <a:rPr lang="vi-VN" sz="2600" b="1" dirty="0">
                <a:solidFill>
                  <a:schemeClr val="bg1"/>
                </a:solidFill>
              </a:rPr>
              <a:t>C.2.4. Conduita pacientului</a:t>
            </a:r>
          </a:p>
          <a:p>
            <a:pPr lvl="0"/>
            <a:r>
              <a:rPr lang="vi-VN" sz="2600" b="1" dirty="0">
                <a:solidFill>
                  <a:schemeClr val="bg1"/>
                </a:solidFill>
              </a:rPr>
              <a:t>C.2.4.1. Anamneza</a:t>
            </a:r>
          </a:p>
          <a:p>
            <a:pPr lvl="0"/>
            <a:r>
              <a:rPr lang="vi-VN" sz="2600" b="1" dirty="0">
                <a:solidFill>
                  <a:schemeClr val="bg1"/>
                </a:solidFill>
              </a:rPr>
              <a:t>C.2.4.2.Examenul fizic</a:t>
            </a:r>
          </a:p>
          <a:p>
            <a:pPr lvl="0"/>
            <a:r>
              <a:rPr lang="vi-VN" sz="2600" b="1" dirty="0">
                <a:solidFill>
                  <a:schemeClr val="bg1"/>
                </a:solidFill>
              </a:rPr>
              <a:t>C.2.4.3.Investigatii paraclinice</a:t>
            </a:r>
          </a:p>
          <a:p>
            <a:pPr lvl="0"/>
            <a:r>
              <a:rPr lang="vi-VN" sz="2600" b="1" dirty="0">
                <a:solidFill>
                  <a:schemeClr val="bg1"/>
                </a:solidFill>
              </a:rPr>
              <a:t>C.2.4.4.Diagnosticul diferential</a:t>
            </a:r>
          </a:p>
          <a:p>
            <a:pPr lvl="0"/>
            <a:r>
              <a:rPr lang="vi-VN" sz="2600" b="1" dirty="0">
                <a:solidFill>
                  <a:schemeClr val="bg1"/>
                </a:solidFill>
              </a:rPr>
              <a:t>C.2.4.5.Criterii de spitalizare</a:t>
            </a:r>
          </a:p>
          <a:p>
            <a:pPr lvl="0"/>
            <a:r>
              <a:rPr lang="vi-VN" sz="2600" b="1" dirty="0">
                <a:solidFill>
                  <a:schemeClr val="bg1"/>
                </a:solidFill>
              </a:rPr>
              <a:t>C.2.4.6.Tratamentul</a:t>
            </a:r>
          </a:p>
          <a:p>
            <a:pPr lvl="0"/>
            <a:r>
              <a:rPr lang="vi-VN" sz="2600" b="1" dirty="0">
                <a:solidFill>
                  <a:schemeClr val="bg1"/>
                </a:solidFill>
              </a:rPr>
              <a:t>C.2.4.7.Evolutia</a:t>
            </a:r>
          </a:p>
          <a:p>
            <a:pPr lvl="0"/>
            <a:r>
              <a:rPr lang="vi-VN" sz="2600" b="1" dirty="0">
                <a:solidFill>
                  <a:schemeClr val="bg1"/>
                </a:solidFill>
              </a:rPr>
              <a:t>C.2.4.8.Supravegherea pacientilor</a:t>
            </a:r>
          </a:p>
          <a:p>
            <a:pPr lvl="0"/>
            <a:r>
              <a:rPr lang="vi-VN" sz="2600" b="1" dirty="0" smtClean="0">
                <a:solidFill>
                  <a:schemeClr val="bg1"/>
                </a:solidFill>
              </a:rPr>
              <a:t>C.2.5.Complicatiile</a:t>
            </a:r>
            <a:endParaRPr lang="en-US" sz="2600" dirty="0">
              <a:solidFill>
                <a:srgbClr val="FFC000"/>
              </a:solidFill>
              <a:effectLst>
                <a:outerShdw blurRad="38100" dist="38100" dir="2700000" algn="tl">
                  <a:srgbClr val="000000">
                    <a:alpha val="43137"/>
                  </a:srgbClr>
                </a:outerShdw>
              </a:effectLst>
            </a:endParaRPr>
          </a:p>
        </p:txBody>
      </p:sp>
      <p:pic>
        <p:nvPicPr>
          <p:cNvPr id="27650" name="Picture 2" descr="C:\Users\user\Desktop\PREZENTARI\PREZ 16.03.17\IMAGINI PREZ\TenHealthCareIndica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14600"/>
            <a:ext cx="3155950" cy="2776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600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4000" fill="hold"/>
                                        <p:tgtEl>
                                          <p:spTgt spid="27650"/>
                                        </p:tgtEl>
                                        <p:attrNameLst>
                                          <p:attrName>ppt_w</p:attrName>
                                        </p:attrNameLst>
                                      </p:cBhvr>
                                      <p:tavLst>
                                        <p:tav tm="0">
                                          <p:val>
                                            <p:fltVal val="0"/>
                                          </p:val>
                                        </p:tav>
                                        <p:tav tm="100000">
                                          <p:val>
                                            <p:strVal val="#ppt_w"/>
                                          </p:val>
                                        </p:tav>
                                      </p:tavLst>
                                    </p:anim>
                                    <p:anim calcmode="lin" valueType="num">
                                      <p:cBhvr>
                                        <p:cTn id="8" dur="4000" fill="hold"/>
                                        <p:tgtEl>
                                          <p:spTgt spid="27650"/>
                                        </p:tgtEl>
                                        <p:attrNameLst>
                                          <p:attrName>ppt_h</p:attrName>
                                        </p:attrNameLst>
                                      </p:cBhvr>
                                      <p:tavLst>
                                        <p:tav tm="0">
                                          <p:val>
                                            <p:fltVal val="0"/>
                                          </p:val>
                                        </p:tav>
                                        <p:tav tm="100000">
                                          <p:val>
                                            <p:strVal val="#ppt_h"/>
                                          </p:val>
                                        </p:tav>
                                      </p:tavLst>
                                    </p:anim>
                                    <p:animEffect transition="in" filter="fade">
                                      <p:cBhvr>
                                        <p:cTn id="9" dur="4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822" y="3810000"/>
            <a:ext cx="8920186" cy="2677656"/>
          </a:xfrm>
          <a:prstGeom prst="rect">
            <a:avLst/>
          </a:prstGeom>
          <a:noFill/>
        </p:spPr>
        <p:txBody>
          <a:bodyPr wrap="square" rtlCol="0">
            <a:spAutoFit/>
          </a:bodyPr>
          <a:lstStyle/>
          <a:p>
            <a:pPr lvl="0"/>
            <a:r>
              <a:rPr lang="vi-VN" sz="2400" b="1" dirty="0" smtClean="0">
                <a:solidFill>
                  <a:schemeClr val="bg1"/>
                </a:solidFill>
              </a:rPr>
              <a:t>D</a:t>
            </a:r>
            <a:r>
              <a:rPr lang="vi-VN" sz="2400" b="1" dirty="0">
                <a:solidFill>
                  <a:schemeClr val="bg1"/>
                </a:solidFill>
              </a:rPr>
              <a:t>. RESURSE UMANE ŞI MATERIALE NECESARE PENTRU RESPECTAREA PREVEDERILOR PROTOCOLULUI </a:t>
            </a:r>
          </a:p>
          <a:p>
            <a:pPr lvl="0"/>
            <a:r>
              <a:rPr lang="vi-VN" sz="2400" b="1" dirty="0">
                <a:solidFill>
                  <a:schemeClr val="bg1"/>
                </a:solidFill>
              </a:rPr>
              <a:t>D.1. Instituţiile de asistenţa medicală primară</a:t>
            </a:r>
          </a:p>
          <a:p>
            <a:pPr lvl="0"/>
            <a:r>
              <a:rPr lang="vi-VN" sz="2400" b="1" dirty="0">
                <a:solidFill>
                  <a:schemeClr val="bg1"/>
                </a:solidFill>
              </a:rPr>
              <a:t>D.2. Secţiile şi instituţiile consultativ-diagnostice </a:t>
            </a:r>
          </a:p>
          <a:p>
            <a:pPr lvl="0"/>
            <a:r>
              <a:rPr lang="vi-VN" sz="2400" b="1" dirty="0">
                <a:solidFill>
                  <a:schemeClr val="bg1"/>
                </a:solidFill>
              </a:rPr>
              <a:t>D.3. Secţiile de profil general ale spitalelor regionale, judetene, municipale </a:t>
            </a:r>
          </a:p>
          <a:p>
            <a:pPr lvl="0"/>
            <a:r>
              <a:rPr lang="vi-VN" sz="2400" b="1" dirty="0">
                <a:solidFill>
                  <a:schemeClr val="bg1"/>
                </a:solidFill>
              </a:rPr>
              <a:t>D.4. Centrul sau clinici </a:t>
            </a:r>
            <a:r>
              <a:rPr lang="vi-VN" sz="2400" b="1" dirty="0" smtClean="0">
                <a:solidFill>
                  <a:schemeClr val="bg1"/>
                </a:solidFill>
              </a:rPr>
              <a:t>specializate</a:t>
            </a:r>
            <a:endParaRPr lang="en-US" sz="2400" dirty="0">
              <a:solidFill>
                <a:srgbClr val="FFC000"/>
              </a:solidFill>
              <a:effectLst>
                <a:outerShdw blurRad="38100" dist="38100" dir="2700000" algn="tl">
                  <a:srgbClr val="000000">
                    <a:alpha val="43137"/>
                  </a:srgbClr>
                </a:outerShdw>
              </a:effectLst>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136" y="295275"/>
            <a:ext cx="3133725" cy="3133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246" y="711516"/>
            <a:ext cx="2111375" cy="198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6240" y="678655"/>
            <a:ext cx="2016441" cy="201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4295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Effect transition="in" filter="fade">
                                      <p:cBhvr>
                                        <p:cTn id="9" dur="1000"/>
                                        <p:tgtEl>
                                          <p:spTgt spid="5123"/>
                                        </p:tgtEl>
                                      </p:cBhvr>
                                    </p:animEffect>
                                  </p:childTnLst>
                                </p:cTn>
                              </p:par>
                            </p:childTnLst>
                          </p:cTn>
                        </p:par>
                        <p:par>
                          <p:cTn id="10" fill="hold">
                            <p:stCondLst>
                              <p:cond delay="1000"/>
                            </p:stCondLst>
                            <p:childTnLst>
                              <p:par>
                                <p:cTn id="11" presetID="53" presetClass="entr" presetSubtype="16" fill="hold" nodeType="afterEffect">
                                  <p:stCondLst>
                                    <p:cond delay="300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4000" fill="hold"/>
                                        <p:tgtEl>
                                          <p:spTgt spid="1026"/>
                                        </p:tgtEl>
                                        <p:attrNameLst>
                                          <p:attrName>ppt_w</p:attrName>
                                        </p:attrNameLst>
                                      </p:cBhvr>
                                      <p:tavLst>
                                        <p:tav tm="0">
                                          <p:val>
                                            <p:fltVal val="0"/>
                                          </p:val>
                                        </p:tav>
                                        <p:tav tm="100000">
                                          <p:val>
                                            <p:strVal val="#ppt_w"/>
                                          </p:val>
                                        </p:tav>
                                      </p:tavLst>
                                    </p:anim>
                                    <p:anim calcmode="lin" valueType="num">
                                      <p:cBhvr>
                                        <p:cTn id="14" dur="4000" fill="hold"/>
                                        <p:tgtEl>
                                          <p:spTgt spid="1026"/>
                                        </p:tgtEl>
                                        <p:attrNameLst>
                                          <p:attrName>ppt_h</p:attrName>
                                        </p:attrNameLst>
                                      </p:cBhvr>
                                      <p:tavLst>
                                        <p:tav tm="0">
                                          <p:val>
                                            <p:fltVal val="0"/>
                                          </p:val>
                                        </p:tav>
                                        <p:tav tm="100000">
                                          <p:val>
                                            <p:strVal val="#ppt_h"/>
                                          </p:val>
                                        </p:tav>
                                      </p:tavLst>
                                    </p:anim>
                                    <p:animEffect transition="in" filter="fade">
                                      <p:cBhvr>
                                        <p:cTn id="15" dur="4000"/>
                                        <p:tgtEl>
                                          <p:spTgt spid="1026"/>
                                        </p:tgtEl>
                                      </p:cBhvr>
                                    </p:animEffect>
                                  </p:childTnLst>
                                </p:cTn>
                              </p:par>
                            </p:childTnLst>
                          </p:cTn>
                        </p:par>
                        <p:par>
                          <p:cTn id="16" fill="hold">
                            <p:stCondLst>
                              <p:cond delay="8000"/>
                            </p:stCondLst>
                            <p:childTnLst>
                              <p:par>
                                <p:cTn id="17" presetID="53" presetClass="entr" presetSubtype="16" fill="hold" nodeType="afterEffect">
                                  <p:stCondLst>
                                    <p:cond delay="3000"/>
                                  </p:stCondLst>
                                  <p:childTnLst>
                                    <p:set>
                                      <p:cBhvr>
                                        <p:cTn id="18" dur="1" fill="hold">
                                          <p:stCondLst>
                                            <p:cond delay="0"/>
                                          </p:stCondLst>
                                        </p:cTn>
                                        <p:tgtEl>
                                          <p:spTgt spid="1027"/>
                                        </p:tgtEl>
                                        <p:attrNameLst>
                                          <p:attrName>style.visibility</p:attrName>
                                        </p:attrNameLst>
                                      </p:cBhvr>
                                      <p:to>
                                        <p:strVal val="visible"/>
                                      </p:to>
                                    </p:set>
                                    <p:anim calcmode="lin" valueType="num">
                                      <p:cBhvr>
                                        <p:cTn id="19" dur="4000" fill="hold"/>
                                        <p:tgtEl>
                                          <p:spTgt spid="1027"/>
                                        </p:tgtEl>
                                        <p:attrNameLst>
                                          <p:attrName>ppt_w</p:attrName>
                                        </p:attrNameLst>
                                      </p:cBhvr>
                                      <p:tavLst>
                                        <p:tav tm="0">
                                          <p:val>
                                            <p:fltVal val="0"/>
                                          </p:val>
                                        </p:tav>
                                        <p:tav tm="100000">
                                          <p:val>
                                            <p:strVal val="#ppt_w"/>
                                          </p:val>
                                        </p:tav>
                                      </p:tavLst>
                                    </p:anim>
                                    <p:anim calcmode="lin" valueType="num">
                                      <p:cBhvr>
                                        <p:cTn id="20" dur="4000" fill="hold"/>
                                        <p:tgtEl>
                                          <p:spTgt spid="1027"/>
                                        </p:tgtEl>
                                        <p:attrNameLst>
                                          <p:attrName>ppt_h</p:attrName>
                                        </p:attrNameLst>
                                      </p:cBhvr>
                                      <p:tavLst>
                                        <p:tav tm="0">
                                          <p:val>
                                            <p:fltVal val="0"/>
                                          </p:val>
                                        </p:tav>
                                        <p:tav tm="100000">
                                          <p:val>
                                            <p:strVal val="#ppt_h"/>
                                          </p:val>
                                        </p:tav>
                                      </p:tavLst>
                                    </p:anim>
                                    <p:animEffect transition="in" filter="fade">
                                      <p:cBhvr>
                                        <p:cTn id="21" dur="4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2427" y="5029200"/>
            <a:ext cx="8188666" cy="1384995"/>
          </a:xfrm>
          <a:prstGeom prst="rect">
            <a:avLst/>
          </a:prstGeom>
          <a:noFill/>
        </p:spPr>
        <p:txBody>
          <a:bodyPr wrap="square" rtlCol="0">
            <a:spAutoFit/>
          </a:bodyPr>
          <a:lstStyle/>
          <a:p>
            <a:pPr algn="ctr"/>
            <a:r>
              <a:rPr lang="vi-VN" sz="2800" b="1" dirty="0" smtClean="0">
                <a:solidFill>
                  <a:srgbClr val="FFFFFF"/>
                </a:solidFill>
              </a:rPr>
              <a:t>E</a:t>
            </a:r>
            <a:r>
              <a:rPr lang="vi-VN" sz="2800" b="1" dirty="0">
                <a:solidFill>
                  <a:srgbClr val="FFFFFF"/>
                </a:solidFill>
              </a:rPr>
              <a:t>. INDICATORI DE MONITORIZARE A IMPLEMENTĂRII PROTOCOLULUI </a:t>
            </a:r>
          </a:p>
          <a:p>
            <a:pPr algn="ctr"/>
            <a:r>
              <a:rPr lang="vi-VN" sz="2800" b="1" dirty="0" smtClean="0">
                <a:solidFill>
                  <a:srgbClr val="FFFFFF"/>
                </a:solidFill>
              </a:rPr>
              <a:t>Bibliografie</a:t>
            </a:r>
            <a:endParaRPr lang="en-US" sz="2800" dirty="0">
              <a:solidFill>
                <a:srgbClr val="FFC000"/>
              </a:solidFill>
              <a:effectLst>
                <a:outerShdw blurRad="38100" dist="38100" dir="2700000" algn="tl">
                  <a:srgbClr val="000000">
                    <a:alpha val="43137"/>
                  </a:srgbClr>
                </a:outerShdw>
              </a:effectLst>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160" y="487680"/>
            <a:ext cx="4267200" cy="42696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434060"/>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6667" y="2814241"/>
            <a:ext cx="8920186" cy="3877985"/>
          </a:xfrm>
          <a:prstGeom prst="rect">
            <a:avLst/>
          </a:prstGeom>
          <a:noFill/>
        </p:spPr>
        <p:txBody>
          <a:bodyPr wrap="square" rtlCol="0">
            <a:spAutoFit/>
          </a:bodyPr>
          <a:lstStyle/>
          <a:p>
            <a:pPr lvl="0"/>
            <a:r>
              <a:rPr lang="vi-VN" sz="2400" b="1" u="sng" dirty="0" smtClean="0">
                <a:solidFill>
                  <a:schemeClr val="bg1"/>
                </a:solidFill>
              </a:rPr>
              <a:t>Exemplu </a:t>
            </a:r>
            <a:r>
              <a:rPr lang="vi-VN" sz="2400" b="1" u="sng" dirty="0">
                <a:solidFill>
                  <a:schemeClr val="bg1"/>
                </a:solidFill>
              </a:rPr>
              <a:t>de indicatori clinici pentru adenomul de prostata</a:t>
            </a:r>
            <a:r>
              <a:rPr lang="vi-VN" sz="2400" b="1" u="sng" dirty="0" smtClean="0">
                <a:solidFill>
                  <a:schemeClr val="bg1"/>
                </a:solidFill>
              </a:rPr>
              <a:t>:</a:t>
            </a:r>
            <a:endParaRPr lang="en-US" sz="2400" b="1" u="sng" dirty="0" smtClean="0">
              <a:solidFill>
                <a:schemeClr val="bg1"/>
              </a:solidFill>
            </a:endParaRPr>
          </a:p>
          <a:p>
            <a:pPr lvl="0"/>
            <a:r>
              <a:rPr lang="vi-VN" sz="2200" b="1" dirty="0" smtClean="0">
                <a:solidFill>
                  <a:schemeClr val="bg1"/>
                </a:solidFill>
              </a:rPr>
              <a:t>1</a:t>
            </a:r>
            <a:r>
              <a:rPr lang="vi-VN" sz="2200" b="1" dirty="0">
                <a:solidFill>
                  <a:schemeClr val="bg1"/>
                </a:solidFill>
              </a:rPr>
              <a:t>. Proporţia persoanelor/pacienţilor cu factori de risc pentru dezvoltarea simptomatologiei prostatice cărora li s-a administrat tratamentul.</a:t>
            </a:r>
          </a:p>
          <a:p>
            <a:pPr lvl="0"/>
            <a:r>
              <a:rPr lang="vi-VN" sz="2200" b="1" dirty="0">
                <a:solidFill>
                  <a:schemeClr val="bg1"/>
                </a:solidFill>
              </a:rPr>
              <a:t>2. Proporţia persoanelor/pacienţilor din grupul de </a:t>
            </a:r>
            <a:r>
              <a:rPr lang="vi-VN" sz="2200" b="1" dirty="0" smtClean="0">
                <a:solidFill>
                  <a:schemeClr val="bg1"/>
                </a:solidFill>
              </a:rPr>
              <a:t>risc</a:t>
            </a:r>
            <a:r>
              <a:rPr lang="en-US" sz="2200" b="1" dirty="0" smtClean="0">
                <a:solidFill>
                  <a:schemeClr val="bg1"/>
                </a:solidFill>
              </a:rPr>
              <a:t> </a:t>
            </a:r>
            <a:r>
              <a:rPr lang="vi-VN" sz="2200" b="1" dirty="0" smtClean="0">
                <a:solidFill>
                  <a:schemeClr val="bg1"/>
                </a:solidFill>
              </a:rPr>
              <a:t>pentru dezvoltarea</a:t>
            </a:r>
            <a:r>
              <a:rPr lang="en-US" sz="2200" b="1" dirty="0">
                <a:solidFill>
                  <a:schemeClr val="bg1"/>
                </a:solidFill>
              </a:rPr>
              <a:t> </a:t>
            </a:r>
            <a:r>
              <a:rPr lang="vi-VN" sz="2200" b="1" dirty="0" smtClean="0">
                <a:solidFill>
                  <a:schemeClr val="bg1"/>
                </a:solidFill>
              </a:rPr>
              <a:t>simptomatologiei </a:t>
            </a:r>
            <a:r>
              <a:rPr lang="vi-VN" sz="2200" b="1" dirty="0">
                <a:solidFill>
                  <a:schemeClr val="bg1"/>
                </a:solidFill>
              </a:rPr>
              <a:t>prostatice conform recomandărilor PCN pe parcursul unui an</a:t>
            </a:r>
          </a:p>
          <a:p>
            <a:pPr lvl="0"/>
            <a:r>
              <a:rPr lang="vi-VN" sz="2200" b="1" dirty="0">
                <a:solidFill>
                  <a:schemeClr val="bg1"/>
                </a:solidFill>
              </a:rPr>
              <a:t>3. Proporţia pacienţilor cu simptomatologie prostatice la care s-a efectuat tratamentul cu preparate SPECIFICE</a:t>
            </a:r>
          </a:p>
          <a:p>
            <a:pPr lvl="0"/>
            <a:r>
              <a:rPr lang="vi-VN" sz="2200" b="1" dirty="0">
                <a:solidFill>
                  <a:schemeClr val="bg1"/>
                </a:solidFill>
              </a:rPr>
              <a:t>4. Proporţia pacienţilor cu simptomatologie prostatice, la care persistă cauza şi li s-a administrat </a:t>
            </a:r>
            <a:r>
              <a:rPr lang="vi-VN" sz="2200" b="1" dirty="0" smtClean="0">
                <a:solidFill>
                  <a:schemeClr val="bg1"/>
                </a:solidFill>
              </a:rPr>
              <a:t>tratamentul</a:t>
            </a:r>
            <a:endParaRPr lang="en-US" sz="2200" dirty="0">
              <a:solidFill>
                <a:srgbClr val="FFC000"/>
              </a:solidFill>
              <a:effectLst>
                <a:outerShdw blurRad="38100" dist="38100" dir="2700000" algn="tl">
                  <a:srgbClr val="000000">
                    <a:alpha val="43137"/>
                  </a:srgbClr>
                </a:outerShdw>
              </a:effectLst>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325" y="228600"/>
            <a:ext cx="4323349" cy="25146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4295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4000" fill="hold"/>
                                        <p:tgtEl>
                                          <p:spTgt spid="23554"/>
                                        </p:tgtEl>
                                        <p:attrNameLst>
                                          <p:attrName>ppt_w</p:attrName>
                                        </p:attrNameLst>
                                      </p:cBhvr>
                                      <p:tavLst>
                                        <p:tav tm="0">
                                          <p:val>
                                            <p:fltVal val="0"/>
                                          </p:val>
                                        </p:tav>
                                        <p:tav tm="100000">
                                          <p:val>
                                            <p:strVal val="#ppt_w"/>
                                          </p:val>
                                        </p:tav>
                                      </p:tavLst>
                                    </p:anim>
                                    <p:anim calcmode="lin" valueType="num">
                                      <p:cBhvr>
                                        <p:cTn id="8" dur="4000" fill="hold"/>
                                        <p:tgtEl>
                                          <p:spTgt spid="23554"/>
                                        </p:tgtEl>
                                        <p:attrNameLst>
                                          <p:attrName>ppt_h</p:attrName>
                                        </p:attrNameLst>
                                      </p:cBhvr>
                                      <p:tavLst>
                                        <p:tav tm="0">
                                          <p:val>
                                            <p:fltVal val="0"/>
                                          </p:val>
                                        </p:tav>
                                        <p:tav tm="100000">
                                          <p:val>
                                            <p:strVal val="#ppt_h"/>
                                          </p:val>
                                        </p:tav>
                                      </p:tavLst>
                                    </p:anim>
                                    <p:animEffect transition="in" filter="fade">
                                      <p:cBhvr>
                                        <p:cTn id="9" dur="4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3801" y="4267200"/>
            <a:ext cx="8920186" cy="2062103"/>
          </a:xfrm>
          <a:prstGeom prst="rect">
            <a:avLst/>
          </a:prstGeom>
          <a:noFill/>
        </p:spPr>
        <p:txBody>
          <a:bodyPr wrap="square" rtlCol="0">
            <a:spAutoFit/>
          </a:bodyPr>
          <a:lstStyle/>
          <a:p>
            <a:pPr lvl="0" algn="ctr"/>
            <a:r>
              <a:rPr lang="vi-VN" sz="3200" b="1" dirty="0" smtClean="0">
                <a:solidFill>
                  <a:schemeClr val="bg1"/>
                </a:solidFill>
              </a:rPr>
              <a:t>CONCLUZII:</a:t>
            </a:r>
            <a:endParaRPr lang="vi-VN" sz="3200" b="1" dirty="0">
              <a:solidFill>
                <a:schemeClr val="bg1"/>
              </a:solidFill>
            </a:endParaRPr>
          </a:p>
          <a:p>
            <a:pPr lvl="0"/>
            <a:endParaRPr lang="vi-VN" sz="2400" b="1" dirty="0">
              <a:solidFill>
                <a:schemeClr val="bg1"/>
              </a:solidFill>
            </a:endParaRPr>
          </a:p>
          <a:p>
            <a:pPr lvl="0"/>
            <a:r>
              <a:rPr lang="vi-VN" sz="2400" b="1" dirty="0" smtClean="0">
                <a:solidFill>
                  <a:schemeClr val="bg1"/>
                </a:solidFill>
              </a:rPr>
              <a:t>1.</a:t>
            </a:r>
            <a:r>
              <a:rPr lang="en-US" sz="2400" b="1" dirty="0" smtClean="0">
                <a:solidFill>
                  <a:schemeClr val="bg1"/>
                </a:solidFill>
              </a:rPr>
              <a:t> </a:t>
            </a:r>
            <a:r>
              <a:rPr lang="vi-VN" sz="2400" b="1" dirty="0" smtClean="0">
                <a:solidFill>
                  <a:schemeClr val="bg1"/>
                </a:solidFill>
              </a:rPr>
              <a:t>Indicatorii </a:t>
            </a:r>
            <a:r>
              <a:rPr lang="vi-VN" sz="2400" b="1" dirty="0">
                <a:solidFill>
                  <a:schemeClr val="bg1"/>
                </a:solidFill>
              </a:rPr>
              <a:t>utilizați in Ciclul II de acreditare urmăresc:  </a:t>
            </a:r>
          </a:p>
          <a:p>
            <a:pPr lvl="0"/>
            <a:r>
              <a:rPr lang="vi-VN" sz="2400" b="1" dirty="0">
                <a:solidFill>
                  <a:schemeClr val="bg1"/>
                </a:solidFill>
              </a:rPr>
              <a:t>                 -   desfășurarea proceselor      </a:t>
            </a:r>
          </a:p>
          <a:p>
            <a:pPr lvl="0"/>
            <a:r>
              <a:rPr lang="vi-VN" sz="2400" b="1" dirty="0">
                <a:solidFill>
                  <a:schemeClr val="bg1"/>
                </a:solidFill>
              </a:rPr>
              <a:t>                 -   continuitatea  </a:t>
            </a:r>
            <a:r>
              <a:rPr lang="vi-VN" sz="2400" b="1" dirty="0" smtClean="0">
                <a:solidFill>
                  <a:schemeClr val="bg1"/>
                </a:solidFill>
              </a:rPr>
              <a:t>proceselor</a:t>
            </a:r>
            <a:endParaRPr lang="en-US" sz="2000" dirty="0" smtClean="0">
              <a:solidFill>
                <a:schemeClr val="bg1"/>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50" y="961633"/>
            <a:ext cx="4814888" cy="3204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94295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arn(inVertical)">
                                      <p:cBhvr>
                                        <p:cTn id="7" dur="3000"/>
                                        <p:tgtEl>
                                          <p:spTgt spid="8195"/>
                                        </p:tgtEl>
                                      </p:cBhvr>
                                    </p:animEffect>
                                  </p:childTnLst>
                                </p:cTn>
                              </p:par>
                            </p:childTnLst>
                          </p:cTn>
                        </p:par>
                        <p:par>
                          <p:cTn id="8" fill="hold">
                            <p:stCondLst>
                              <p:cond delay="3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706" y="4572000"/>
            <a:ext cx="9018587" cy="1815882"/>
          </a:xfrm>
          <a:prstGeom prst="rect">
            <a:avLst/>
          </a:prstGeom>
          <a:noFill/>
        </p:spPr>
        <p:txBody>
          <a:bodyPr wrap="square" rtlCol="0">
            <a:spAutoFit/>
          </a:bodyPr>
          <a:lstStyle/>
          <a:p>
            <a:pPr lvl="0"/>
            <a:r>
              <a:rPr lang="vi-VN" sz="2800" b="1" dirty="0" smtClean="0">
                <a:solidFill>
                  <a:schemeClr val="bg1"/>
                </a:solidFill>
              </a:rPr>
              <a:t>2.</a:t>
            </a:r>
            <a:r>
              <a:rPr lang="en-US" sz="2800" b="1" dirty="0" smtClean="0">
                <a:solidFill>
                  <a:schemeClr val="bg1"/>
                </a:solidFill>
              </a:rPr>
              <a:t> </a:t>
            </a:r>
            <a:r>
              <a:rPr lang="vi-VN" sz="2800" b="1" dirty="0" smtClean="0">
                <a:solidFill>
                  <a:schemeClr val="bg1"/>
                </a:solidFill>
              </a:rPr>
              <a:t>Indicatorii </a:t>
            </a:r>
            <a:r>
              <a:rPr lang="vi-VN" sz="2800" b="1" dirty="0">
                <a:solidFill>
                  <a:schemeClr val="bg1"/>
                </a:solidFill>
              </a:rPr>
              <a:t>Editiei a II a Standardelor de acreditare reprezinta descrierea unui model de management al calității cu elemente care exced prevederilor legale sau se regăsesc în </a:t>
            </a:r>
            <a:r>
              <a:rPr lang="vi-VN" sz="2800" b="1" dirty="0" smtClean="0">
                <a:solidFill>
                  <a:schemeClr val="bg1"/>
                </a:solidFill>
              </a:rPr>
              <a:t>acestea</a:t>
            </a:r>
            <a:r>
              <a:rPr lang="en-US" sz="2800" b="1" dirty="0" smtClean="0">
                <a:solidFill>
                  <a:schemeClr val="bg1"/>
                </a:solidFill>
              </a:rPr>
              <a:t>.</a:t>
            </a:r>
            <a:endParaRPr lang="en-US" sz="2800"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263" y="228600"/>
            <a:ext cx="4175473" cy="40957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94295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fltVal val="0"/>
                                          </p:val>
                                        </p:tav>
                                        <p:tav tm="100000">
                                          <p:val>
                                            <p:strVal val="#ppt_w"/>
                                          </p:val>
                                        </p:tav>
                                      </p:tavLst>
                                    </p:anim>
                                    <p:anim calcmode="lin" valueType="num">
                                      <p:cBhvr>
                                        <p:cTn id="8" dur="2000" fill="hold"/>
                                        <p:tgtEl>
                                          <p:spTgt spid="4098"/>
                                        </p:tgtEl>
                                        <p:attrNameLst>
                                          <p:attrName>ppt_h</p:attrName>
                                        </p:attrNameLst>
                                      </p:cBhvr>
                                      <p:tavLst>
                                        <p:tav tm="0">
                                          <p:val>
                                            <p:fltVal val="0"/>
                                          </p:val>
                                        </p:tav>
                                        <p:tav tm="100000">
                                          <p:val>
                                            <p:strVal val="#ppt_h"/>
                                          </p:val>
                                        </p:tav>
                                      </p:tavLst>
                                    </p:anim>
                                    <p:animEffect transition="in" filter="fade">
                                      <p:cBhvr>
                                        <p:cTn id="9"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8280" y="4518144"/>
            <a:ext cx="8496959" cy="1815882"/>
          </a:xfrm>
          <a:prstGeom prst="rect">
            <a:avLst/>
          </a:prstGeom>
          <a:noFill/>
        </p:spPr>
        <p:txBody>
          <a:bodyPr wrap="square" rtlCol="0">
            <a:spAutoFit/>
          </a:bodyPr>
          <a:lstStyle/>
          <a:p>
            <a:pPr lvl="0"/>
            <a:r>
              <a:rPr lang="vi-VN" sz="2800" b="1" dirty="0" smtClean="0">
                <a:solidFill>
                  <a:schemeClr val="bg1"/>
                </a:solidFill>
              </a:rPr>
              <a:t>3.</a:t>
            </a:r>
            <a:r>
              <a:rPr lang="en-US" sz="2800" b="1" dirty="0" smtClean="0">
                <a:solidFill>
                  <a:schemeClr val="bg1"/>
                </a:solidFill>
              </a:rPr>
              <a:t> </a:t>
            </a:r>
            <a:r>
              <a:rPr lang="vi-VN" sz="2800" b="1" dirty="0" smtClean="0">
                <a:solidFill>
                  <a:schemeClr val="bg1"/>
                </a:solidFill>
              </a:rPr>
              <a:t>Indicatorii </a:t>
            </a:r>
            <a:r>
              <a:rPr lang="vi-VN" sz="2800" b="1" dirty="0">
                <a:solidFill>
                  <a:schemeClr val="bg1"/>
                </a:solidFill>
              </a:rPr>
              <a:t>formulați nu sunt imuabili, nici absoluți, orice alta varianta documentata a spitalului, care indeplinește cerința este luată in </a:t>
            </a:r>
            <a:r>
              <a:rPr lang="vi-VN" sz="2800" b="1" dirty="0" smtClean="0">
                <a:solidFill>
                  <a:schemeClr val="bg1"/>
                </a:solidFill>
              </a:rPr>
              <a:t>considerare</a:t>
            </a:r>
            <a:r>
              <a:rPr lang="en-US" sz="2800" b="1" dirty="0" smtClean="0">
                <a:solidFill>
                  <a:schemeClr val="bg1"/>
                </a:solidFill>
              </a:rPr>
              <a:t>.</a:t>
            </a:r>
            <a:endParaRPr lang="en-US" sz="2800"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709" y="457200"/>
            <a:ext cx="3848100" cy="38481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94295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ppt_w</p:attrName>
                                        </p:attrNameLst>
                                      </p:cBhvr>
                                      <p:tavLst>
                                        <p:tav tm="0">
                                          <p:val>
                                            <p:fltVal val="0"/>
                                          </p:val>
                                        </p:tav>
                                        <p:tav tm="100000">
                                          <p:val>
                                            <p:strVal val="#ppt_w"/>
                                          </p:val>
                                        </p:tav>
                                      </p:tavLst>
                                    </p:anim>
                                    <p:anim calcmode="lin" valueType="num">
                                      <p:cBhvr>
                                        <p:cTn id="8" dur="2000" fill="hold"/>
                                        <p:tgtEl>
                                          <p:spTgt spid="7171"/>
                                        </p:tgtEl>
                                        <p:attrNameLst>
                                          <p:attrName>ppt_h</p:attrName>
                                        </p:attrNameLst>
                                      </p:cBhvr>
                                      <p:tavLst>
                                        <p:tav tm="0">
                                          <p:val>
                                            <p:fltVal val="0"/>
                                          </p:val>
                                        </p:tav>
                                        <p:tav tm="100000">
                                          <p:val>
                                            <p:strVal val="#ppt_h"/>
                                          </p:val>
                                        </p:tav>
                                      </p:tavLst>
                                    </p:anim>
                                    <p:animEffect transition="in" filter="fade">
                                      <p:cBhvr>
                                        <p:cTn id="9"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3336" y="533400"/>
            <a:ext cx="8664599" cy="1384995"/>
          </a:xfrm>
          <a:prstGeom prst="rect">
            <a:avLst/>
          </a:prstGeom>
          <a:noFill/>
        </p:spPr>
        <p:txBody>
          <a:bodyPr wrap="square" rtlCol="0">
            <a:spAutoFit/>
          </a:bodyPr>
          <a:lstStyle/>
          <a:p>
            <a:pPr lvl="0"/>
            <a:r>
              <a:rPr lang="vi-VN" sz="2800" b="1" dirty="0" smtClean="0">
                <a:solidFill>
                  <a:schemeClr val="bg1"/>
                </a:solidFill>
              </a:rPr>
              <a:t>4.</a:t>
            </a:r>
            <a:r>
              <a:rPr lang="en-US" sz="2800" b="1" dirty="0" smtClean="0">
                <a:solidFill>
                  <a:schemeClr val="bg1"/>
                </a:solidFill>
              </a:rPr>
              <a:t> </a:t>
            </a:r>
            <a:r>
              <a:rPr lang="vi-VN" sz="2800" b="1" dirty="0" smtClean="0">
                <a:solidFill>
                  <a:schemeClr val="bg1"/>
                </a:solidFill>
              </a:rPr>
              <a:t>Îndeplinirea </a:t>
            </a:r>
            <a:r>
              <a:rPr lang="vi-VN" sz="2800" b="1" dirty="0">
                <a:solidFill>
                  <a:schemeClr val="bg1"/>
                </a:solidFill>
              </a:rPr>
              <a:t>unui număr de indicatori NU este echivalent cu gradul de îndeplinire a standardului sau cu nivelul de acreditare</a:t>
            </a:r>
            <a:r>
              <a:rPr lang="vi-VN" sz="2800" b="1" dirty="0" smtClean="0">
                <a:solidFill>
                  <a:schemeClr val="bg1"/>
                </a:solidFill>
              </a:rPr>
              <a:t>.</a:t>
            </a:r>
            <a:endParaRPr lang="en-US" sz="2800" dirty="0">
              <a:solidFill>
                <a:schemeClr val="bg1"/>
              </a:solidFill>
            </a:endParaRPr>
          </a:p>
        </p:txBody>
      </p:sp>
      <p:pic>
        <p:nvPicPr>
          <p:cNvPr id="24579" name="Picture 3" descr="C:\Users\user\Desktop\PREZENTARI\PREZ 16.03.17\IMAGINI PREZ\ga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6" y="1884809"/>
            <a:ext cx="5503517" cy="484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4295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50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13000" fill="hold"/>
                                        <p:tgtEl>
                                          <p:spTgt spid="24579"/>
                                        </p:tgtEl>
                                        <p:attrNameLst>
                                          <p:attrName>ppt_x</p:attrName>
                                        </p:attrNameLst>
                                      </p:cBhvr>
                                      <p:tavLst>
                                        <p:tav tm="0">
                                          <p:val>
                                            <p:strVal val="#ppt_x"/>
                                          </p:val>
                                        </p:tav>
                                        <p:tav tm="100000">
                                          <p:val>
                                            <p:strVal val="#ppt_x"/>
                                          </p:val>
                                        </p:tav>
                                      </p:tavLst>
                                    </p:anim>
                                    <p:anim calcmode="lin" valueType="num">
                                      <p:cBhvr additive="base">
                                        <p:cTn id="8" dur="130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2705" y="3733800"/>
            <a:ext cx="9018587" cy="2677656"/>
          </a:xfrm>
          <a:prstGeom prst="rect">
            <a:avLst/>
          </a:prstGeom>
        </p:spPr>
        <p:txBody>
          <a:bodyPr wrap="square">
            <a:spAutoFit/>
          </a:bodyPr>
          <a:lstStyle/>
          <a:p>
            <a:pPr algn="ctr"/>
            <a:r>
              <a:rPr lang="vi-VN" sz="2400" b="1" u="sng" dirty="0" smtClean="0">
                <a:solidFill>
                  <a:schemeClr val="bg1"/>
                </a:solidFill>
              </a:rPr>
              <a:t>I</a:t>
            </a:r>
            <a:r>
              <a:rPr lang="en-US" sz="2400" b="1" u="sng" dirty="0" smtClean="0">
                <a:solidFill>
                  <a:schemeClr val="bg1"/>
                </a:solidFill>
              </a:rPr>
              <a:t>NDICATORII</a:t>
            </a:r>
            <a:r>
              <a:rPr lang="vi-VN" sz="2400" b="1" u="sng" dirty="0" smtClean="0">
                <a:solidFill>
                  <a:schemeClr val="bg1"/>
                </a:solidFill>
              </a:rPr>
              <a:t> </a:t>
            </a:r>
            <a:r>
              <a:rPr lang="vi-VN" sz="2400" b="1" u="sng" dirty="0">
                <a:solidFill>
                  <a:schemeClr val="bg1"/>
                </a:solidFill>
              </a:rPr>
              <a:t>= instrumentele utilizate pentru măsurarea</a:t>
            </a:r>
          </a:p>
          <a:p>
            <a:r>
              <a:rPr lang="vi-VN" sz="2400" b="1" dirty="0">
                <a:solidFill>
                  <a:schemeClr val="bg1"/>
                </a:solidFill>
              </a:rPr>
              <a:t>- unei caracteristici sau a unei variabile specifice pentru o anumită problemă</a:t>
            </a:r>
          </a:p>
          <a:p>
            <a:r>
              <a:rPr lang="vi-VN" sz="2400" b="1" dirty="0">
                <a:solidFill>
                  <a:schemeClr val="bg1"/>
                </a:solidFill>
              </a:rPr>
              <a:t>- conformității cu  cerințele" (Crosby)</a:t>
            </a:r>
          </a:p>
          <a:p>
            <a:r>
              <a:rPr lang="vi-VN" sz="2400" b="1" dirty="0">
                <a:solidFill>
                  <a:schemeClr val="bg1"/>
                </a:solidFill>
              </a:rPr>
              <a:t>- gradului de îndeplinire a activității (C), pentru atingerea obiectivului specific (Cr), în vederea satisfacerii obiectivului general (S)</a:t>
            </a:r>
          </a:p>
        </p:txBody>
      </p:sp>
      <p:pic>
        <p:nvPicPr>
          <p:cNvPr id="2053" name="Picture 5"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2" y="304800"/>
            <a:ext cx="4067175" cy="3238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25577"/>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4000"/>
                                  </p:stCondLst>
                                  <p:childTnLst>
                                    <p:set>
                                      <p:cBhvr>
                                        <p:cTn id="6" dur="1" fill="hold">
                                          <p:stCondLst>
                                            <p:cond delay="0"/>
                                          </p:stCondLst>
                                        </p:cTn>
                                        <p:tgtEl>
                                          <p:spTgt spid="2053"/>
                                        </p:tgtEl>
                                        <p:attrNameLst>
                                          <p:attrName>style.visibility</p:attrName>
                                        </p:attrNameLst>
                                      </p:cBhvr>
                                      <p:to>
                                        <p:strVal val="visible"/>
                                      </p:to>
                                    </p:set>
                                    <p:anim calcmode="lin" valueType="num">
                                      <p:cBhvr>
                                        <p:cTn id="7" dur="4000" fill="hold"/>
                                        <p:tgtEl>
                                          <p:spTgt spid="2053"/>
                                        </p:tgtEl>
                                        <p:attrNameLst>
                                          <p:attrName>ppt_w</p:attrName>
                                        </p:attrNameLst>
                                      </p:cBhvr>
                                      <p:tavLst>
                                        <p:tav tm="0">
                                          <p:val>
                                            <p:fltVal val="0"/>
                                          </p:val>
                                        </p:tav>
                                        <p:tav tm="100000">
                                          <p:val>
                                            <p:strVal val="#ppt_w"/>
                                          </p:val>
                                        </p:tav>
                                      </p:tavLst>
                                    </p:anim>
                                    <p:anim calcmode="lin" valueType="num">
                                      <p:cBhvr>
                                        <p:cTn id="8" dur="4000" fill="hold"/>
                                        <p:tgtEl>
                                          <p:spTgt spid="2053"/>
                                        </p:tgtEl>
                                        <p:attrNameLst>
                                          <p:attrName>ppt_h</p:attrName>
                                        </p:attrNameLst>
                                      </p:cBhvr>
                                      <p:tavLst>
                                        <p:tav tm="0">
                                          <p:val>
                                            <p:fltVal val="0"/>
                                          </p:val>
                                        </p:tav>
                                        <p:tav tm="100000">
                                          <p:val>
                                            <p:strVal val="#ppt_h"/>
                                          </p:val>
                                        </p:tav>
                                      </p:tavLst>
                                    </p:anim>
                                    <p:animEffect transition="in" filter="fade">
                                      <p:cBhvr>
                                        <p:cTn id="9" dur="4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327684" name="Picture 4" descr="little_red_riding_h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1" y="470536"/>
            <a:ext cx="2567844" cy="279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7"/>
          <p:cNvSpPr txBox="1">
            <a:spLocks noChangeArrowheads="1"/>
          </p:cNvSpPr>
          <p:nvPr/>
        </p:nvSpPr>
        <p:spPr bwMode="auto">
          <a:xfrm>
            <a:off x="1070494" y="3733800"/>
            <a:ext cx="736451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8000" b="1" dirty="0" smtClean="0">
                <a:solidFill>
                  <a:srgbClr val="FFFFFF"/>
                </a:solidFill>
                <a:effectLst>
                  <a:outerShdw blurRad="38100" dist="38100" dir="2700000" algn="tl">
                    <a:srgbClr val="000000">
                      <a:alpha val="43137"/>
                    </a:srgbClr>
                  </a:outerShdw>
                </a:effectLst>
              </a:rPr>
              <a:t>MUL</a:t>
            </a:r>
            <a:r>
              <a:rPr lang="ro-RO" altLang="it-IT" sz="8000" b="1" dirty="0" smtClean="0">
                <a:solidFill>
                  <a:srgbClr val="FFFFFF"/>
                </a:solidFill>
                <a:effectLst>
                  <a:outerShdw blurRad="38100" dist="38100" dir="2700000" algn="tl">
                    <a:srgbClr val="000000">
                      <a:alpha val="43137"/>
                    </a:srgbClr>
                  </a:outerShdw>
                </a:effectLst>
              </a:rPr>
              <a:t>Ț</a:t>
            </a:r>
            <a:r>
              <a:rPr lang="it-IT" altLang="it-IT" sz="8000" b="1" dirty="0" smtClean="0">
                <a:solidFill>
                  <a:srgbClr val="FFFFFF"/>
                </a:solidFill>
                <a:effectLst>
                  <a:outerShdw blurRad="38100" dist="38100" dir="2700000" algn="tl">
                    <a:srgbClr val="000000">
                      <a:alpha val="43137"/>
                    </a:srgbClr>
                  </a:outerShdw>
                </a:effectLst>
              </a:rPr>
              <a:t>UMESC</a:t>
            </a:r>
            <a:r>
              <a:rPr lang="ro-RO" altLang="it-IT" sz="8000" b="1" dirty="0" smtClean="0">
                <a:solidFill>
                  <a:srgbClr val="FFFFFF"/>
                </a:solidFill>
                <a:effectLst>
                  <a:outerShdw blurRad="38100" dist="38100" dir="2700000" algn="tl">
                    <a:srgbClr val="000000">
                      <a:alpha val="43137"/>
                    </a:srgbClr>
                  </a:outerShdw>
                </a:effectLst>
              </a:rPr>
              <a:t> </a:t>
            </a:r>
            <a:r>
              <a:rPr lang="it-IT" altLang="it-IT" sz="8000" b="1" dirty="0" smtClean="0">
                <a:solidFill>
                  <a:srgbClr val="FFFFFF"/>
                </a:solidFill>
                <a:effectLst>
                  <a:outerShdw blurRad="38100" dist="38100" dir="2700000" algn="tl">
                    <a:srgbClr val="000000">
                      <a:alpha val="43137"/>
                    </a:srgbClr>
                  </a:outerShdw>
                </a:effectLst>
              </a:rPr>
              <a:t>!</a:t>
            </a:r>
            <a:endParaRPr lang="it-IT" altLang="it-IT" sz="8000" b="1" dirty="0">
              <a:solidFill>
                <a:srgbClr val="FFFFFF"/>
              </a:solidFill>
              <a:effectLst>
                <a:outerShdw blurRad="38100" dist="38100" dir="2700000" algn="tl">
                  <a:srgbClr val="000000">
                    <a:alpha val="43137"/>
                  </a:srgbClr>
                </a:outerShdw>
              </a:effectLst>
            </a:endParaRPr>
          </a:p>
        </p:txBody>
      </p:sp>
      <p:pic>
        <p:nvPicPr>
          <p:cNvPr id="15364" name="Picture 8" descr="copy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C:\Users\user\Desktop\nic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0182" y="470536"/>
            <a:ext cx="2270125" cy="279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4251" y="5324821"/>
            <a:ext cx="5595497" cy="12518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5293060"/>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7684"/>
                                        </p:tgtEl>
                                        <p:attrNameLst>
                                          <p:attrName>style.visibility</p:attrName>
                                        </p:attrNameLst>
                                      </p:cBhvr>
                                      <p:to>
                                        <p:strVal val="visible"/>
                                      </p:to>
                                    </p:set>
                                    <p:anim calcmode="lin" valueType="num">
                                      <p:cBhvr>
                                        <p:cTn id="7" dur="500" fill="hold"/>
                                        <p:tgtEl>
                                          <p:spTgt spid="327684"/>
                                        </p:tgtEl>
                                        <p:attrNameLst>
                                          <p:attrName>ppt_w</p:attrName>
                                        </p:attrNameLst>
                                      </p:cBhvr>
                                      <p:tavLst>
                                        <p:tav tm="0">
                                          <p:val>
                                            <p:fltVal val="0"/>
                                          </p:val>
                                        </p:tav>
                                        <p:tav tm="100000">
                                          <p:val>
                                            <p:strVal val="#ppt_w"/>
                                          </p:val>
                                        </p:tav>
                                      </p:tavLst>
                                    </p:anim>
                                    <p:anim calcmode="lin" valueType="num">
                                      <p:cBhvr>
                                        <p:cTn id="8" dur="500" fill="hold"/>
                                        <p:tgtEl>
                                          <p:spTgt spid="327684"/>
                                        </p:tgtEl>
                                        <p:attrNameLst>
                                          <p:attrName>ppt_h</p:attrName>
                                        </p:attrNameLst>
                                      </p:cBhvr>
                                      <p:tavLst>
                                        <p:tav tm="0">
                                          <p:val>
                                            <p:fltVal val="0"/>
                                          </p:val>
                                        </p:tav>
                                        <p:tav tm="100000">
                                          <p:val>
                                            <p:strVal val="#ppt_h"/>
                                          </p:val>
                                        </p:tav>
                                      </p:tavLst>
                                    </p:anim>
                                    <p:animEffect transition="in" filter="fade">
                                      <p:cBhvr>
                                        <p:cTn id="9" dur="500"/>
                                        <p:tgtEl>
                                          <p:spTgt spid="32768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500" fill="hold"/>
                                        <p:tgtEl>
                                          <p:spTgt spid="15365"/>
                                        </p:tgtEl>
                                        <p:attrNameLst>
                                          <p:attrName>ppt_w</p:attrName>
                                        </p:attrNameLst>
                                      </p:cBhvr>
                                      <p:tavLst>
                                        <p:tav tm="0">
                                          <p:val>
                                            <p:fltVal val="0"/>
                                          </p:val>
                                        </p:tav>
                                        <p:tav tm="100000">
                                          <p:val>
                                            <p:strVal val="#ppt_w"/>
                                          </p:val>
                                        </p:tav>
                                      </p:tavLst>
                                    </p:anim>
                                    <p:anim calcmode="lin" valueType="num">
                                      <p:cBhvr>
                                        <p:cTn id="14" dur="500" fill="hold"/>
                                        <p:tgtEl>
                                          <p:spTgt spid="15365"/>
                                        </p:tgtEl>
                                        <p:attrNameLst>
                                          <p:attrName>ppt_h</p:attrName>
                                        </p:attrNameLst>
                                      </p:cBhvr>
                                      <p:tavLst>
                                        <p:tav tm="0">
                                          <p:val>
                                            <p:fltVal val="0"/>
                                          </p:val>
                                        </p:tav>
                                        <p:tav tm="100000">
                                          <p:val>
                                            <p:strVal val="#ppt_h"/>
                                          </p:val>
                                        </p:tav>
                                      </p:tavLst>
                                    </p:anim>
                                    <p:animEffect transition="in" filter="fade">
                                      <p:cBhvr>
                                        <p:cTn id="15"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4024" y="3432875"/>
            <a:ext cx="8866187" cy="3108543"/>
          </a:xfrm>
          <a:prstGeom prst="rect">
            <a:avLst/>
          </a:prstGeom>
        </p:spPr>
        <p:txBody>
          <a:bodyPr wrap="square">
            <a:spAutoFit/>
          </a:bodyPr>
          <a:lstStyle/>
          <a:p>
            <a:pPr algn="ctr"/>
            <a:r>
              <a:rPr lang="vi-VN" sz="2800" b="1" dirty="0" smtClean="0">
                <a:solidFill>
                  <a:schemeClr val="bg1"/>
                </a:solidFill>
              </a:rPr>
              <a:t>Clasificare indicatori</a:t>
            </a:r>
            <a:endParaRPr lang="en-US" sz="2800" b="1" dirty="0" smtClean="0">
              <a:solidFill>
                <a:schemeClr val="bg1"/>
              </a:solidFill>
            </a:endParaRPr>
          </a:p>
          <a:p>
            <a:r>
              <a:rPr lang="vi-VN" sz="2800" b="1" dirty="0" smtClean="0">
                <a:solidFill>
                  <a:schemeClr val="bg1"/>
                </a:solidFill>
              </a:rPr>
              <a:t>1.din </a:t>
            </a:r>
            <a:r>
              <a:rPr lang="vi-VN" sz="2800" b="1" dirty="0">
                <a:solidFill>
                  <a:schemeClr val="bg1"/>
                </a:solidFill>
              </a:rPr>
              <a:t>punct de vedere al agregării</a:t>
            </a:r>
            <a:r>
              <a:rPr lang="vi-VN" sz="2800" b="1" dirty="0" smtClean="0">
                <a:solidFill>
                  <a:schemeClr val="bg1"/>
                </a:solidFill>
              </a:rPr>
              <a:t>:</a:t>
            </a:r>
            <a:endParaRPr lang="en-US" sz="2800" b="1" dirty="0" smtClean="0">
              <a:solidFill>
                <a:schemeClr val="bg1"/>
              </a:solidFill>
            </a:endParaRPr>
          </a:p>
          <a:p>
            <a:endParaRPr lang="en-US" sz="2800" b="1" i="1" dirty="0" smtClean="0">
              <a:solidFill>
                <a:schemeClr val="bg1"/>
              </a:solidFill>
            </a:endParaRPr>
          </a:p>
          <a:p>
            <a:r>
              <a:rPr lang="vi-VN" sz="2800" b="1" i="1" dirty="0" smtClean="0">
                <a:solidFill>
                  <a:schemeClr val="bg1"/>
                </a:solidFill>
              </a:rPr>
              <a:t>1.indicatori </a:t>
            </a:r>
            <a:r>
              <a:rPr lang="vi-VN" sz="2800" b="1" i="1" dirty="0">
                <a:solidFill>
                  <a:schemeClr val="bg1"/>
                </a:solidFill>
              </a:rPr>
              <a:t>analitici sau simpli ai calităţii</a:t>
            </a:r>
          </a:p>
          <a:p>
            <a:r>
              <a:rPr lang="vi-VN" sz="2800" b="1" i="1" dirty="0" smtClean="0">
                <a:solidFill>
                  <a:schemeClr val="bg1"/>
                </a:solidFill>
              </a:rPr>
              <a:t>2.sintetici </a:t>
            </a:r>
            <a:r>
              <a:rPr lang="vi-VN" sz="2800" b="1" i="1" dirty="0">
                <a:solidFill>
                  <a:schemeClr val="bg1"/>
                </a:solidFill>
              </a:rPr>
              <a:t>ai fiecărei grupe de caracteristici</a:t>
            </a:r>
          </a:p>
          <a:p>
            <a:r>
              <a:rPr lang="vi-VN" sz="2800" b="1" i="1" dirty="0" smtClean="0">
                <a:solidFill>
                  <a:schemeClr val="bg1"/>
                </a:solidFill>
              </a:rPr>
              <a:t>3.indicatorul </a:t>
            </a:r>
            <a:r>
              <a:rPr lang="vi-VN" sz="2800" b="1" i="1" dirty="0">
                <a:solidFill>
                  <a:schemeClr val="bg1"/>
                </a:solidFill>
              </a:rPr>
              <a:t>complex, integral al nivelului calităţii </a:t>
            </a:r>
            <a:r>
              <a:rPr lang="vi-VN" sz="2800" b="1" i="1" dirty="0" smtClean="0">
                <a:solidFill>
                  <a:schemeClr val="bg1"/>
                </a:solidFill>
              </a:rPr>
              <a:t>–</a:t>
            </a:r>
            <a:r>
              <a:rPr lang="en-US" sz="2800" b="1" i="1" dirty="0" smtClean="0">
                <a:solidFill>
                  <a:schemeClr val="bg1"/>
                </a:solidFill>
              </a:rPr>
              <a:t> </a:t>
            </a:r>
            <a:r>
              <a:rPr lang="vi-VN" sz="2800" b="1" i="1" dirty="0" smtClean="0">
                <a:solidFill>
                  <a:schemeClr val="bg1"/>
                </a:solidFill>
              </a:rPr>
              <a:t>indicatori agregați/compoziți</a:t>
            </a:r>
            <a:endParaRPr lang="ro-RO" sz="2800" b="1" dirty="0" smtClean="0">
              <a:solidFill>
                <a:schemeClr val="bg1"/>
              </a:solidFill>
            </a:endParaRPr>
          </a:p>
        </p:txBody>
      </p:sp>
      <p:pic>
        <p:nvPicPr>
          <p:cNvPr id="5" name="Picture 4" descr="C:\Users\Nicoleta\Desktop\IMAGINI PREZ\evaluare 3.png"/>
          <p:cNvPicPr/>
          <p:nvPr/>
        </p:nvPicPr>
        <p:blipFill>
          <a:blip r:embed="rId3" cstate="print"/>
          <a:srcRect/>
          <a:stretch>
            <a:fillRect/>
          </a:stretch>
        </p:blipFill>
        <p:spPr bwMode="auto">
          <a:xfrm>
            <a:off x="2411729" y="457200"/>
            <a:ext cx="4381500" cy="25918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52190529"/>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3333" y="3200400"/>
            <a:ext cx="8684601" cy="3108543"/>
          </a:xfrm>
          <a:prstGeom prst="rect">
            <a:avLst/>
          </a:prstGeom>
          <a:noFill/>
        </p:spPr>
        <p:txBody>
          <a:bodyPr wrap="square" rtlCol="0">
            <a:spAutoFit/>
          </a:bodyPr>
          <a:lstStyle/>
          <a:p>
            <a:pPr lvl="0" algn="ctr"/>
            <a:r>
              <a:rPr lang="en-US" sz="2800" b="1" dirty="0" err="1">
                <a:solidFill>
                  <a:schemeClr val="bg1"/>
                </a:solidFill>
                <a:effectLst>
                  <a:outerShdw blurRad="38100" dist="38100" dir="2700000" algn="tl">
                    <a:srgbClr val="000000">
                      <a:alpha val="43137"/>
                    </a:srgbClr>
                  </a:outerShdw>
                </a:effectLst>
              </a:rPr>
              <a:t>Clasificare</a:t>
            </a:r>
            <a:r>
              <a:rPr lang="en-US" sz="2800" b="1" dirty="0">
                <a:solidFill>
                  <a:schemeClr val="bg1"/>
                </a:solidFill>
                <a:effectLst>
                  <a:outerShdw blurRad="38100" dist="38100" dir="2700000" algn="tl">
                    <a:srgbClr val="000000">
                      <a:alpha val="43137"/>
                    </a:srgbClr>
                  </a:outerShdw>
                </a:effectLst>
              </a:rPr>
              <a:t> </a:t>
            </a:r>
            <a:r>
              <a:rPr lang="en-US" sz="2800" b="1" dirty="0" err="1" smtClean="0">
                <a:solidFill>
                  <a:schemeClr val="bg1"/>
                </a:solidFill>
                <a:effectLst>
                  <a:outerShdw blurRad="38100" dist="38100" dir="2700000" algn="tl">
                    <a:srgbClr val="000000">
                      <a:alpha val="43137"/>
                    </a:srgbClr>
                  </a:outerShdw>
                </a:effectLst>
              </a:rPr>
              <a:t>indicatori</a:t>
            </a:r>
            <a:endParaRPr lang="en-US" sz="2800" b="1" dirty="0">
              <a:solidFill>
                <a:schemeClr val="bg1"/>
              </a:solidFill>
              <a:effectLst>
                <a:outerShdw blurRad="38100" dist="38100" dir="2700000" algn="tl">
                  <a:srgbClr val="000000">
                    <a:alpha val="43137"/>
                  </a:srgbClr>
                </a:outerShdw>
              </a:effectLst>
            </a:endParaRPr>
          </a:p>
          <a:p>
            <a:pPr lvl="0"/>
            <a:endParaRPr lang="en-US" sz="2800" b="1" dirty="0" smtClean="0">
              <a:solidFill>
                <a:schemeClr val="bg1"/>
              </a:solidFill>
              <a:effectLst>
                <a:outerShdw blurRad="38100" dist="38100" dir="2700000" algn="tl">
                  <a:srgbClr val="000000">
                    <a:alpha val="43137"/>
                  </a:srgbClr>
                </a:outerShdw>
              </a:effectLst>
            </a:endParaRPr>
          </a:p>
          <a:p>
            <a:pPr marL="457200" lvl="0" indent="-457200">
              <a:buAutoNum type="arabicPeriod" startAt="2"/>
            </a:pPr>
            <a:r>
              <a:rPr lang="vi-VN" sz="2800" b="1" dirty="0" smtClean="0">
                <a:solidFill>
                  <a:schemeClr val="bg1"/>
                </a:solidFill>
                <a:effectLst>
                  <a:outerShdw blurRad="38100" dist="38100" dir="2700000" algn="tl">
                    <a:srgbClr val="000000">
                      <a:alpha val="43137"/>
                    </a:srgbClr>
                  </a:outerShdw>
                </a:effectLst>
              </a:rPr>
              <a:t>din </a:t>
            </a:r>
            <a:r>
              <a:rPr lang="vi-VN" sz="2800" b="1" dirty="0">
                <a:solidFill>
                  <a:schemeClr val="bg1"/>
                </a:solidFill>
                <a:effectLst>
                  <a:outerShdw blurRad="38100" dist="38100" dir="2700000" algn="tl">
                    <a:srgbClr val="000000">
                      <a:alpha val="43137"/>
                    </a:srgbClr>
                  </a:outerShdw>
                </a:effectLst>
              </a:rPr>
              <a:t>punct de vedere al descrierii unui proces</a:t>
            </a:r>
            <a:r>
              <a:rPr lang="vi-VN" sz="2800" b="1" dirty="0" smtClean="0">
                <a:solidFill>
                  <a:schemeClr val="bg1"/>
                </a:solidFill>
                <a:effectLst>
                  <a:outerShdw blurRad="38100" dist="38100" dir="2700000" algn="tl">
                    <a:srgbClr val="000000">
                      <a:alpha val="43137"/>
                    </a:srgbClr>
                  </a:outerShdw>
                </a:effectLst>
              </a:rPr>
              <a:t>:</a:t>
            </a:r>
            <a:endParaRPr lang="en-US" sz="2800" b="1" dirty="0" smtClean="0">
              <a:solidFill>
                <a:schemeClr val="bg1"/>
              </a:solidFill>
              <a:effectLst>
                <a:outerShdw blurRad="38100" dist="38100" dir="2700000" algn="tl">
                  <a:srgbClr val="000000">
                    <a:alpha val="43137"/>
                  </a:srgbClr>
                </a:outerShdw>
              </a:effectLst>
            </a:endParaRPr>
          </a:p>
          <a:p>
            <a:pPr lvl="0"/>
            <a:r>
              <a:rPr lang="vi-VN" sz="2800" b="1" i="1" dirty="0" smtClean="0">
                <a:solidFill>
                  <a:schemeClr val="bg1"/>
                </a:solidFill>
                <a:effectLst>
                  <a:outerShdw blurRad="38100" dist="38100" dir="2700000" algn="tl">
                    <a:srgbClr val="000000">
                      <a:alpha val="43137"/>
                    </a:srgbClr>
                  </a:outerShdw>
                </a:effectLst>
              </a:rPr>
              <a:t>1</a:t>
            </a:r>
            <a:r>
              <a:rPr lang="vi-VN" sz="2800" b="1" i="1" dirty="0">
                <a:solidFill>
                  <a:schemeClr val="bg1"/>
                </a:solidFill>
                <a:effectLst>
                  <a:outerShdw blurRad="38100" dist="38100" dir="2700000" algn="tl">
                    <a:srgbClr val="000000">
                      <a:alpha val="43137"/>
                    </a:srgbClr>
                  </a:outerShdw>
                </a:effectLst>
              </a:rPr>
              <a:t>.	Indicatori de acces</a:t>
            </a:r>
          </a:p>
          <a:p>
            <a:pPr lvl="0"/>
            <a:r>
              <a:rPr lang="vi-VN" sz="2800" b="1" i="1" dirty="0">
                <a:solidFill>
                  <a:schemeClr val="bg1"/>
                </a:solidFill>
                <a:effectLst>
                  <a:outerShdw blurRad="38100" dist="38100" dir="2700000" algn="tl">
                    <a:srgbClr val="000000">
                      <a:alpha val="43137"/>
                    </a:srgbClr>
                  </a:outerShdw>
                </a:effectLst>
              </a:rPr>
              <a:t>2.	Indicatori de structură</a:t>
            </a:r>
          </a:p>
          <a:p>
            <a:pPr lvl="0"/>
            <a:r>
              <a:rPr lang="vi-VN" sz="2800" b="1" i="1" dirty="0">
                <a:solidFill>
                  <a:schemeClr val="bg1"/>
                </a:solidFill>
                <a:effectLst>
                  <a:outerShdw blurRad="38100" dist="38100" dir="2700000" algn="tl">
                    <a:srgbClr val="000000">
                      <a:alpha val="43137"/>
                    </a:srgbClr>
                  </a:outerShdw>
                </a:effectLst>
              </a:rPr>
              <a:t>3.	Indicatori de proces </a:t>
            </a:r>
          </a:p>
          <a:p>
            <a:pPr lvl="0"/>
            <a:r>
              <a:rPr lang="vi-VN" sz="2800" b="1" i="1" dirty="0">
                <a:solidFill>
                  <a:schemeClr val="bg1"/>
                </a:solidFill>
                <a:effectLst>
                  <a:outerShdw blurRad="38100" dist="38100" dir="2700000" algn="tl">
                    <a:srgbClr val="000000">
                      <a:alpha val="43137"/>
                    </a:srgbClr>
                  </a:outerShdw>
                </a:effectLst>
              </a:rPr>
              <a:t>4.	Indicatori de </a:t>
            </a:r>
            <a:r>
              <a:rPr lang="vi-VN" sz="2800" b="1" i="1" dirty="0" smtClean="0">
                <a:solidFill>
                  <a:schemeClr val="bg1"/>
                </a:solidFill>
                <a:effectLst>
                  <a:outerShdw blurRad="38100" dist="38100" dir="2700000" algn="tl">
                    <a:srgbClr val="000000">
                      <a:alpha val="43137"/>
                    </a:srgbClr>
                  </a:outerShdw>
                </a:effectLst>
              </a:rPr>
              <a:t>rezultat</a:t>
            </a:r>
            <a:endParaRPr lang="vi-VN" sz="2800" b="1" i="1" dirty="0">
              <a:solidFill>
                <a:schemeClr val="bg1"/>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0" y="381000"/>
            <a:ext cx="47371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876734"/>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0" fill="hold"/>
                                        <p:tgtEl>
                                          <p:spTgt spid="3075"/>
                                        </p:tgtEl>
                                        <p:attrNameLst>
                                          <p:attrName>ppt_w</p:attrName>
                                        </p:attrNameLst>
                                      </p:cBhvr>
                                      <p:tavLst>
                                        <p:tav tm="0">
                                          <p:val>
                                            <p:fltVal val="0"/>
                                          </p:val>
                                        </p:tav>
                                        <p:tav tm="100000">
                                          <p:val>
                                            <p:strVal val="#ppt_w"/>
                                          </p:val>
                                        </p:tav>
                                      </p:tavLst>
                                    </p:anim>
                                    <p:anim calcmode="lin" valueType="num">
                                      <p:cBhvr>
                                        <p:cTn id="8" dur="5000" fill="hold"/>
                                        <p:tgtEl>
                                          <p:spTgt spid="3075"/>
                                        </p:tgtEl>
                                        <p:attrNameLst>
                                          <p:attrName>ppt_h</p:attrName>
                                        </p:attrNameLst>
                                      </p:cBhvr>
                                      <p:tavLst>
                                        <p:tav tm="0">
                                          <p:val>
                                            <p:fltVal val="0"/>
                                          </p:val>
                                        </p:tav>
                                        <p:tav tm="100000">
                                          <p:val>
                                            <p:strVal val="#ppt_h"/>
                                          </p:val>
                                        </p:tav>
                                      </p:tavLst>
                                    </p:anim>
                                    <p:animEffect transition="in" filter="fade">
                                      <p:cBhvr>
                                        <p:cTn id="9" dur="5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0" y="2514600"/>
            <a:ext cx="248786" cy="369332"/>
          </a:xfrm>
          <a:prstGeom prst="rect">
            <a:avLst/>
          </a:prstGeom>
          <a:noFill/>
        </p:spPr>
        <p:txBody>
          <a:bodyPr wrap="none" rtlCol="0">
            <a:spAutoFit/>
          </a:bodyPr>
          <a:lstStyle/>
          <a:p>
            <a:r>
              <a:rPr lang="en-US" dirty="0" smtClean="0"/>
              <a:t> </a:t>
            </a:r>
            <a:endParaRPr lang="it-IT" dirty="0"/>
          </a:p>
        </p:txBody>
      </p:sp>
      <p:sp>
        <p:nvSpPr>
          <p:cNvPr id="4" name="TextBox 3"/>
          <p:cNvSpPr txBox="1"/>
          <p:nvPr/>
        </p:nvSpPr>
        <p:spPr>
          <a:xfrm>
            <a:off x="421878" y="4038600"/>
            <a:ext cx="8300244" cy="1919243"/>
          </a:xfrm>
          <a:prstGeom prst="rect">
            <a:avLst/>
          </a:prstGeom>
          <a:noFill/>
        </p:spPr>
        <p:txBody>
          <a:bodyPr wrap="square" rtlCol="0">
            <a:spAutoFit/>
          </a:bodyPr>
          <a:lstStyle/>
          <a:p>
            <a:pPr>
              <a:lnSpc>
                <a:spcPct val="106000"/>
              </a:lnSpc>
            </a:pPr>
            <a:r>
              <a:rPr lang="vi-VN" sz="2800" b="1" i="1" u="sng" dirty="0" smtClean="0">
                <a:solidFill>
                  <a:schemeClr val="bg1"/>
                </a:solidFill>
                <a:latin typeface="Arial" panose="020B0604020202020204" pitchFamily="34" charset="0"/>
                <a:ea typeface="Calibri"/>
                <a:cs typeface="Arial" panose="020B0604020202020204" pitchFamily="34" charset="0"/>
              </a:rPr>
              <a:t>Indicatorii </a:t>
            </a:r>
            <a:r>
              <a:rPr lang="vi-VN" sz="2800" b="1" i="1" u="sng" dirty="0">
                <a:solidFill>
                  <a:schemeClr val="bg1"/>
                </a:solidFill>
                <a:latin typeface="Arial" panose="020B0604020202020204" pitchFamily="34" charset="0"/>
                <a:ea typeface="Calibri"/>
                <a:cs typeface="Arial" panose="020B0604020202020204" pitchFamily="34" charset="0"/>
              </a:rPr>
              <a:t>de acces</a:t>
            </a:r>
            <a:r>
              <a:rPr lang="vi-VN" sz="2800" b="1" i="1" dirty="0">
                <a:solidFill>
                  <a:schemeClr val="bg1"/>
                </a:solidFill>
                <a:latin typeface="Arial" panose="020B0604020202020204" pitchFamily="34" charset="0"/>
                <a:ea typeface="Calibri"/>
                <a:cs typeface="Arial" panose="020B0604020202020204" pitchFamily="34" charset="0"/>
              </a:rPr>
              <a:t> </a:t>
            </a:r>
            <a:r>
              <a:rPr lang="vi-VN" sz="2800" b="1" dirty="0">
                <a:solidFill>
                  <a:schemeClr val="bg1"/>
                </a:solidFill>
                <a:latin typeface="Arial" panose="020B0604020202020204" pitchFamily="34" charset="0"/>
                <a:ea typeface="Calibri"/>
                <a:cs typeface="Arial" panose="020B0604020202020204" pitchFamily="34" charset="0"/>
              </a:rPr>
              <a:t>evaluează măsura în care pacienţii primesc îngrijiri de sănătate corespunzătoare şi la timp (ex: internări posibil evitabile, de exemplu, prin imunizare etc).</a:t>
            </a:r>
            <a:r>
              <a:rPr lang="it-IT" sz="2800" b="1" dirty="0" smtClean="0">
                <a:solidFill>
                  <a:schemeClr val="bg1"/>
                </a:solidFill>
                <a:latin typeface="Arial" panose="020B0604020202020204" pitchFamily="34" charset="0"/>
                <a:ea typeface="Calibri"/>
                <a:cs typeface="Arial" panose="020B0604020202020204" pitchFamily="34" charset="0"/>
              </a:rPr>
              <a:t>.</a:t>
            </a:r>
            <a:endParaRPr lang="it-IT" sz="2800" b="1" dirty="0">
              <a:solidFill>
                <a:schemeClr val="bg1"/>
              </a:solidFill>
              <a:latin typeface="Arial" panose="020B0604020202020204" pitchFamily="34" charset="0"/>
              <a:ea typeface="Calibri"/>
              <a:cs typeface="Arial" panose="020B0604020202020204" pitchFamily="34" charset="0"/>
            </a:endParaRPr>
          </a:p>
        </p:txBody>
      </p:sp>
      <p:pic>
        <p:nvPicPr>
          <p:cNvPr id="13313" name="Picture 1"/>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36719" y="704612"/>
            <a:ext cx="5670562" cy="2831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424001"/>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313"/>
                                        </p:tgtEl>
                                        <p:attrNameLst>
                                          <p:attrName>style.visibility</p:attrName>
                                        </p:attrNameLst>
                                      </p:cBhvr>
                                      <p:to>
                                        <p:strVal val="visible"/>
                                      </p:to>
                                    </p:set>
                                    <p:anim calcmode="lin" valueType="num">
                                      <p:cBhvr>
                                        <p:cTn id="7" dur="4000" fill="hold"/>
                                        <p:tgtEl>
                                          <p:spTgt spid="13313"/>
                                        </p:tgtEl>
                                        <p:attrNameLst>
                                          <p:attrName>ppt_w</p:attrName>
                                        </p:attrNameLst>
                                      </p:cBhvr>
                                      <p:tavLst>
                                        <p:tav tm="0">
                                          <p:val>
                                            <p:fltVal val="0"/>
                                          </p:val>
                                        </p:tav>
                                        <p:tav tm="100000">
                                          <p:val>
                                            <p:strVal val="#ppt_w"/>
                                          </p:val>
                                        </p:tav>
                                      </p:tavLst>
                                    </p:anim>
                                    <p:anim calcmode="lin" valueType="num">
                                      <p:cBhvr>
                                        <p:cTn id="8" dur="4000" fill="hold"/>
                                        <p:tgtEl>
                                          <p:spTgt spid="13313"/>
                                        </p:tgtEl>
                                        <p:attrNameLst>
                                          <p:attrName>ppt_h</p:attrName>
                                        </p:attrNameLst>
                                      </p:cBhvr>
                                      <p:tavLst>
                                        <p:tav tm="0">
                                          <p:val>
                                            <p:fltVal val="0"/>
                                          </p:val>
                                        </p:tav>
                                        <p:tav tm="100000">
                                          <p:val>
                                            <p:strVal val="#ppt_h"/>
                                          </p:val>
                                        </p:tav>
                                      </p:tavLst>
                                    </p:anim>
                                    <p:animEffect transition="in" filter="fade">
                                      <p:cBhvr>
                                        <p:cTn id="9" dur="40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87680" y="3886200"/>
            <a:ext cx="8168640" cy="2569934"/>
          </a:xfrm>
          <a:prstGeom prst="rect">
            <a:avLst/>
          </a:prstGeom>
          <a:noFill/>
        </p:spPr>
        <p:txBody>
          <a:bodyPr wrap="square" rtlCol="0">
            <a:spAutoFit/>
          </a:bodyPr>
          <a:lstStyle/>
          <a:p>
            <a:pPr algn="ctr">
              <a:lnSpc>
                <a:spcPct val="115000"/>
              </a:lnSpc>
              <a:spcAft>
                <a:spcPts val="1000"/>
              </a:spcAft>
              <a:tabLst>
                <a:tab pos="4210050" algn="l"/>
              </a:tabLst>
            </a:pPr>
            <a:r>
              <a:rPr lang="vi-VN" sz="2800" b="1" i="1" u="sng" dirty="0" smtClean="0">
                <a:solidFill>
                  <a:schemeClr val="bg1"/>
                </a:solidFill>
                <a:latin typeface="Arial" panose="020B0604020202020204" pitchFamily="34" charset="0"/>
                <a:ea typeface="Calibri"/>
                <a:cs typeface="Arial" panose="020B0604020202020204" pitchFamily="34" charset="0"/>
              </a:rPr>
              <a:t>Indicatorii </a:t>
            </a:r>
            <a:r>
              <a:rPr lang="vi-VN" sz="2800" b="1" i="1" u="sng" dirty="0">
                <a:solidFill>
                  <a:schemeClr val="bg1"/>
                </a:solidFill>
                <a:latin typeface="Arial" panose="020B0604020202020204" pitchFamily="34" charset="0"/>
                <a:ea typeface="Calibri"/>
                <a:cs typeface="Arial" panose="020B0604020202020204" pitchFamily="34" charset="0"/>
              </a:rPr>
              <a:t>de </a:t>
            </a:r>
            <a:r>
              <a:rPr lang="vi-VN" sz="2800" b="1" i="1" u="sng" dirty="0" smtClean="0">
                <a:solidFill>
                  <a:schemeClr val="bg1"/>
                </a:solidFill>
                <a:latin typeface="Arial" panose="020B0604020202020204" pitchFamily="34" charset="0"/>
                <a:ea typeface="Calibri"/>
                <a:cs typeface="Arial" panose="020B0604020202020204" pitchFamily="34" charset="0"/>
              </a:rPr>
              <a:t>structură</a:t>
            </a:r>
            <a:r>
              <a:rPr lang="en-US" sz="2800" b="1" dirty="0" smtClean="0">
                <a:solidFill>
                  <a:schemeClr val="bg1"/>
                </a:solidFill>
                <a:latin typeface="Arial" panose="020B0604020202020204" pitchFamily="34" charset="0"/>
                <a:ea typeface="Calibri"/>
                <a:cs typeface="Arial" panose="020B0604020202020204" pitchFamily="34" charset="0"/>
              </a:rPr>
              <a:t>: </a:t>
            </a:r>
            <a:r>
              <a:rPr lang="vi-VN" sz="2800" b="1" dirty="0" smtClean="0">
                <a:solidFill>
                  <a:schemeClr val="bg1"/>
                </a:solidFill>
                <a:latin typeface="Arial" panose="020B0604020202020204" pitchFamily="34" charset="0"/>
                <a:ea typeface="Calibri"/>
                <a:cs typeface="Arial" panose="020B0604020202020204" pitchFamily="34" charset="0"/>
              </a:rPr>
              <a:t>informatii </a:t>
            </a:r>
            <a:r>
              <a:rPr lang="vi-VN" sz="2800" b="1" dirty="0">
                <a:solidFill>
                  <a:schemeClr val="bg1"/>
                </a:solidFill>
                <a:latin typeface="Arial" panose="020B0604020202020204" pitchFamily="34" charset="0"/>
                <a:ea typeface="Calibri"/>
                <a:cs typeface="Arial" panose="020B0604020202020204" pitchFamily="34" charset="0"/>
              </a:rPr>
              <a:t>legate de clădiri, mediu, infrastructură, organizaţie, servicii de suport, farmacie, laborator, tehnologie, resurse umane, expertiză, abilităţi ale personalului, proceduri </a:t>
            </a:r>
            <a:r>
              <a:rPr lang="vi-VN" sz="2800" b="1" dirty="0" smtClean="0">
                <a:solidFill>
                  <a:schemeClr val="bg1"/>
                </a:solidFill>
                <a:latin typeface="Arial" panose="020B0604020202020204" pitchFamily="34" charset="0"/>
                <a:ea typeface="Calibri"/>
                <a:cs typeface="Arial" panose="020B0604020202020204" pitchFamily="34" charset="0"/>
              </a:rPr>
              <a:t>informaţionale</a:t>
            </a:r>
            <a:r>
              <a:rPr lang="en-US" sz="2800" b="1" dirty="0" smtClean="0">
                <a:solidFill>
                  <a:schemeClr val="bg1"/>
                </a:solidFill>
                <a:latin typeface="Arial" panose="020B0604020202020204" pitchFamily="34" charset="0"/>
                <a:ea typeface="Calibri"/>
                <a:cs typeface="Arial" panose="020B0604020202020204" pitchFamily="34" charset="0"/>
              </a:rPr>
              <a:t>.</a:t>
            </a:r>
            <a:endParaRPr lang="en-US" sz="2800" dirty="0" smtClean="0">
              <a:solidFill>
                <a:schemeClr val="bg1"/>
              </a:solidFill>
              <a:latin typeface="Arial" panose="020B0604020202020204" pitchFamily="34" charset="0"/>
              <a:ea typeface="Calibri"/>
              <a:cs typeface="Arial" panose="020B0604020202020204" pitchFamily="34" charset="0"/>
            </a:endParaRPr>
          </a:p>
        </p:txBody>
      </p:sp>
      <p:pic>
        <p:nvPicPr>
          <p:cNvPr id="25604" name="Picture 4" descr="Risultati immagini per hospital structure"/>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38200" y="485978"/>
            <a:ext cx="7467600" cy="31665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400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8000" fill="hold"/>
                                        <p:tgtEl>
                                          <p:spTgt spid="25604"/>
                                        </p:tgtEl>
                                        <p:attrNameLst>
                                          <p:attrName>ppt_w</p:attrName>
                                        </p:attrNameLst>
                                      </p:cBhvr>
                                      <p:tavLst>
                                        <p:tav tm="0">
                                          <p:val>
                                            <p:fltVal val="0"/>
                                          </p:val>
                                        </p:tav>
                                        <p:tav tm="100000">
                                          <p:val>
                                            <p:strVal val="#ppt_w"/>
                                          </p:val>
                                        </p:tav>
                                      </p:tavLst>
                                    </p:anim>
                                    <p:anim calcmode="lin" valueType="num">
                                      <p:cBhvr>
                                        <p:cTn id="8" dur="8000" fill="hold"/>
                                        <p:tgtEl>
                                          <p:spTgt spid="25604"/>
                                        </p:tgtEl>
                                        <p:attrNameLst>
                                          <p:attrName>ppt_h</p:attrName>
                                        </p:attrNameLst>
                                      </p:cBhvr>
                                      <p:tavLst>
                                        <p:tav tm="0">
                                          <p:val>
                                            <p:fltVal val="0"/>
                                          </p:val>
                                        </p:tav>
                                        <p:tav tm="100000">
                                          <p:val>
                                            <p:strVal val="#ppt_h"/>
                                          </p:val>
                                        </p:tav>
                                      </p:tavLst>
                                    </p:anim>
                                    <p:animEffect transition="in" filter="fade">
                                      <p:cBhvr>
                                        <p:cTn id="9" dur="8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353" y="3187107"/>
            <a:ext cx="9081293" cy="3539430"/>
          </a:xfrm>
          <a:prstGeom prst="rect">
            <a:avLst/>
          </a:prstGeom>
          <a:noFill/>
        </p:spPr>
        <p:txBody>
          <a:bodyPr wrap="square" rtlCol="0">
            <a:spAutoFit/>
          </a:bodyPr>
          <a:lstStyle/>
          <a:p>
            <a:pPr algn="ctr"/>
            <a:r>
              <a:rPr lang="vi-VN" sz="2800" b="1" i="1" u="sng" dirty="0" smtClean="0">
                <a:solidFill>
                  <a:schemeClr val="bg1"/>
                </a:solidFill>
                <a:effectLst>
                  <a:outerShdw blurRad="38100" dist="38100" dir="2700000" algn="tl">
                    <a:srgbClr val="000000">
                      <a:alpha val="43137"/>
                    </a:srgbClr>
                  </a:outerShdw>
                </a:effectLst>
              </a:rPr>
              <a:t>Indicatorii </a:t>
            </a:r>
            <a:r>
              <a:rPr lang="vi-VN" sz="2800" b="1" i="1" u="sng" dirty="0">
                <a:solidFill>
                  <a:schemeClr val="bg1"/>
                </a:solidFill>
                <a:effectLst>
                  <a:outerShdw blurRad="38100" dist="38100" dir="2700000" algn="tl">
                    <a:srgbClr val="000000">
                      <a:alpha val="43137"/>
                    </a:srgbClr>
                  </a:outerShdw>
                </a:effectLst>
              </a:rPr>
              <a:t>de proces </a:t>
            </a:r>
            <a:r>
              <a:rPr lang="vi-VN" sz="2800" b="1" dirty="0">
                <a:solidFill>
                  <a:schemeClr val="bg1"/>
                </a:solidFill>
                <a:effectLst>
                  <a:outerShdw blurRad="38100" dist="38100" dir="2700000" algn="tl">
                    <a:srgbClr val="000000">
                      <a:alpha val="43137"/>
                    </a:srgbClr>
                  </a:outerShdw>
                </a:effectLst>
              </a:rPr>
              <a:t>evaluează un serviciu de sănătate furnizat unui pacient. De obicei se referă la complianţa pacienţilor la medicaţie sau recomandări, putând identifica şi mai bine nivelul la care sunt necesare intervenţiile (ex: procent de pacienţi satisfăcuţi de tratament, procent de pacienţi ce au necesitat schimbarea tratamentului, naşteri prin cezariană fără indicaţie etc</a:t>
            </a:r>
            <a:r>
              <a:rPr lang="vi-VN" sz="2800" b="1" dirty="0" smtClean="0">
                <a:solidFill>
                  <a:schemeClr val="bg1"/>
                </a:solidFill>
                <a:effectLst>
                  <a:outerShdw blurRad="38100" dist="38100" dir="2700000" algn="tl">
                    <a:srgbClr val="000000">
                      <a:alpha val="43137"/>
                    </a:srgbClr>
                  </a:outerShdw>
                </a:effectLst>
              </a:rPr>
              <a:t>)</a:t>
            </a:r>
            <a:endParaRPr lang="en-US" sz="2800" dirty="0" smtClean="0">
              <a:solidFill>
                <a:schemeClr val="bg1"/>
              </a:solidFill>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542" y="228601"/>
            <a:ext cx="4276915" cy="29585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300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6000" fill="hold"/>
                                        <p:tgtEl>
                                          <p:spTgt spid="15362"/>
                                        </p:tgtEl>
                                        <p:attrNameLst>
                                          <p:attrName>ppt_w</p:attrName>
                                        </p:attrNameLst>
                                      </p:cBhvr>
                                      <p:tavLst>
                                        <p:tav tm="0">
                                          <p:val>
                                            <p:fltVal val="0"/>
                                          </p:val>
                                        </p:tav>
                                        <p:tav tm="100000">
                                          <p:val>
                                            <p:strVal val="#ppt_w"/>
                                          </p:val>
                                        </p:tav>
                                      </p:tavLst>
                                    </p:anim>
                                    <p:anim calcmode="lin" valueType="num">
                                      <p:cBhvr>
                                        <p:cTn id="8" dur="6000" fill="hold"/>
                                        <p:tgtEl>
                                          <p:spTgt spid="15362"/>
                                        </p:tgtEl>
                                        <p:attrNameLst>
                                          <p:attrName>ppt_h</p:attrName>
                                        </p:attrNameLst>
                                      </p:cBhvr>
                                      <p:tavLst>
                                        <p:tav tm="0">
                                          <p:val>
                                            <p:fltVal val="0"/>
                                          </p:val>
                                        </p:tav>
                                        <p:tav tm="100000">
                                          <p:val>
                                            <p:strVal val="#ppt_h"/>
                                          </p:val>
                                        </p:tav>
                                      </p:tavLst>
                                    </p:anim>
                                    <p:animEffect transition="in" filter="fade">
                                      <p:cBhvr>
                                        <p:cTn id="9" dur="6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15364" name="Picture 8" descr="copy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3175" y="6607175"/>
            <a:ext cx="2508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2707" y="4038600"/>
            <a:ext cx="9081293" cy="1815882"/>
          </a:xfrm>
          <a:prstGeom prst="rect">
            <a:avLst/>
          </a:prstGeom>
          <a:noFill/>
        </p:spPr>
        <p:txBody>
          <a:bodyPr wrap="square" rtlCol="0">
            <a:spAutoFit/>
          </a:bodyPr>
          <a:lstStyle/>
          <a:p>
            <a:pPr algn="ctr"/>
            <a:r>
              <a:rPr lang="vi-VN" sz="2800" b="1" i="1" u="sng" dirty="0" smtClean="0">
                <a:solidFill>
                  <a:schemeClr val="bg1"/>
                </a:solidFill>
                <a:effectLst>
                  <a:outerShdw blurRad="38100" dist="38100" dir="2700000" algn="tl">
                    <a:srgbClr val="000000">
                      <a:alpha val="43137"/>
                    </a:srgbClr>
                  </a:outerShdw>
                </a:effectLst>
              </a:rPr>
              <a:t>Indicatorii </a:t>
            </a:r>
            <a:r>
              <a:rPr lang="vi-VN" sz="2800" b="1" i="1" u="sng" dirty="0">
                <a:solidFill>
                  <a:schemeClr val="bg1"/>
                </a:solidFill>
                <a:effectLst>
                  <a:outerShdw blurRad="38100" dist="38100" dir="2700000" algn="tl">
                    <a:srgbClr val="000000">
                      <a:alpha val="43137"/>
                    </a:srgbClr>
                  </a:outerShdw>
                </a:effectLst>
              </a:rPr>
              <a:t>de rezultat</a:t>
            </a:r>
            <a:r>
              <a:rPr lang="vi-VN" sz="2800" b="1" i="1" dirty="0">
                <a:solidFill>
                  <a:schemeClr val="bg1"/>
                </a:solidFill>
                <a:effectLst>
                  <a:outerShdw blurRad="38100" dist="38100" dir="2700000" algn="tl">
                    <a:srgbClr val="000000">
                      <a:alpha val="43137"/>
                    </a:srgbClr>
                  </a:outerShdw>
                </a:effectLst>
              </a:rPr>
              <a:t> </a:t>
            </a:r>
            <a:r>
              <a:rPr lang="vi-VN" sz="2800" b="1" dirty="0">
                <a:solidFill>
                  <a:schemeClr val="bg1"/>
                </a:solidFill>
                <a:effectLst>
                  <a:outerShdw blurRad="38100" dist="38100" dir="2700000" algn="tl">
                    <a:srgbClr val="000000">
                      <a:alpha val="43137"/>
                    </a:srgbClr>
                  </a:outerShdw>
                </a:effectLst>
              </a:rPr>
              <a:t>se referă la starea de sănătate a unui pacient căruia i-au fost acordate îngrijiri de </a:t>
            </a:r>
            <a:r>
              <a:rPr lang="vi-VN" sz="2800" b="1" dirty="0" smtClean="0">
                <a:solidFill>
                  <a:schemeClr val="bg1"/>
                </a:solidFill>
                <a:effectLst>
                  <a:outerShdw blurRad="38100" dist="38100" dir="2700000" algn="tl">
                    <a:srgbClr val="000000">
                      <a:alpha val="43137"/>
                    </a:srgbClr>
                  </a:outerShdw>
                </a:effectLst>
              </a:rPr>
              <a:t>sănătate</a:t>
            </a:r>
            <a:r>
              <a:rPr lang="en-US" sz="2800" b="1" dirty="0" smtClean="0">
                <a:solidFill>
                  <a:schemeClr val="bg1"/>
                </a:solidFill>
                <a:effectLst>
                  <a:outerShdw blurRad="38100" dist="38100" dir="2700000" algn="tl">
                    <a:srgbClr val="000000">
                      <a:alpha val="43137"/>
                    </a:srgbClr>
                  </a:outerShdw>
                </a:effectLst>
              </a:rPr>
              <a:t> </a:t>
            </a:r>
            <a:r>
              <a:rPr lang="vi-VN" sz="2800" b="1" dirty="0" smtClean="0">
                <a:solidFill>
                  <a:schemeClr val="bg1"/>
                </a:solidFill>
                <a:effectLst>
                  <a:outerShdw blurRad="38100" dist="38100" dir="2700000" algn="tl">
                    <a:srgbClr val="000000">
                      <a:alpha val="43137"/>
                    </a:srgbClr>
                  </a:outerShdw>
                </a:effectLst>
              </a:rPr>
              <a:t>(</a:t>
            </a:r>
            <a:r>
              <a:rPr lang="vi-VN" sz="2800" b="1" dirty="0">
                <a:solidFill>
                  <a:schemeClr val="bg1"/>
                </a:solidFill>
                <a:effectLst>
                  <a:outerShdw blurRad="38100" dist="38100" dir="2700000" algn="tl">
                    <a:srgbClr val="000000">
                      <a:alpha val="43137"/>
                    </a:srgbClr>
                  </a:outerShdw>
                </a:effectLst>
              </a:rPr>
              <a:t>ex: procent de pacienţi cu infecţii postoperatorii, procent de pacienţi cu recidive </a:t>
            </a:r>
            <a:r>
              <a:rPr lang="vi-VN" sz="2800" b="1" dirty="0" smtClean="0">
                <a:solidFill>
                  <a:schemeClr val="bg1"/>
                </a:solidFill>
                <a:effectLst>
                  <a:outerShdw blurRad="38100" dist="38100" dir="2700000" algn="tl">
                    <a:srgbClr val="000000">
                      <a:alpha val="43137"/>
                    </a:srgbClr>
                  </a:outerShdw>
                </a:effectLst>
              </a:rPr>
              <a:t>etc</a:t>
            </a:r>
            <a:r>
              <a:rPr lang="en-US" sz="2800" b="1" dirty="0" smtClean="0">
                <a:solidFill>
                  <a:schemeClr val="bg1"/>
                </a:solidFill>
                <a:effectLst>
                  <a:outerShdw blurRad="38100" dist="38100" dir="2700000" algn="tl">
                    <a:srgbClr val="000000">
                      <a:alpha val="43137"/>
                    </a:srgbClr>
                  </a:outerShdw>
                </a:effectLst>
              </a:rPr>
              <a:t>.</a:t>
            </a:r>
            <a:r>
              <a:rPr lang="vi-VN" sz="2800" b="1" dirty="0" smtClean="0">
                <a:solidFill>
                  <a:schemeClr val="bg1"/>
                </a:solidFill>
                <a:effectLst>
                  <a:outerShdw blurRad="38100" dist="38100" dir="2700000" algn="tl">
                    <a:srgbClr val="000000">
                      <a:alpha val="43137"/>
                    </a:srgbClr>
                  </a:outerShdw>
                </a:effectLst>
              </a:rPr>
              <a:t>) </a:t>
            </a:r>
            <a:endParaRPr lang="en-US" sz="2800" dirty="0" smtClean="0">
              <a:solidFill>
                <a:schemeClr val="bg1"/>
              </a:solidFill>
              <a:effectLst>
                <a:outerShdw blurRad="38100" dist="38100" dir="2700000" algn="tl">
                  <a:srgbClr val="000000">
                    <a:alpha val="43137"/>
                  </a:srgbClr>
                </a:outerShdw>
              </a:effectLst>
            </a:endParaRPr>
          </a:p>
        </p:txBody>
      </p:sp>
      <p:pic>
        <p:nvPicPr>
          <p:cNvPr id="14338" name="Picture 2" descr="Immagine correlata"/>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7200" y="762000"/>
            <a:ext cx="3669850" cy="2272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343" name="Picture 7"/>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029201" y="811409"/>
            <a:ext cx="3657600" cy="22383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951893"/>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4500" fill="hold"/>
                                        <p:tgtEl>
                                          <p:spTgt spid="14338"/>
                                        </p:tgtEl>
                                        <p:attrNameLst>
                                          <p:attrName>ppt_w</p:attrName>
                                        </p:attrNameLst>
                                      </p:cBhvr>
                                      <p:tavLst>
                                        <p:tav tm="0">
                                          <p:val>
                                            <p:fltVal val="0"/>
                                          </p:val>
                                        </p:tav>
                                        <p:tav tm="100000">
                                          <p:val>
                                            <p:strVal val="#ppt_w"/>
                                          </p:val>
                                        </p:tav>
                                      </p:tavLst>
                                    </p:anim>
                                    <p:anim calcmode="lin" valueType="num">
                                      <p:cBhvr>
                                        <p:cTn id="8" dur="4500" fill="hold"/>
                                        <p:tgtEl>
                                          <p:spTgt spid="14338"/>
                                        </p:tgtEl>
                                        <p:attrNameLst>
                                          <p:attrName>ppt_h</p:attrName>
                                        </p:attrNameLst>
                                      </p:cBhvr>
                                      <p:tavLst>
                                        <p:tav tm="0">
                                          <p:val>
                                            <p:fltVal val="0"/>
                                          </p:val>
                                        </p:tav>
                                        <p:tav tm="100000">
                                          <p:val>
                                            <p:strVal val="#ppt_h"/>
                                          </p:val>
                                        </p:tav>
                                      </p:tavLst>
                                    </p:anim>
                                    <p:animEffect transition="in" filter="fade">
                                      <p:cBhvr>
                                        <p:cTn id="9" dur="4500"/>
                                        <p:tgtEl>
                                          <p:spTgt spid="14338"/>
                                        </p:tgtEl>
                                      </p:cBhvr>
                                    </p:animEffect>
                                  </p:childTnLst>
                                </p:cTn>
                              </p:par>
                            </p:childTnLst>
                          </p:cTn>
                        </p:par>
                        <p:par>
                          <p:cTn id="10" fill="hold">
                            <p:stCondLst>
                              <p:cond delay="4500"/>
                            </p:stCondLst>
                            <p:childTnLst>
                              <p:par>
                                <p:cTn id="11" presetID="53" presetClass="entr" presetSubtype="16" fill="hold" nodeType="after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p:cTn id="13" dur="4500" fill="hold"/>
                                        <p:tgtEl>
                                          <p:spTgt spid="14343"/>
                                        </p:tgtEl>
                                        <p:attrNameLst>
                                          <p:attrName>ppt_w</p:attrName>
                                        </p:attrNameLst>
                                      </p:cBhvr>
                                      <p:tavLst>
                                        <p:tav tm="0">
                                          <p:val>
                                            <p:fltVal val="0"/>
                                          </p:val>
                                        </p:tav>
                                        <p:tav tm="100000">
                                          <p:val>
                                            <p:strVal val="#ppt_w"/>
                                          </p:val>
                                        </p:tav>
                                      </p:tavLst>
                                    </p:anim>
                                    <p:anim calcmode="lin" valueType="num">
                                      <p:cBhvr>
                                        <p:cTn id="14" dur="4500" fill="hold"/>
                                        <p:tgtEl>
                                          <p:spTgt spid="14343"/>
                                        </p:tgtEl>
                                        <p:attrNameLst>
                                          <p:attrName>ppt_h</p:attrName>
                                        </p:attrNameLst>
                                      </p:cBhvr>
                                      <p:tavLst>
                                        <p:tav tm="0">
                                          <p:val>
                                            <p:fltVal val="0"/>
                                          </p:val>
                                        </p:tav>
                                        <p:tav tm="100000">
                                          <p:val>
                                            <p:strVal val="#ppt_h"/>
                                          </p:val>
                                        </p:tav>
                                      </p:tavLst>
                                    </p:anim>
                                    <p:animEffect transition="in" filter="fade">
                                      <p:cBhvr>
                                        <p:cTn id="15" dur="4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935</Words>
  <Application>Microsoft Office PowerPoint</Application>
  <PresentationFormat>On-screen Show (4:3)</PresentationFormat>
  <Paragraphs>146</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Struttura predefinita</vt:lpstr>
      <vt:lpstr>1_Struttura predefinita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ismail - [2010]</cp:lastModifiedBy>
  <cp:revision>395</cp:revision>
  <dcterms:created xsi:type="dcterms:W3CDTF">2016-03-09T05:14:38Z</dcterms:created>
  <dcterms:modified xsi:type="dcterms:W3CDTF">2017-03-16T09:30:01Z</dcterms:modified>
</cp:coreProperties>
</file>