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2" r:id="rId9"/>
    <p:sldMasterId id="2147483724" r:id="rId10"/>
    <p:sldMasterId id="2147483736" r:id="rId11"/>
    <p:sldMasterId id="2147483760" r:id="rId12"/>
    <p:sldMasterId id="2147483772" r:id="rId13"/>
    <p:sldMasterId id="2147483784" r:id="rId14"/>
  </p:sldMasterIdLst>
  <p:notesMasterIdLst>
    <p:notesMasterId r:id="rId33"/>
  </p:notesMasterIdLst>
  <p:sldIdLst>
    <p:sldId id="256" r:id="rId15"/>
    <p:sldId id="262" r:id="rId16"/>
    <p:sldId id="263" r:id="rId17"/>
    <p:sldId id="264" r:id="rId18"/>
    <p:sldId id="266" r:id="rId19"/>
    <p:sldId id="267" r:id="rId20"/>
    <p:sldId id="269" r:id="rId21"/>
    <p:sldId id="270" r:id="rId22"/>
    <p:sldId id="271" r:id="rId23"/>
    <p:sldId id="273" r:id="rId24"/>
    <p:sldId id="280" r:id="rId25"/>
    <p:sldId id="277" r:id="rId26"/>
    <p:sldId id="265" r:id="rId27"/>
    <p:sldId id="275" r:id="rId28"/>
    <p:sldId id="274" r:id="rId29"/>
    <p:sldId id="258" r:id="rId30"/>
    <p:sldId id="259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6666"/>
    <a:srgbClr val="CCCC00"/>
    <a:srgbClr val="00808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79" d="100"/>
          <a:sy n="79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9EC23-D912-48AB-ADB0-68BBB111C413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09381-C1A0-4033-B189-61C9A388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0C4E5-69F4-4F31-B80A-53E66D393A92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1592581"/>
            <a:ext cx="8195825" cy="1407130"/>
          </a:xfrm>
        </p:spPr>
        <p:txBody>
          <a:bodyPr lIns="0" tIns="0" rIns="0" bIns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95" y="3192519"/>
            <a:ext cx="6039365" cy="8003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944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074" y="1393211"/>
            <a:ext cx="10118726" cy="423206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5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FBB2-02AF-4389-9668-87EE2F34D61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97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3E48-9E9F-403D-B8FC-77CC0CE41A7B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60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21D5-1AC9-4762-B32A-A03CBB065B9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04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7C3E-61E3-44FC-9EFD-AF1C38D5B60A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996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8D95-5F21-4157-996D-A10A01862B53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00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08BF-7544-45D2-9838-FC23D9A4E04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090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252B-9B14-47BE-B94F-16477B682926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505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E273-832A-4284-B047-C3B80C18F5AC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68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66E0-B8E7-40D4-B242-9DA7C3099365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894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754A-C26F-4A89-AAEE-135DA9E29C4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11670" y="432769"/>
            <a:ext cx="1742130" cy="524209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426" y="432769"/>
            <a:ext cx="8264501" cy="524209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86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0600-FF4C-4664-B04D-BEC64F7BD8B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396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B8ED-980F-4319-A022-ED4976CEF66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450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FE17-AF76-4497-971A-786366932FC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724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48C3-4DDA-4669-B642-6D80801FD3E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778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1595-EB1A-485E-B256-7B713742920C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2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1592581"/>
            <a:ext cx="8195825" cy="1407130"/>
          </a:xfrm>
        </p:spPr>
        <p:txBody>
          <a:bodyPr lIns="0" tIns="0" rIns="0" bIns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95" y="3192519"/>
            <a:ext cx="6039365" cy="8003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944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50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4" y="1399836"/>
            <a:ext cx="10118725" cy="42254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79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495" y="2672298"/>
            <a:ext cx="10515600" cy="830997"/>
          </a:xfrm>
        </p:spPr>
        <p:txBody>
          <a:bodyPr lIns="0" tIns="0" rIns="0" bIns="0" anchor="b">
            <a:no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2495" y="3560763"/>
            <a:ext cx="10515600" cy="6378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22495" y="2614830"/>
            <a:ext cx="1154945" cy="574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374" y="1841300"/>
            <a:ext cx="1171817" cy="797537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210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3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07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35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62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074" y="1400191"/>
            <a:ext cx="48672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074" y="2224103"/>
            <a:ext cx="4867201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732" y="1400191"/>
            <a:ext cx="48890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4732" y="2224103"/>
            <a:ext cx="4889068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2226669"/>
            <a:ext cx="8195825" cy="773042"/>
          </a:xfrm>
        </p:spPr>
        <p:txBody>
          <a:bodyPr lIns="0" tIns="0" rIns="0" bIns="0"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</a:t>
            </a:r>
            <a:r>
              <a:rPr lang="ro-RO" dirty="0"/>
              <a:t>Ă MULȚUMIM!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9" y="5071907"/>
            <a:ext cx="1280163" cy="128016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29014" y="5071907"/>
            <a:ext cx="4216012" cy="1280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dirty="0"/>
              <a:t>str. Universității nr.16, 700115, Iași, România www.umfiasi.ro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534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45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3951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38415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3841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839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69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268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69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1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074" y="1393211"/>
            <a:ext cx="10118726" cy="423206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08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11670" y="432769"/>
            <a:ext cx="1742130" cy="524209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426" y="432769"/>
            <a:ext cx="8264501" cy="524209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83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2226669"/>
            <a:ext cx="8195825" cy="773042"/>
          </a:xfrm>
        </p:spPr>
        <p:txBody>
          <a:bodyPr lIns="0" tIns="0" rIns="0" bIns="0"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</a:t>
            </a:r>
            <a:r>
              <a:rPr lang="ro-RO" dirty="0"/>
              <a:t>Ă MULȚUMIM!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9" y="5071907"/>
            <a:ext cx="1280163" cy="128016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29014" y="5071907"/>
            <a:ext cx="4216012" cy="1280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dirty="0"/>
              <a:t>str. Universității nr.16, 700115, Iași, România www.umfiasi.ro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1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1592581"/>
            <a:ext cx="8195825" cy="1407130"/>
          </a:xfrm>
        </p:spPr>
        <p:txBody>
          <a:bodyPr lIns="0" tIns="0" rIns="0" bIns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95" y="3192519"/>
            <a:ext cx="6039365" cy="8003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944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4" y="1399836"/>
            <a:ext cx="10118725" cy="42254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495" y="2672298"/>
            <a:ext cx="10515600" cy="830997"/>
          </a:xfrm>
        </p:spPr>
        <p:txBody>
          <a:bodyPr lIns="0" tIns="0" rIns="0" bIns="0" anchor="b">
            <a:no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2495" y="3560763"/>
            <a:ext cx="10515600" cy="6378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22495" y="2614830"/>
            <a:ext cx="1154945" cy="574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374" y="1841300"/>
            <a:ext cx="1171817" cy="797537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210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07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35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074" y="1400191"/>
            <a:ext cx="48672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074" y="2224103"/>
            <a:ext cx="4867201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732" y="1400191"/>
            <a:ext cx="48890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4732" y="2224103"/>
            <a:ext cx="4889068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2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0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6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4" y="1399836"/>
            <a:ext cx="10118725" cy="42254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9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38415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3841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839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268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69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9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074" y="1393211"/>
            <a:ext cx="10118726" cy="423206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11670" y="432769"/>
            <a:ext cx="1742130" cy="524209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426" y="432769"/>
            <a:ext cx="8264501" cy="524209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5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2226669"/>
            <a:ext cx="8195825" cy="773042"/>
          </a:xfrm>
        </p:spPr>
        <p:txBody>
          <a:bodyPr lIns="0" tIns="0" rIns="0" bIns="0"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</a:t>
            </a:r>
            <a:r>
              <a:rPr lang="ro-RO" dirty="0"/>
              <a:t>Ă MULȚUMIM!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9" y="5071907"/>
            <a:ext cx="1280163" cy="128016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29014" y="5071907"/>
            <a:ext cx="4216012" cy="1280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dirty="0"/>
              <a:t>str. Universității nr.16, 700115, Iași, România www.umfiasi.ro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74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1592581"/>
            <a:ext cx="8195825" cy="1407130"/>
          </a:xfrm>
        </p:spPr>
        <p:txBody>
          <a:bodyPr lIns="0" tIns="0" rIns="0" bIns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95" y="3192519"/>
            <a:ext cx="6039365" cy="8003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944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7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4" y="1399836"/>
            <a:ext cx="10118725" cy="42254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7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495" y="2672298"/>
            <a:ext cx="10515600" cy="830997"/>
          </a:xfrm>
        </p:spPr>
        <p:txBody>
          <a:bodyPr lIns="0" tIns="0" rIns="0" bIns="0" anchor="b">
            <a:no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2495" y="3560763"/>
            <a:ext cx="10515600" cy="6378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22495" y="2614830"/>
            <a:ext cx="1154945" cy="574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374" y="1841300"/>
            <a:ext cx="1171817" cy="797537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210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1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07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35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2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074" y="1400191"/>
            <a:ext cx="48672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074" y="2224103"/>
            <a:ext cx="4867201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732" y="1400191"/>
            <a:ext cx="48890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4732" y="2224103"/>
            <a:ext cx="4889068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495" y="2672298"/>
            <a:ext cx="10515600" cy="830997"/>
          </a:xfrm>
        </p:spPr>
        <p:txBody>
          <a:bodyPr lIns="0" tIns="0" rIns="0" bIns="0" anchor="b">
            <a:no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2495" y="3560763"/>
            <a:ext cx="10515600" cy="6378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22495" y="2614830"/>
            <a:ext cx="1154945" cy="574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374" y="1841300"/>
            <a:ext cx="1171817" cy="797537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210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8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33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683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38415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3841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839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2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268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69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3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074" y="1393211"/>
            <a:ext cx="10118726" cy="423206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6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11670" y="432769"/>
            <a:ext cx="1742130" cy="524209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426" y="432769"/>
            <a:ext cx="8264501" cy="524209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8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2226669"/>
            <a:ext cx="8195825" cy="773042"/>
          </a:xfrm>
        </p:spPr>
        <p:txBody>
          <a:bodyPr lIns="0" tIns="0" rIns="0" bIns="0"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</a:t>
            </a:r>
            <a:r>
              <a:rPr lang="ro-RO" dirty="0"/>
              <a:t>Ă MULȚUMIM!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9" y="5071907"/>
            <a:ext cx="1280163" cy="128016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29014" y="5071907"/>
            <a:ext cx="4216012" cy="1280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dirty="0"/>
              <a:t>str. Universității nr.16, 700115, Iași, România www.umfiasi.ro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4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1592581"/>
            <a:ext cx="8195825" cy="1407130"/>
          </a:xfrm>
        </p:spPr>
        <p:txBody>
          <a:bodyPr lIns="0" tIns="0" rIns="0" bIns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95" y="3192519"/>
            <a:ext cx="6039365" cy="8003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944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08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4" y="1399836"/>
            <a:ext cx="10118725" cy="42254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9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495" y="2672298"/>
            <a:ext cx="10515600" cy="830997"/>
          </a:xfrm>
        </p:spPr>
        <p:txBody>
          <a:bodyPr lIns="0" tIns="0" rIns="0" bIns="0" anchor="b">
            <a:no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2495" y="3560763"/>
            <a:ext cx="10515600" cy="6378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22495" y="2614830"/>
            <a:ext cx="1154945" cy="574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374" y="1841300"/>
            <a:ext cx="1171817" cy="797537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210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07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35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5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07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354" y="1406142"/>
            <a:ext cx="4882446" cy="42687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074" y="1400191"/>
            <a:ext cx="48672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074" y="2224103"/>
            <a:ext cx="4867201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732" y="1400191"/>
            <a:ext cx="48890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4732" y="2224103"/>
            <a:ext cx="4889068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76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9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93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38415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3841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839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5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268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69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5074" y="1393211"/>
            <a:ext cx="10118726" cy="423206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0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11670" y="432769"/>
            <a:ext cx="1742130" cy="524209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426" y="432769"/>
            <a:ext cx="8264501" cy="524209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6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0312" y="210312"/>
            <a:ext cx="11771376" cy="6437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22495" y="2226669"/>
            <a:ext cx="8195825" cy="773042"/>
          </a:xfrm>
        </p:spPr>
        <p:txBody>
          <a:bodyPr lIns="0" tIns="0" rIns="0" bIns="0"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</a:t>
            </a:r>
            <a:r>
              <a:rPr lang="ro-RO" dirty="0"/>
              <a:t>Ă MULȚUMIM!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9" y="5071907"/>
            <a:ext cx="1280163" cy="128016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29014" y="5071907"/>
            <a:ext cx="4216012" cy="1280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dirty="0"/>
              <a:t>str. Universității nr.16, 700115, Iași, România www.umfiasi.ro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86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23F4-51A5-4094-A495-E6BD3A6FB9E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074" y="1400191"/>
            <a:ext cx="48672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074" y="2224103"/>
            <a:ext cx="4867201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732" y="1400191"/>
            <a:ext cx="48890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4732" y="2224103"/>
            <a:ext cx="4889068" cy="3522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05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1FC-18A5-4F2C-8986-AA09BA3268C0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4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D9D8-EE36-468B-868D-A5F064B1462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90D8-ACC0-45F6-8170-274351876C3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21A2-7D63-408E-B783-868A4549B0E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56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A6F5-8E69-4211-BF8C-CD82F6C6FC4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01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7216-4920-44ED-BB28-B791D4917736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8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FBB2-02AF-4389-9668-87EE2F34D61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2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3E48-9E9F-403D-B8FC-77CC0CE41A7B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5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21D5-1AC9-4762-B32A-A03CBB065B9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90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7C3E-61E3-44FC-9EFD-AF1C38D5B60A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0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5074" y="568063"/>
            <a:ext cx="10118726" cy="755348"/>
          </a:xfrm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6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23F4-51A5-4094-A495-E6BD3A6FB9E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84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1FC-18A5-4F2C-8986-AA09BA3268C0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63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D9D8-EE36-468B-868D-A5F064B1462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3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90D8-ACC0-45F6-8170-274351876C3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7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21A2-7D63-408E-B783-868A4549B0E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10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A6F5-8E69-4211-BF8C-CD82F6C6FC4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20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7216-4920-44ED-BB28-B791D4917736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30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FBB2-02AF-4389-9668-87EE2F34D61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65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3E48-9E9F-403D-B8FC-77CC0CE41A7B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41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21D5-1AC9-4762-B32A-A03CBB065B9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3826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7C3E-61E3-44FC-9EFD-AF1C38D5B60A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6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23F4-51A5-4094-A495-E6BD3A6FB9E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1FC-18A5-4F2C-8986-AA09BA3268C0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16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D9D8-EE36-468B-868D-A5F064B1462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01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90D8-ACC0-45F6-8170-274351876C3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0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21A2-7D63-408E-B783-868A4549B0E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36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A6F5-8E69-4211-BF8C-CD82F6C6FC4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9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7216-4920-44ED-BB28-B791D4917736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FBB2-02AF-4389-9668-87EE2F34D61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3E48-9E9F-403D-B8FC-77CC0CE41A7B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5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38415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3841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839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46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21D5-1AC9-4762-B32A-A03CBB065B9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74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7C3E-61E3-44FC-9EFD-AF1C38D5B60A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759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23F4-51A5-4094-A495-E6BD3A6FB9E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16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1FC-18A5-4F2C-8986-AA09BA3268C0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52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D9D8-EE36-468B-868D-A5F064B1462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795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90D8-ACC0-45F6-8170-274351876C3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1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21A2-7D63-408E-B783-868A4549B0E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87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A6F5-8E69-4211-BF8C-CD82F6C6FC4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2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7216-4920-44ED-BB28-B791D4917736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74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FBB2-02AF-4389-9668-87EE2F34D61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0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268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69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1" y="0"/>
            <a:ext cx="12199621" cy="6858000"/>
            <a:chOff x="-7621" y="0"/>
            <a:chExt cx="12199621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647688"/>
              <a:ext cx="12192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1465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8657844" y="3323844"/>
              <a:ext cx="6858000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5798712"/>
            <a:ext cx="4081280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49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3E48-9E9F-403D-B8FC-77CC0CE41A7B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0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21D5-1AC9-4762-B32A-A03CBB065B9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70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7C3E-61E3-44FC-9EFD-AF1C38D5B60A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09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23F4-51A5-4094-A495-E6BD3A6FB9E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06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1FC-18A5-4F2C-8986-AA09BA3268C0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08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D9D8-EE36-468B-868D-A5F064B1462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3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90D8-ACC0-45F6-8170-274351876C37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92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21A2-7D63-408E-B783-868A4549B0EF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9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A6F5-8E69-4211-BF8C-CD82F6C6FC41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45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7216-4920-44ED-BB28-B791D4917736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C375-0ED0-47A2-AF3C-86BAD07CD14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BC6E-F255-413E-868F-E76F56ED7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4F18F-47DD-4ECF-A31B-0D2C9433096F}" type="slidenum">
              <a:rPr lang="en-US" altLang="ro-RO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2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C375-0ED0-47A2-AF3C-86BAD07CD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BC6E-F255-413E-868F-E76F56ED7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8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C375-0ED0-47A2-AF3C-86BAD07CD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BC6E-F255-413E-868F-E76F56ED7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C375-0ED0-47A2-AF3C-86BAD07CD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BC6E-F255-413E-868F-E76F56ED7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C375-0ED0-47A2-AF3C-86BAD07CD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BC6E-F255-413E-868F-E76F56ED7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0BED5-FD86-4F88-BBA9-6041787A019E}" type="slidenum">
              <a:rPr lang="en-US" altLang="ro-RO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0BED5-FD86-4F88-BBA9-6041787A019E}" type="slidenum">
              <a:rPr lang="en-US" altLang="ro-RO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9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0BED5-FD86-4F88-BBA9-6041787A019E}" type="slidenum">
              <a:rPr lang="en-US" altLang="ro-RO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9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0BED5-FD86-4F88-BBA9-6041787A019E}" type="slidenum">
              <a:rPr lang="en-US" altLang="ro-RO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0BED5-FD86-4F88-BBA9-6041787A019E}" type="slidenum">
              <a:rPr lang="en-US" altLang="ro-RO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495" y="1592581"/>
            <a:ext cx="9942810" cy="14071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INFECTIILE ASOCIATE ASISTENTEI MEDICALE. DE LA DIAGNOSTIC LA RAPORTARE 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Prof.dr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Doina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Azoicai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2797175" y="23813"/>
            <a:ext cx="6335713" cy="558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Definiţie de caz SEPSIS</a:t>
            </a:r>
            <a:endParaRPr lang="en-US" altLang="en-US" sz="3200" b="1" dirty="0" smtClean="0">
              <a:solidFill>
                <a:srgbClr val="006666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39431"/>
              </p:ext>
            </p:extLst>
          </p:nvPr>
        </p:nvGraphicFramePr>
        <p:xfrm>
          <a:off x="4863306" y="688241"/>
          <a:ext cx="7197307" cy="5669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3012"/>
                <a:gridCol w="5504295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400" noProof="0" dirty="0" smtClean="0"/>
                        <a:t>Sepsis de cateter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cultură pozitivă cu acelaşi microorganism de pe cateter</a:t>
                      </a:r>
                    </a:p>
                    <a:p>
                      <a:r>
                        <a:rPr lang="ro-RO" sz="14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SAU</a:t>
                      </a:r>
                    </a:p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ameliorarea simptomelor în 48 de ore după îndepărtarea cateterului</a:t>
                      </a:r>
                    </a:p>
                  </a:txBody>
                  <a:tcPr marL="91437" marR="91437">
                    <a:solidFill>
                      <a:srgbClr val="0066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noProof="0" dirty="0" smtClean="0"/>
                        <a:t>C-CVC</a:t>
                      </a:r>
                      <a:r>
                        <a:rPr lang="ro-RO" sz="1400" noProof="0" dirty="0" smtClean="0"/>
                        <a:t>*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dacă există confirmarea microbiologică, se raportează sepsisul cu origine C-CVC sau C-PVC ca fiind</a:t>
                      </a:r>
                    </a:p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CRI3-CVC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sau respectiv </a:t>
                      </a:r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CVI3-PVC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noProof="0" dirty="0" smtClean="0"/>
                        <a:t>C-PVC</a:t>
                      </a:r>
                      <a:r>
                        <a:rPr lang="ro-RO" sz="1400" noProof="0" dirty="0" smtClean="0"/>
                        <a:t>**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dacă nu se face cultura din cateter atunci se raportează ca sepsis cu origine C-CVC sau C-PVC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Sepsis secundar unei alte infecţii </a:t>
                      </a:r>
                    </a:p>
                  </a:txBody>
                  <a:tcPr marL="91437" marR="91437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acelaşi microorganism este izolat dintr-o infecţie cu altă localizare</a:t>
                      </a:r>
                    </a:p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b="1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</a:p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există date clinice convingătoare că sepsisul este secundar unei infecţii cu altă localizare, unor proceduri diagnostice invazive sau unui corp străin. </a:t>
                      </a:r>
                    </a:p>
                  </a:txBody>
                  <a:tcPr marL="91437" marR="91437">
                    <a:solidFill>
                      <a:srgbClr val="0066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noProof="0" dirty="0" smtClean="0"/>
                        <a:t>S-PUL</a:t>
                      </a:r>
                      <a:endParaRPr lang="ro-RO" sz="1400" b="1" i="1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pulmonară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S-UTI </a:t>
                      </a:r>
                      <a:endParaRPr lang="ro-RO" sz="1400" b="1" i="1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urinară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S-DIG </a:t>
                      </a:r>
                      <a:endParaRPr lang="ro-RO" sz="1400" b="1" i="1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de tract digestiv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S-SSI </a:t>
                      </a:r>
                      <a:endParaRPr lang="ro-RO" sz="1400" b="1" i="1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de plagă chirurgicală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S-SST </a:t>
                      </a:r>
                      <a:endParaRPr lang="ro-RO" sz="1400" b="1" i="1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de piele şi ţesuturi moi </a:t>
                      </a:r>
                      <a:endParaRPr lang="ro-RO" sz="1400" noProof="0" dirty="0"/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4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S-OTH </a:t>
                      </a:r>
                      <a:endParaRPr lang="ro-RO" sz="1400" b="1" i="1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altele: sistem nervos central, osteomielită etc. </a:t>
                      </a:r>
                      <a:endParaRPr lang="ro-RO" sz="14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400" b="1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Sepsis necunoscut (UO) </a:t>
                      </a:r>
                      <a:endParaRPr lang="ro-RO" sz="1400" b="1" i="1" u="none" strike="noStrike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4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sepsis de origine necunoscută (a fost verificată originea dar nu s-a putut găsi sursa) </a:t>
                      </a:r>
                      <a:endParaRPr lang="ro-RO" sz="1400" b="0" i="0" u="none" strike="noStrike" kern="1200" baseline="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rgbClr val="006666"/>
                    </a:solidFill>
                  </a:tcPr>
                </a:tc>
              </a:tr>
            </a:tbl>
          </a:graphicData>
        </a:graphic>
      </p:graphicFrame>
      <p:sp>
        <p:nvSpPr>
          <p:cNvPr id="48169" name="TextBox 5"/>
          <p:cNvSpPr txBox="1">
            <a:spLocks noChangeArrowheads="1"/>
          </p:cNvSpPr>
          <p:nvPr/>
        </p:nvSpPr>
        <p:spPr bwMode="auto">
          <a:xfrm>
            <a:off x="153988" y="6423025"/>
            <a:ext cx="1193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i="1" smtClean="0">
                <a:solidFill>
                  <a:prstClr val="black"/>
                </a:solidFill>
              </a:rPr>
              <a:t>Sursa</a:t>
            </a:r>
            <a:r>
              <a:rPr lang="ro-RO" altLang="en-US" sz="1000" smtClean="0">
                <a:solidFill>
                  <a:prstClr val="black"/>
                </a:solidFill>
              </a:rPr>
              <a:t>: *** Institutul Naţional de Sănătate  Publică – Centrul Naţional de Supraveghere şi Control a Bolilor Transmisibile. </a:t>
            </a:r>
            <a:r>
              <a:rPr lang="it-IT" altLang="en-US" sz="1000" smtClean="0">
                <a:solidFill>
                  <a:prstClr val="black"/>
                </a:solidFill>
              </a:rPr>
              <a:t> </a:t>
            </a:r>
            <a:r>
              <a:rPr lang="it-IT" altLang="en-US" sz="1000" i="1" smtClean="0">
                <a:solidFill>
                  <a:prstClr val="black"/>
                </a:solidFill>
              </a:rPr>
              <a:t>Metodologia de supraveghere </a:t>
            </a:r>
            <a:r>
              <a:rPr lang="ro-RO" altLang="en-US" sz="1000" i="1" smtClean="0">
                <a:solidFill>
                  <a:prstClr val="black"/>
                </a:solidFill>
              </a:rPr>
              <a:t>în</a:t>
            </a:r>
            <a:r>
              <a:rPr lang="it-IT" altLang="en-US" sz="1000" i="1" smtClean="0">
                <a:solidFill>
                  <a:prstClr val="black"/>
                </a:solidFill>
              </a:rPr>
              <a:t> sistem sentinel</a:t>
            </a:r>
            <a:r>
              <a:rPr lang="ro-RO" altLang="en-US" sz="1000" i="1" smtClean="0">
                <a:solidFill>
                  <a:prstClr val="black"/>
                </a:solidFill>
              </a:rPr>
              <a:t>ă</a:t>
            </a:r>
            <a:r>
              <a:rPr lang="it-IT" altLang="en-US" sz="1000" i="1" smtClean="0">
                <a:solidFill>
                  <a:prstClr val="black"/>
                </a:solidFill>
              </a:rPr>
              <a:t> a infec</a:t>
            </a:r>
            <a:r>
              <a:rPr lang="ro-RO" altLang="en-US" sz="1000" i="1" smtClean="0">
                <a:solidFill>
                  <a:prstClr val="black"/>
                </a:solidFill>
              </a:rPr>
              <a:t>ţ</a:t>
            </a:r>
            <a:r>
              <a:rPr lang="it-IT" altLang="en-US" sz="1000" i="1" smtClean="0">
                <a:solidFill>
                  <a:prstClr val="black"/>
                </a:solidFill>
              </a:rPr>
              <a:t>iilor nosocomiale </a:t>
            </a:r>
            <a:r>
              <a:rPr lang="ro-RO" altLang="en-US" sz="1000" i="1" smtClean="0">
                <a:solidFill>
                  <a:prstClr val="black"/>
                </a:solidFill>
              </a:rPr>
              <a:t>ş</a:t>
            </a:r>
            <a:r>
              <a:rPr lang="it-IT" altLang="en-US" sz="1000" i="1" smtClean="0">
                <a:solidFill>
                  <a:prstClr val="black"/>
                </a:solidFill>
              </a:rPr>
              <a:t>i a rezisten</a:t>
            </a:r>
            <a:r>
              <a:rPr lang="ro-RO" altLang="en-US" sz="1000" i="1" smtClean="0">
                <a:solidFill>
                  <a:prstClr val="black"/>
                </a:solidFill>
              </a:rPr>
              <a:t>ţ</a:t>
            </a:r>
            <a:r>
              <a:rPr lang="it-IT" altLang="en-US" sz="1000" i="1" smtClean="0">
                <a:solidFill>
                  <a:prstClr val="black"/>
                </a:solidFill>
              </a:rPr>
              <a:t>ei microbiene</a:t>
            </a:r>
            <a:r>
              <a:rPr lang="ro-RO" altLang="en-US" sz="1000" i="1" smtClean="0">
                <a:solidFill>
                  <a:prstClr val="black"/>
                </a:solidFill>
              </a:rPr>
              <a:t> 2015.</a:t>
            </a:r>
            <a:r>
              <a:rPr lang="it-IT" altLang="en-US" sz="1000" i="1" smtClean="0">
                <a:solidFill>
                  <a:prstClr val="black"/>
                </a:solidFill>
              </a:rPr>
              <a:t> </a:t>
            </a:r>
            <a:endParaRPr lang="en-US" altLang="en-US" sz="1000" i="1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smtClean="0">
                <a:solidFill>
                  <a:prstClr val="black"/>
                </a:solidFill>
              </a:rPr>
              <a:t>(http://www.cnscbt.ro/index.php/metodologii/infectii-nosocomiale/224-metodologie-2015-sentinela-noso-amr/file)</a:t>
            </a:r>
            <a:endParaRPr lang="en-US" altLang="en-US" sz="1000" smtClean="0">
              <a:solidFill>
                <a:prstClr val="black"/>
              </a:solidFill>
            </a:endParaRPr>
          </a:p>
        </p:txBody>
      </p:sp>
      <p:sp>
        <p:nvSpPr>
          <p:cNvPr id="48170" name="Rectangle 1"/>
          <p:cNvSpPr>
            <a:spLocks noChangeArrowheads="1"/>
          </p:cNvSpPr>
          <p:nvPr/>
        </p:nvSpPr>
        <p:spPr bwMode="auto">
          <a:xfrm>
            <a:off x="330159" y="5772317"/>
            <a:ext cx="453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* C-CVC = </a:t>
            </a:r>
            <a:r>
              <a:rPr lang="en-US" altLang="en-US" sz="1400" dirty="0" err="1" smtClean="0">
                <a:solidFill>
                  <a:prstClr val="black"/>
                </a:solidFill>
                <a:cs typeface="Arial" charset="0"/>
              </a:rPr>
              <a:t>cate</a:t>
            </a:r>
            <a:r>
              <a:rPr lang="ro-RO" altLang="en-US" sz="1400" dirty="0" smtClean="0">
                <a:solidFill>
                  <a:prstClr val="black"/>
                </a:solidFill>
                <a:cs typeface="Arial" charset="0"/>
              </a:rPr>
              <a:t>te</a:t>
            </a: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r vascular central </a:t>
            </a:r>
            <a:r>
              <a:rPr lang="en-US" altLang="en-US" sz="1400" dirty="0">
                <a:solidFill>
                  <a:prstClr val="black"/>
                </a:solidFill>
                <a:cs typeface="Arial" charset="0"/>
              </a:rPr>
              <a:t> </a:t>
            </a:r>
            <a:endParaRPr lang="en-US" altLang="en-US" sz="14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**</a:t>
            </a:r>
            <a:r>
              <a:rPr lang="ro-RO" altLang="en-US" sz="1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C-PVC = </a:t>
            </a:r>
            <a:r>
              <a:rPr lang="en-US" altLang="en-US" sz="1400" dirty="0" err="1" smtClean="0">
                <a:solidFill>
                  <a:prstClr val="black"/>
                </a:solidFill>
                <a:cs typeface="Arial" charset="0"/>
              </a:rPr>
              <a:t>cateter</a:t>
            </a: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 vascular </a:t>
            </a:r>
            <a:r>
              <a:rPr lang="en-US" altLang="en-US" sz="1400" dirty="0" err="1" smtClean="0">
                <a:solidFill>
                  <a:prstClr val="black"/>
                </a:solidFill>
                <a:cs typeface="Arial" charset="0"/>
              </a:rPr>
              <a:t>periferic</a:t>
            </a: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58" y="688139"/>
            <a:ext cx="4533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dirty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acient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care are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cel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pu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ţ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in o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hemocultur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pozitiv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pentru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un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patogen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identificat</a:t>
            </a:r>
            <a:endParaRPr lang="ro-RO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SAU </a:t>
            </a:r>
            <a:endParaRPr lang="ro-RO" sz="16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 smtClean="0">
                <a:solidFill>
                  <a:prstClr val="black"/>
                </a:solidFill>
                <a:cs typeface="Arial" charset="0"/>
              </a:rPr>
              <a:t>Pacient</a:t>
            </a:r>
            <a:r>
              <a:rPr lang="en-US" sz="1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care are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cel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pu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ţ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in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una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din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urm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toarele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febr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(&gt;380C),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frisoane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sau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hipotensiune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>
                <a:solidFill>
                  <a:prstClr val="black"/>
                </a:solidFill>
                <a:cs typeface="Arial" charset="0"/>
              </a:rPr>
              <a:t>Ş</a:t>
            </a:r>
            <a:r>
              <a:rPr lang="en-US" sz="1600" b="1" dirty="0">
                <a:solidFill>
                  <a:prstClr val="black"/>
                </a:solidFill>
                <a:cs typeface="Arial" charset="0"/>
              </a:rPr>
              <a:t>I </a:t>
            </a:r>
            <a:endParaRPr lang="ro-RO" sz="16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smtClean="0">
                <a:solidFill>
                  <a:prstClr val="black"/>
                </a:solidFill>
                <a:cs typeface="Arial" charset="0"/>
              </a:rPr>
              <a:t>- 2 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hemoculturi pozitive pentru germeni care fac parte din flora normal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 a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tegumentului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(din 2 probe separate de s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â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nge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î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n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decurs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de 48 de ore. 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ex. </a:t>
            </a:r>
            <a:r>
              <a:rPr lang="en-US" sz="1600" i="1" dirty="0" err="1">
                <a:solidFill>
                  <a:prstClr val="black"/>
                </a:solidFill>
                <a:cs typeface="Arial" charset="0"/>
              </a:rPr>
              <a:t>Staphilococ</a:t>
            </a:r>
            <a:r>
              <a:rPr lang="ro-RO" sz="1600" i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1600" i="1" dirty="0">
                <a:solidFill>
                  <a:prstClr val="black"/>
                </a:solidFill>
                <a:cs typeface="Arial" charset="0"/>
              </a:rPr>
              <a:t>us</a:t>
            </a:r>
            <a:r>
              <a:rPr lang="ro-RO" sz="1600" i="1" dirty="0">
                <a:solidFill>
                  <a:prstClr val="black"/>
                </a:solidFill>
                <a:cs typeface="Arial" charset="0"/>
              </a:rPr>
              <a:t> aureus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-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coagulazo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negativ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1600" i="1" dirty="0" err="1">
                <a:solidFill>
                  <a:prstClr val="black"/>
                </a:solidFill>
                <a:cs typeface="Arial" charset="0"/>
              </a:rPr>
              <a:t>Micrococ</a:t>
            </a:r>
            <a:r>
              <a:rPr lang="ro-RO" sz="1600" i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1600" i="1" dirty="0">
                <a:solidFill>
                  <a:prstClr val="black"/>
                </a:solidFill>
                <a:cs typeface="Arial" charset="0"/>
              </a:rPr>
              <a:t>us sp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., </a:t>
            </a:r>
            <a:r>
              <a:rPr lang="en-US" sz="1600" i="1" dirty="0">
                <a:solidFill>
                  <a:prstClr val="black"/>
                </a:solidFill>
                <a:cs typeface="Arial" charset="0"/>
              </a:rPr>
              <a:t>Bacillus sp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., </a:t>
            </a:r>
            <a:r>
              <a:rPr lang="en-US" sz="1600" i="1" dirty="0">
                <a:solidFill>
                  <a:prstClr val="black"/>
                </a:solidFill>
                <a:cs typeface="Arial" charset="0"/>
              </a:rPr>
              <a:t>Corynebacterium sp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.) </a:t>
            </a:r>
            <a:endParaRPr lang="ro-RO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o-RO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dirty="0">
                <a:solidFill>
                  <a:prstClr val="black"/>
                </a:solidFill>
                <a:cs typeface="Arial" charset="0"/>
              </a:rPr>
              <a:t>Sepsis</a:t>
            </a:r>
            <a:r>
              <a:rPr lang="ro-RO" sz="1600" dirty="0" smtClean="0">
                <a:solidFill>
                  <a:prstClr val="black"/>
                </a:solidFill>
                <a:cs typeface="Arial" charset="0"/>
              </a:rPr>
              <a:t>:</a:t>
            </a:r>
            <a:endParaRPr lang="en-US" sz="16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- primar (sepsis 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cu origine necunoscut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 sau asociat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 cateterului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dirty="0" smtClean="0">
                <a:solidFill>
                  <a:prstClr val="black"/>
                </a:solidFill>
                <a:cs typeface="Arial" charset="0"/>
              </a:rPr>
              <a:t>- 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secundar 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(secundar unei infec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ţ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ii cu alt</a:t>
            </a:r>
            <a:r>
              <a:rPr lang="ro-RO" sz="1600" dirty="0">
                <a:solidFill>
                  <a:prstClr val="black"/>
                </a:solidFill>
                <a:cs typeface="Arial" charset="0"/>
              </a:rPr>
              <a:t>ă</a:t>
            </a:r>
            <a:r>
              <a:rPr lang="it-IT" sz="1600" dirty="0">
                <a:solidFill>
                  <a:prstClr val="black"/>
                </a:solidFill>
                <a:cs typeface="Arial" charset="0"/>
              </a:rPr>
              <a:t> localizare) </a:t>
            </a:r>
            <a:endParaRPr lang="ro-RO" sz="16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o-RO" sz="1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86158" y="702359"/>
            <a:ext cx="4867201" cy="82391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Colonizare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440669" y="714393"/>
            <a:ext cx="4889068" cy="82391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Contaminare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60168" y="1479885"/>
            <a:ext cx="5193632" cy="411070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p</a:t>
            </a:r>
            <a:r>
              <a:rPr lang="en-US" sz="2400" b="1" dirty="0" err="1" smtClean="0"/>
              <a:t>rezenta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microorgasnismelor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suprafetele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organismului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uman</a:t>
            </a:r>
            <a:r>
              <a:rPr lang="en-US" sz="2400" b="1" dirty="0" smtClean="0"/>
              <a:t>, </a:t>
            </a:r>
            <a:r>
              <a:rPr lang="en-US" sz="2400" b="1" dirty="0" smtClean="0"/>
              <a:t>in </a:t>
            </a:r>
            <a:r>
              <a:rPr lang="en-US" sz="2400" b="1" dirty="0" err="1" smtClean="0"/>
              <a:t>absenta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reactiilor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tisulare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imune</a:t>
            </a:r>
            <a:endParaRPr lang="en-US" sz="2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1010" y="171021"/>
            <a:ext cx="10118726" cy="755348"/>
          </a:xfrm>
        </p:spPr>
        <p:txBody>
          <a:bodyPr/>
          <a:lstStyle/>
          <a:p>
            <a:pPr algn="ctr"/>
            <a:r>
              <a:rPr lang="en-US" dirty="0" err="1" smtClean="0"/>
              <a:t>Infectie</a:t>
            </a:r>
            <a:r>
              <a:rPr lang="en-US" dirty="0" smtClean="0"/>
              <a:t>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Colonizare</a:t>
            </a:r>
            <a:r>
              <a:rPr lang="en-US" dirty="0" smtClean="0"/>
              <a:t>/</a:t>
            </a:r>
            <a:r>
              <a:rPr lang="en-US" dirty="0" err="1" smtClean="0"/>
              <a:t>contaminare</a:t>
            </a:r>
            <a:r>
              <a:rPr lang="en-US" dirty="0" smtClean="0"/>
              <a:t>/ </a:t>
            </a:r>
            <a:r>
              <a:rPr lang="en-US" dirty="0" err="1" smtClean="0"/>
              <a:t>purtator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295" y="1455821"/>
            <a:ext cx="5608981" cy="4740442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multiplicarea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unui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microorganism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pe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suprafetele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organismului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>
                <a:solidFill>
                  <a:srgbClr val="006666"/>
                </a:solidFill>
                <a:latin typeface="Trebuchet MS" pitchFamily="34" charset="0"/>
              </a:rPr>
              <a:t>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gazda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(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tegumente</a:t>
            </a:r>
            <a:r>
              <a:rPr lang="en-US" sz="5100" b="1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en-US" sz="5100" b="1" dirty="0" err="1" smtClean="0">
                <a:solidFill>
                  <a:prstClr val="black"/>
                </a:solidFill>
                <a:latin typeface="Trebuchet MS" pitchFamily="34" charset="0"/>
              </a:rPr>
              <a:t>mucoase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),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fara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a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determina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o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reactie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imuna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en-US" sz="5100" b="1" dirty="0" err="1" smtClean="0">
                <a:solidFill>
                  <a:prstClr val="black"/>
                </a:solidFill>
                <a:latin typeface="Trebuchet MS" pitchFamily="34" charset="0"/>
              </a:rPr>
              <a:t>leziune</a:t>
            </a:r>
            <a:r>
              <a:rPr lang="en-US" sz="5100" b="1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 err="1" smtClean="0">
                <a:solidFill>
                  <a:prstClr val="black"/>
                </a:solidFill>
                <a:latin typeface="Trebuchet MS" pitchFamily="34" charset="0"/>
              </a:rPr>
              <a:t>morfo-functionala</a:t>
            </a:r>
            <a:r>
              <a:rPr lang="en-US" sz="5100" b="1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sz="5100" b="1" dirty="0" err="1">
                <a:solidFill>
                  <a:prstClr val="black"/>
                </a:solidFill>
                <a:latin typeface="Trebuchet MS" pitchFamily="34" charset="0"/>
              </a:rPr>
              <a:t>sau</a:t>
            </a:r>
            <a:r>
              <a:rPr lang="en-US" sz="5100" b="1" dirty="0">
                <a:solidFill>
                  <a:prstClr val="black"/>
                </a:solidFill>
                <a:latin typeface="Trebuchet MS" pitchFamily="34" charset="0"/>
              </a:rPr>
              <a:t> o </a:t>
            </a:r>
            <a:r>
              <a:rPr lang="en-US" sz="5100" b="1" dirty="0" err="1" smtClean="0">
                <a:solidFill>
                  <a:prstClr val="black"/>
                </a:solidFill>
                <a:latin typeface="Trebuchet MS" pitchFamily="34" charset="0"/>
              </a:rPr>
              <a:t>simptomatologie</a:t>
            </a:r>
            <a:r>
              <a:rPr lang="en-US" sz="5100" b="1" dirty="0" smtClean="0">
                <a:solidFill>
                  <a:prstClr val="black"/>
                </a:solidFill>
                <a:latin typeface="Trebuchet MS" pitchFamily="34" charset="0"/>
              </a:rPr>
              <a:t> clinic </a:t>
            </a:r>
            <a:r>
              <a:rPr lang="en-US" sz="5100" b="1" dirty="0" err="1" smtClean="0">
                <a:solidFill>
                  <a:prstClr val="black"/>
                </a:solidFill>
                <a:latin typeface="Trebuchet MS" pitchFamily="34" charset="0"/>
              </a:rPr>
              <a:t>detectabila</a:t>
            </a:r>
            <a:endParaRPr lang="en-US" sz="5100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5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GRUPELE DE RISC,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spitalizări  </a:t>
            </a: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frecvente 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durata lungă de spitalizare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prezenta dispozitivelor invazive (cateter urinar, sonda </a:t>
            </a:r>
            <a:r>
              <a:rPr lang="ro-RO" sz="29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endotraheală</a:t>
            </a: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linii venoase centrale)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sugari </a:t>
            </a:r>
            <a:r>
              <a:rPr lang="en-US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o-RO" sz="29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copii 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vârstnici și/sau dependenţi funcțional de alții pentru îngrijire 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infecții </a:t>
            </a: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recurente 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utilizarea frecventă de antibiotice 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prezenṭa</a:t>
            </a: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afecţiunilor cronice, co-morbidități 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9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călătorii în țări cu risc ridicat</a:t>
            </a:r>
            <a:endParaRPr lang="en-US" sz="29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o-RO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919537" y="3071890"/>
            <a:ext cx="5955631" cy="2754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Stare de </a:t>
            </a:r>
            <a:r>
              <a:rPr lang="en-US" sz="3000" dirty="0" err="1" smtClean="0"/>
              <a:t>purtator</a:t>
            </a:r>
            <a:endParaRPr lang="en-US" sz="3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gazduirea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eliminarea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agentului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infectios</a:t>
            </a:r>
            <a:r>
              <a:rPr lang="en-US" sz="2600" dirty="0" smtClean="0">
                <a:solidFill>
                  <a:schemeClr val="tx1"/>
                </a:solidFill>
              </a:rPr>
              <a:t> de </a:t>
            </a:r>
            <a:r>
              <a:rPr lang="en-US" sz="2600" dirty="0" err="1" smtClean="0">
                <a:solidFill>
                  <a:schemeClr val="tx1"/>
                </a:solidFill>
              </a:rPr>
              <a:t>pe</a:t>
            </a:r>
            <a:r>
              <a:rPr lang="en-US" sz="2600" dirty="0" smtClean="0">
                <a:solidFill>
                  <a:schemeClr val="tx1"/>
                </a:solidFill>
              </a:rPr>
              <a:t> tegument, </a:t>
            </a:r>
            <a:r>
              <a:rPr lang="en-US" sz="2600" dirty="0" err="1" smtClean="0">
                <a:solidFill>
                  <a:schemeClr val="tx1"/>
                </a:solidFill>
              </a:rPr>
              <a:t>mucoase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sau</a:t>
            </a:r>
            <a:r>
              <a:rPr lang="en-US" sz="2600" dirty="0" smtClean="0">
                <a:solidFill>
                  <a:schemeClr val="tx1"/>
                </a:solidFill>
              </a:rPr>
              <a:t> din </a:t>
            </a:r>
            <a:r>
              <a:rPr lang="en-US" sz="2600" dirty="0" err="1" smtClean="0">
                <a:solidFill>
                  <a:schemeClr val="tx1"/>
                </a:solidFill>
              </a:rPr>
              <a:t>cavitatile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organismului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la </a:t>
            </a:r>
            <a:r>
              <a:rPr lang="en-US" sz="2600" dirty="0" err="1" smtClean="0">
                <a:solidFill>
                  <a:schemeClr val="tx1"/>
                </a:solidFill>
              </a:rPr>
              <a:t>persoanele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aparent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sanatoase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400564" y="4037291"/>
            <a:ext cx="488906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275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26789" y="846738"/>
            <a:ext cx="4867201" cy="464704"/>
          </a:xfrm>
        </p:spPr>
        <p:txBody>
          <a:bodyPr/>
          <a:lstStyle/>
          <a:p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 smtClean="0"/>
              <a:t>definitiilor</a:t>
            </a:r>
            <a:r>
              <a:rPr lang="en-US" dirty="0" smtClean="0"/>
              <a:t> de </a:t>
            </a:r>
            <a:r>
              <a:rPr lang="en-US" dirty="0" err="1" smtClean="0"/>
              <a:t>caz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1737" y="1287379"/>
            <a:ext cx="5895474" cy="495701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err="1" smtClean="0"/>
              <a:t>Formare</a:t>
            </a:r>
            <a:r>
              <a:rPr lang="en-US" sz="2900" dirty="0" smtClean="0"/>
              <a:t> </a:t>
            </a:r>
            <a:r>
              <a:rPr lang="en-US" sz="2900" dirty="0" err="1" smtClean="0"/>
              <a:t>profesionala</a:t>
            </a:r>
            <a:r>
              <a:rPr lang="en-US" sz="2900" dirty="0" smtClean="0"/>
              <a:t> </a:t>
            </a:r>
            <a:r>
              <a:rPr lang="en-US" sz="2900" dirty="0" err="1" smtClean="0"/>
              <a:t>adecvata</a:t>
            </a:r>
            <a:r>
              <a:rPr lang="en-US" sz="2900" dirty="0" smtClean="0"/>
              <a:t> </a:t>
            </a:r>
            <a:r>
              <a:rPr lang="en-US" sz="2900" dirty="0" err="1" smtClean="0"/>
              <a:t>pentru</a:t>
            </a:r>
            <a:r>
              <a:rPr lang="en-US" sz="2900" dirty="0" smtClean="0"/>
              <a:t> </a:t>
            </a:r>
            <a:r>
              <a:rPr lang="en-US" sz="2900" dirty="0" err="1" smtClean="0"/>
              <a:t>toate</a:t>
            </a:r>
            <a:r>
              <a:rPr lang="en-US" sz="2900" dirty="0" smtClean="0"/>
              <a:t> </a:t>
            </a:r>
            <a:r>
              <a:rPr lang="en-US" sz="2900" dirty="0" err="1" smtClean="0"/>
              <a:t>categoriile</a:t>
            </a:r>
            <a:r>
              <a:rPr lang="en-US" sz="2900" dirty="0" smtClean="0"/>
              <a:t> </a:t>
            </a:r>
            <a:r>
              <a:rPr lang="en-US" sz="2900" dirty="0" err="1" smtClean="0"/>
              <a:t>personalului</a:t>
            </a:r>
            <a:r>
              <a:rPr lang="en-US" sz="2900" dirty="0" smtClean="0"/>
              <a:t> medical (</a:t>
            </a:r>
            <a:r>
              <a:rPr lang="en-US" sz="2900" dirty="0" err="1" smtClean="0"/>
              <a:t>medici</a:t>
            </a:r>
            <a:r>
              <a:rPr lang="en-US" sz="2900" dirty="0" smtClean="0"/>
              <a:t>, </a:t>
            </a:r>
            <a:r>
              <a:rPr lang="en-US" sz="2900" dirty="0" err="1" smtClean="0"/>
              <a:t>asistenti</a:t>
            </a:r>
            <a:r>
              <a:rPr lang="en-US" sz="2900" dirty="0" smtClean="0"/>
              <a:t> </a:t>
            </a:r>
            <a:r>
              <a:rPr lang="en-US" sz="2900" dirty="0" err="1" smtClean="0"/>
              <a:t>medicali</a:t>
            </a:r>
            <a:r>
              <a:rPr lang="en-US" sz="2900" dirty="0" smtClean="0"/>
              <a:t>, personal de </a:t>
            </a:r>
            <a:r>
              <a:rPr lang="en-US" sz="2900" dirty="0" err="1" smtClean="0"/>
              <a:t>ingrijire</a:t>
            </a:r>
            <a:r>
              <a:rPr lang="en-US" sz="2900" dirty="0" smtClean="0"/>
              <a:t>) </a:t>
            </a:r>
          </a:p>
          <a:p>
            <a:r>
              <a:rPr lang="en-US" sz="2900" dirty="0" err="1" smtClean="0"/>
              <a:t>Respectarea</a:t>
            </a:r>
            <a:r>
              <a:rPr lang="en-US" sz="2900" dirty="0" smtClean="0"/>
              <a:t> </a:t>
            </a:r>
            <a:r>
              <a:rPr lang="en-US" sz="2900" dirty="0" err="1" smtClean="0"/>
              <a:t>prevederilor</a:t>
            </a:r>
            <a:r>
              <a:rPr lang="en-US" sz="2900" dirty="0" smtClean="0"/>
              <a:t> legislative</a:t>
            </a:r>
          </a:p>
          <a:p>
            <a:r>
              <a:rPr lang="en-US" sz="2900" dirty="0" err="1"/>
              <a:t>Informarea</a:t>
            </a:r>
            <a:r>
              <a:rPr lang="en-US" sz="2900" dirty="0"/>
              <a:t> continua </a:t>
            </a:r>
            <a:r>
              <a:rPr lang="en-US" sz="2900" dirty="0" err="1"/>
              <a:t>privind</a:t>
            </a:r>
            <a:r>
              <a:rPr lang="en-US" sz="2900" dirty="0"/>
              <a:t> </a:t>
            </a:r>
            <a:r>
              <a:rPr lang="en-US" sz="2900" dirty="0" err="1"/>
              <a:t>standardele</a:t>
            </a:r>
            <a:r>
              <a:rPr lang="en-US" sz="2900" dirty="0"/>
              <a:t> de </a:t>
            </a:r>
            <a:r>
              <a:rPr lang="en-US" sz="2900" dirty="0" smtClean="0"/>
              <a:t>diagnostic</a:t>
            </a:r>
          </a:p>
          <a:p>
            <a:pPr marL="0" indent="0">
              <a:buNone/>
            </a:pPr>
            <a:r>
              <a:rPr lang="en-US" sz="2500" b="1" i="1" dirty="0" smtClean="0">
                <a:solidFill>
                  <a:srgbClr val="CC9900"/>
                </a:solidFill>
              </a:rPr>
              <a:t>(</a:t>
            </a:r>
            <a:r>
              <a:rPr lang="en-US" sz="2500" b="1" i="1" dirty="0" err="1" smtClean="0">
                <a:solidFill>
                  <a:srgbClr val="CC9900"/>
                </a:solidFill>
              </a:rPr>
              <a:t>elaborarea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ghiduri</a:t>
            </a:r>
            <a:r>
              <a:rPr lang="en-US" sz="2500" b="1" i="1" dirty="0" smtClean="0">
                <a:solidFill>
                  <a:srgbClr val="CC9900"/>
                </a:solidFill>
              </a:rPr>
              <a:t>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materiale</a:t>
            </a:r>
            <a:r>
              <a:rPr lang="en-US" sz="2500" b="1" i="1" dirty="0" smtClean="0">
                <a:solidFill>
                  <a:srgbClr val="CC9900"/>
                </a:solidFill>
              </a:rPr>
              <a:t> informative,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stabilirea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criteriilor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calitate</a:t>
            </a:r>
            <a:r>
              <a:rPr lang="en-US" sz="2500" b="1" i="1" dirty="0" smtClean="0">
                <a:solidFill>
                  <a:srgbClr val="CC9900"/>
                </a:solidFill>
              </a:rPr>
              <a:t> in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activitatea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profesionala</a:t>
            </a:r>
            <a:r>
              <a:rPr lang="en-US" sz="2500" b="1" i="1" dirty="0" smtClean="0">
                <a:solidFill>
                  <a:srgbClr val="CC9900"/>
                </a:solidFill>
              </a:rPr>
              <a:t> a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medicilor</a:t>
            </a:r>
            <a:r>
              <a:rPr lang="en-US" sz="2500" b="1" i="1" dirty="0" smtClean="0">
                <a:solidFill>
                  <a:srgbClr val="CC9900"/>
                </a:solidFill>
              </a:rPr>
              <a:t>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cursuri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formare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medicala</a:t>
            </a:r>
            <a:r>
              <a:rPr lang="en-US" sz="2500" b="1" i="1" dirty="0" smtClean="0">
                <a:solidFill>
                  <a:srgbClr val="CC9900"/>
                </a:solidFill>
              </a:rPr>
              <a:t> continua)</a:t>
            </a:r>
          </a:p>
          <a:p>
            <a:r>
              <a:rPr lang="en-US" sz="2900" dirty="0" err="1" smtClean="0"/>
              <a:t>Asigurarea</a:t>
            </a:r>
            <a:r>
              <a:rPr lang="en-US" sz="2900" dirty="0" smtClean="0"/>
              <a:t> </a:t>
            </a:r>
            <a:r>
              <a:rPr lang="en-US" sz="2900" dirty="0" err="1" smtClean="0"/>
              <a:t>capacitatii</a:t>
            </a:r>
            <a:r>
              <a:rPr lang="en-US" sz="2900" dirty="0" smtClean="0"/>
              <a:t> </a:t>
            </a:r>
            <a:r>
              <a:rPr lang="en-US" sz="2900" dirty="0" err="1" smtClean="0"/>
              <a:t>optime</a:t>
            </a:r>
            <a:r>
              <a:rPr lang="en-US" sz="2900" dirty="0" smtClean="0"/>
              <a:t> a </a:t>
            </a:r>
            <a:r>
              <a:rPr lang="en-US" sz="2900" dirty="0" err="1" smtClean="0"/>
              <a:t>spitalelor</a:t>
            </a:r>
            <a:r>
              <a:rPr lang="en-US" sz="2900" dirty="0" smtClean="0"/>
              <a:t> </a:t>
            </a:r>
            <a:r>
              <a:rPr lang="en-US" sz="2900" dirty="0" err="1" smtClean="0"/>
              <a:t>pentru</a:t>
            </a:r>
            <a:r>
              <a:rPr lang="en-US" sz="2900" dirty="0" smtClean="0"/>
              <a:t> </a:t>
            </a:r>
            <a:r>
              <a:rPr lang="en-US" sz="2900" dirty="0" err="1" smtClean="0"/>
              <a:t>utilizarea</a:t>
            </a:r>
            <a:r>
              <a:rPr lang="en-US" sz="2900" dirty="0" smtClean="0"/>
              <a:t> </a:t>
            </a:r>
            <a:r>
              <a:rPr lang="en-US" sz="2900" dirty="0" err="1" smtClean="0"/>
              <a:t>criteriilor</a:t>
            </a:r>
            <a:r>
              <a:rPr lang="en-US" sz="2900" dirty="0" smtClean="0"/>
              <a:t> </a:t>
            </a:r>
            <a:r>
              <a:rPr lang="en-US" sz="2900" dirty="0" err="1" smtClean="0"/>
              <a:t>clinice</a:t>
            </a:r>
            <a:r>
              <a:rPr lang="en-US" sz="2900" dirty="0" smtClean="0"/>
              <a:t>, </a:t>
            </a:r>
            <a:r>
              <a:rPr lang="en-US" sz="2900" dirty="0" err="1" smtClean="0"/>
              <a:t>microbiologice</a:t>
            </a:r>
            <a:r>
              <a:rPr lang="en-US" sz="2900" dirty="0" smtClean="0"/>
              <a:t> </a:t>
            </a:r>
            <a:r>
              <a:rPr lang="en-US" sz="2900" dirty="0" err="1" smtClean="0"/>
              <a:t>si</a:t>
            </a:r>
            <a:r>
              <a:rPr lang="en-US" sz="2900" dirty="0" smtClean="0"/>
              <a:t> </a:t>
            </a:r>
            <a:r>
              <a:rPr lang="en-US" sz="2900" dirty="0" err="1" smtClean="0"/>
              <a:t>epidemiologice</a:t>
            </a:r>
            <a:r>
              <a:rPr lang="en-US" sz="2900" dirty="0" smtClean="0"/>
              <a:t> in </a:t>
            </a:r>
            <a:r>
              <a:rPr lang="en-US" sz="2900" dirty="0" err="1" smtClean="0"/>
              <a:t>stabilirea</a:t>
            </a:r>
            <a:r>
              <a:rPr lang="en-US" sz="2900" dirty="0" smtClean="0"/>
              <a:t> </a:t>
            </a:r>
            <a:r>
              <a:rPr lang="en-US" sz="2900" dirty="0" err="1" smtClean="0"/>
              <a:t>diagnosticului</a:t>
            </a:r>
            <a:r>
              <a:rPr lang="en-US" sz="2900" dirty="0" smtClean="0"/>
              <a:t> </a:t>
            </a:r>
            <a:r>
              <a:rPr lang="en-US" sz="2900" dirty="0" err="1" smtClean="0"/>
              <a:t>corect</a:t>
            </a:r>
            <a:r>
              <a:rPr lang="en-US" sz="2900" dirty="0" smtClean="0"/>
              <a:t> la </a:t>
            </a:r>
            <a:r>
              <a:rPr lang="en-US" sz="2900" dirty="0" err="1" smtClean="0"/>
              <a:t>cazurile</a:t>
            </a:r>
            <a:r>
              <a:rPr lang="en-US" sz="2900" dirty="0" smtClean="0"/>
              <a:t> </a:t>
            </a:r>
            <a:r>
              <a:rPr lang="en-US" sz="2900" dirty="0" err="1" smtClean="0"/>
              <a:t>posibile</a:t>
            </a:r>
            <a:r>
              <a:rPr lang="en-US" sz="2900" dirty="0" smtClean="0"/>
              <a:t>, </a:t>
            </a:r>
            <a:r>
              <a:rPr lang="en-US" sz="2900" dirty="0" err="1" smtClean="0"/>
              <a:t>probabile</a:t>
            </a:r>
            <a:r>
              <a:rPr lang="en-US" sz="2900" dirty="0" smtClean="0"/>
              <a:t> </a:t>
            </a:r>
            <a:r>
              <a:rPr lang="en-US" sz="2900" dirty="0" err="1" smtClean="0"/>
              <a:t>si</a:t>
            </a:r>
            <a:r>
              <a:rPr lang="en-US" sz="2900" dirty="0" smtClean="0"/>
              <a:t> </a:t>
            </a:r>
            <a:r>
              <a:rPr lang="en-US" sz="2900" dirty="0" err="1" smtClean="0"/>
              <a:t>certe</a:t>
            </a:r>
            <a:r>
              <a:rPr lang="en-US" sz="2900" dirty="0" smtClean="0"/>
              <a:t> de IAAM </a:t>
            </a:r>
          </a:p>
          <a:p>
            <a:pPr marL="0" indent="0">
              <a:buNone/>
            </a:pPr>
            <a:r>
              <a:rPr lang="en-US" sz="2500" b="1" i="1" dirty="0" smtClean="0">
                <a:solidFill>
                  <a:srgbClr val="CC9900"/>
                </a:solidFill>
              </a:rPr>
              <a:t>(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metode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identificare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precoce</a:t>
            </a:r>
            <a:r>
              <a:rPr lang="en-US" sz="2500" b="1" i="1" dirty="0" smtClean="0">
                <a:solidFill>
                  <a:srgbClr val="CC9900"/>
                </a:solidFill>
              </a:rPr>
              <a:t> a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riscului</a:t>
            </a:r>
            <a:r>
              <a:rPr lang="en-US" sz="2500" b="1" i="1" dirty="0" smtClean="0">
                <a:solidFill>
                  <a:srgbClr val="CC9900"/>
                </a:solidFill>
              </a:rPr>
              <a:t> de IAAM,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asigurarea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metodelor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laborator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pentru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precizarea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particularitatilor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microbiologice</a:t>
            </a:r>
            <a:r>
              <a:rPr lang="en-US" sz="2500" b="1" i="1" dirty="0" smtClean="0">
                <a:solidFill>
                  <a:srgbClr val="CC9900"/>
                </a:solidFill>
              </a:rPr>
              <a:t> ale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tulpinilor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microbiene</a:t>
            </a:r>
            <a:r>
              <a:rPr lang="en-US" sz="2500" b="1" i="1" dirty="0" smtClean="0">
                <a:solidFill>
                  <a:srgbClr val="CC9900"/>
                </a:solidFill>
              </a:rPr>
              <a:t> 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optimizarea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metodelor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epidemiologice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supraveghere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si</a:t>
            </a:r>
            <a:r>
              <a:rPr lang="en-US" sz="2500" b="1" i="1" dirty="0" smtClean="0">
                <a:solidFill>
                  <a:srgbClr val="CC9900"/>
                </a:solidFill>
              </a:rPr>
              <a:t> control)</a:t>
            </a:r>
          </a:p>
          <a:p>
            <a:r>
              <a:rPr lang="en-US" sz="2900" dirty="0" smtClean="0"/>
              <a:t> </a:t>
            </a:r>
            <a:r>
              <a:rPr lang="en-US" sz="2900" dirty="0" err="1" smtClean="0"/>
              <a:t>Schimbarea</a:t>
            </a:r>
            <a:r>
              <a:rPr lang="en-US" sz="2900" dirty="0" smtClean="0"/>
              <a:t> </a:t>
            </a:r>
            <a:r>
              <a:rPr lang="en-US" sz="2900" dirty="0" err="1" smtClean="0"/>
              <a:t>mentalitatii</a:t>
            </a:r>
            <a:r>
              <a:rPr lang="en-US" sz="2900" dirty="0" smtClean="0"/>
              <a:t>  </a:t>
            </a:r>
            <a:r>
              <a:rPr lang="en-US" sz="2900" dirty="0" err="1" smtClean="0"/>
              <a:t>personalului</a:t>
            </a:r>
            <a:r>
              <a:rPr lang="en-US" sz="2900" dirty="0" smtClean="0"/>
              <a:t> medical, </a:t>
            </a:r>
          </a:p>
          <a:p>
            <a:pPr marL="0" indent="0">
              <a:buNone/>
            </a:pPr>
            <a:r>
              <a:rPr lang="en-US" sz="2900" dirty="0" err="1" smtClean="0"/>
              <a:t>comunitatii</a:t>
            </a:r>
            <a:r>
              <a:rPr lang="en-US" sz="2900" dirty="0" smtClean="0"/>
              <a:t> </a:t>
            </a:r>
            <a:r>
              <a:rPr lang="en-US" sz="2900" dirty="0" err="1" smtClean="0"/>
              <a:t>si</a:t>
            </a:r>
            <a:r>
              <a:rPr lang="en-US" sz="2900" dirty="0" smtClean="0"/>
              <a:t> mass-media in </a:t>
            </a:r>
            <a:r>
              <a:rPr lang="en-US" sz="2900" dirty="0" err="1" smtClean="0"/>
              <a:t>abordarea</a:t>
            </a:r>
            <a:r>
              <a:rPr lang="en-US" sz="2900" dirty="0" smtClean="0"/>
              <a:t> </a:t>
            </a:r>
            <a:r>
              <a:rPr lang="en-US" sz="2900" dirty="0" err="1" smtClean="0"/>
              <a:t>situatiilor</a:t>
            </a:r>
            <a:r>
              <a:rPr lang="en-US" sz="2900" dirty="0" smtClean="0"/>
              <a:t> in care </a:t>
            </a:r>
            <a:r>
              <a:rPr lang="en-US" sz="2900" dirty="0" err="1" smtClean="0"/>
              <a:t>apar</a:t>
            </a:r>
            <a:r>
              <a:rPr lang="en-US" sz="2900" dirty="0" smtClean="0"/>
              <a:t> IAAM,  </a:t>
            </a:r>
            <a:r>
              <a:rPr lang="en-US" sz="2900" dirty="0" err="1" smtClean="0"/>
              <a:t>fara</a:t>
            </a:r>
            <a:r>
              <a:rPr lang="en-US" sz="2900" dirty="0" smtClean="0"/>
              <a:t> </a:t>
            </a:r>
            <a:r>
              <a:rPr lang="en-US" sz="2900" dirty="0" err="1" smtClean="0"/>
              <a:t>asocierea</a:t>
            </a:r>
            <a:r>
              <a:rPr lang="en-US" sz="2900" dirty="0" smtClean="0"/>
              <a:t> </a:t>
            </a:r>
            <a:r>
              <a:rPr lang="en-US" sz="2900" dirty="0" err="1"/>
              <a:t>o</a:t>
            </a:r>
            <a:r>
              <a:rPr lang="en-US" sz="2900" dirty="0" err="1" smtClean="0"/>
              <a:t>bligatorie</a:t>
            </a:r>
            <a:r>
              <a:rPr lang="en-US" sz="2900" dirty="0" smtClean="0"/>
              <a:t> cu “culpa </a:t>
            </a:r>
            <a:r>
              <a:rPr lang="en-US" sz="2900" dirty="0" err="1" smtClean="0"/>
              <a:t>medicala</a:t>
            </a:r>
            <a:r>
              <a:rPr lang="en-US" sz="2900" dirty="0" smtClean="0"/>
              <a:t>”</a:t>
            </a:r>
          </a:p>
          <a:p>
            <a:pPr marL="0" indent="0">
              <a:buNone/>
            </a:pPr>
            <a:r>
              <a:rPr lang="en-US" sz="2500" b="1" i="1" dirty="0" smtClean="0">
                <a:solidFill>
                  <a:srgbClr val="CC9900"/>
                </a:solidFill>
              </a:rPr>
              <a:t>(</a:t>
            </a:r>
            <a:r>
              <a:rPr lang="en-US" sz="2500" b="1" i="1" dirty="0" err="1" smtClean="0">
                <a:solidFill>
                  <a:srgbClr val="CC9900"/>
                </a:solidFill>
              </a:rPr>
              <a:t>informarea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corecta</a:t>
            </a:r>
            <a:r>
              <a:rPr lang="en-US" sz="2500" b="1" i="1" dirty="0" smtClean="0">
                <a:solidFill>
                  <a:srgbClr val="CC9900"/>
                </a:solidFill>
              </a:rPr>
              <a:t> a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populatiei</a:t>
            </a:r>
            <a:r>
              <a:rPr lang="en-US" sz="2500" b="1" i="1" dirty="0" smtClean="0">
                <a:solidFill>
                  <a:srgbClr val="CC9900"/>
                </a:solidFill>
              </a:rPr>
              <a:t>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sustinerea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unor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actiuni</a:t>
            </a:r>
            <a:r>
              <a:rPr lang="en-US" sz="2500" b="1" i="1" dirty="0" smtClean="0">
                <a:solidFill>
                  <a:srgbClr val="CC9900"/>
                </a:solidFill>
              </a:rPr>
              <a:t> de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incurajare</a:t>
            </a:r>
            <a:r>
              <a:rPr lang="en-US" sz="2500" b="1" i="1" dirty="0" smtClean="0">
                <a:solidFill>
                  <a:srgbClr val="CC9900"/>
                </a:solidFill>
              </a:rPr>
              <a:t> a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personalului</a:t>
            </a:r>
            <a:r>
              <a:rPr lang="en-US" sz="2500" b="1" i="1" dirty="0" smtClean="0">
                <a:solidFill>
                  <a:srgbClr val="CC9900"/>
                </a:solidFill>
              </a:rPr>
              <a:t> medical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pentru</a:t>
            </a:r>
            <a:r>
              <a:rPr lang="en-US" sz="2500" b="1" i="1" dirty="0" smtClean="0">
                <a:solidFill>
                  <a:srgbClr val="CC9900"/>
                </a:solidFill>
              </a:rPr>
              <a:t> o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comunicare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adecvata</a:t>
            </a:r>
            <a:r>
              <a:rPr lang="en-US" sz="2500" b="1" i="1" dirty="0" smtClean="0">
                <a:solidFill>
                  <a:srgbClr val="CC9900"/>
                </a:solidFill>
              </a:rPr>
              <a:t> cu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pacientii</a:t>
            </a:r>
            <a:r>
              <a:rPr lang="en-US" sz="2500" b="1" i="1" dirty="0" smtClean="0">
                <a:solidFill>
                  <a:srgbClr val="CC9900"/>
                </a:solidFill>
              </a:rPr>
              <a:t> ,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decidentii</a:t>
            </a:r>
            <a:r>
              <a:rPr lang="en-US" sz="2500" b="1" i="1" dirty="0" smtClean="0">
                <a:solidFill>
                  <a:srgbClr val="CC9900"/>
                </a:solidFill>
              </a:rPr>
              <a:t> </a:t>
            </a:r>
            <a:r>
              <a:rPr lang="en-US" sz="2500" b="1" i="1" dirty="0" err="1" smtClean="0">
                <a:solidFill>
                  <a:srgbClr val="CC9900"/>
                </a:solidFill>
              </a:rPr>
              <a:t>si</a:t>
            </a:r>
            <a:r>
              <a:rPr lang="en-US" sz="2500" b="1" i="1" dirty="0" smtClean="0">
                <a:solidFill>
                  <a:srgbClr val="CC9900"/>
                </a:solidFill>
              </a:rPr>
              <a:t> mass-media) </a:t>
            </a:r>
          </a:p>
          <a:p>
            <a:pPr marL="0" indent="0">
              <a:buNone/>
            </a:pPr>
            <a:endParaRPr lang="en-US" sz="2900" b="1" dirty="0">
              <a:solidFill>
                <a:srgbClr val="CC9900"/>
              </a:solidFill>
            </a:endParaRPr>
          </a:p>
          <a:p>
            <a:endParaRPr lang="en-US" sz="29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6790" y="183052"/>
            <a:ext cx="10118726" cy="755348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6666"/>
                </a:solidFill>
                <a:latin typeface="Calibri"/>
              </a:rPr>
              <a:t>Solutii</a:t>
            </a:r>
            <a:r>
              <a:rPr lang="en-US" sz="3200" dirty="0" smtClean="0">
                <a:solidFill>
                  <a:srgbClr val="006666"/>
                </a:solidFill>
                <a:latin typeface="Calibri"/>
              </a:rPr>
              <a:t> in </a:t>
            </a:r>
            <a:r>
              <a:rPr lang="en-US" sz="3200" dirty="0" err="1" smtClean="0">
                <a:solidFill>
                  <a:srgbClr val="006666"/>
                </a:solidFill>
                <a:latin typeface="Calibri"/>
              </a:rPr>
              <a:t>stabilirea</a:t>
            </a:r>
            <a:r>
              <a:rPr lang="en-US" sz="3200" dirty="0" smtClean="0">
                <a:solidFill>
                  <a:srgbClr val="006666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6666"/>
                </a:solidFill>
                <a:latin typeface="Calibri"/>
              </a:rPr>
              <a:t>diagnosticului</a:t>
            </a:r>
            <a:r>
              <a:rPr lang="en-US" sz="3200" dirty="0" smtClean="0">
                <a:solidFill>
                  <a:srgbClr val="006666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6666"/>
                </a:solidFill>
                <a:latin typeface="Calibri"/>
              </a:rPr>
              <a:t>precoce</a:t>
            </a:r>
            <a:r>
              <a:rPr lang="en-US" sz="3200" dirty="0" smtClean="0">
                <a:solidFill>
                  <a:srgbClr val="006666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6666"/>
                </a:solidFill>
                <a:latin typeface="Calibri"/>
              </a:rPr>
              <a:t>si</a:t>
            </a:r>
            <a:r>
              <a:rPr lang="en-US" sz="3200" dirty="0" smtClean="0">
                <a:solidFill>
                  <a:srgbClr val="006666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6666"/>
                </a:solidFill>
                <a:latin typeface="Calibri"/>
              </a:rPr>
              <a:t>corect</a:t>
            </a:r>
            <a:r>
              <a:rPr lang="en-US" sz="3200" dirty="0" smtClean="0">
                <a:solidFill>
                  <a:srgbClr val="006666"/>
                </a:solidFill>
                <a:latin typeface="Calibri"/>
              </a:rPr>
              <a:t> de IAAM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54" y="818147"/>
            <a:ext cx="2258852" cy="3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078706"/>
            <a:ext cx="2189747" cy="267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107" y="818148"/>
            <a:ext cx="2299502" cy="3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59137" y="1532538"/>
            <a:ext cx="9918200" cy="8239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US" sz="8600" dirty="0" smtClean="0"/>
          </a:p>
          <a:p>
            <a:pPr>
              <a:lnSpc>
                <a:spcPct val="120000"/>
              </a:lnSpc>
            </a:pPr>
            <a:endParaRPr lang="en-US" sz="8600" dirty="0"/>
          </a:p>
          <a:p>
            <a:pPr>
              <a:lnSpc>
                <a:spcPct val="120000"/>
              </a:lnSpc>
            </a:pPr>
            <a:endParaRPr lang="en-US" sz="8600" dirty="0" smtClean="0"/>
          </a:p>
          <a:p>
            <a:pPr>
              <a:lnSpc>
                <a:spcPct val="120000"/>
              </a:lnSpc>
            </a:pPr>
            <a:endParaRPr lang="en-US" sz="8600" dirty="0" smtClean="0"/>
          </a:p>
          <a:p>
            <a:pPr>
              <a:lnSpc>
                <a:spcPct val="120000"/>
              </a:lnSpc>
            </a:pPr>
            <a:endParaRPr lang="en-US" sz="8600" dirty="0" smtClean="0">
              <a:solidFill>
                <a:srgbClr val="CC9900"/>
              </a:solidFill>
            </a:endParaRPr>
          </a:p>
          <a:p>
            <a:pPr>
              <a:lnSpc>
                <a:spcPct val="120000"/>
              </a:lnSpc>
            </a:pPr>
            <a:endParaRPr lang="en-US" sz="8600" dirty="0">
              <a:solidFill>
                <a:srgbClr val="CC9900"/>
              </a:solidFill>
            </a:endParaRPr>
          </a:p>
          <a:p>
            <a:pPr>
              <a:lnSpc>
                <a:spcPct val="120000"/>
              </a:lnSpc>
            </a:pPr>
            <a:endParaRPr lang="en-US" sz="8600" dirty="0" smtClean="0">
              <a:solidFill>
                <a:srgbClr val="CC9900"/>
              </a:solidFill>
            </a:endParaRPr>
          </a:p>
          <a:p>
            <a:pPr>
              <a:lnSpc>
                <a:spcPct val="120000"/>
              </a:lnSpc>
            </a:pPr>
            <a:endParaRPr lang="en-US" sz="8600" dirty="0">
              <a:solidFill>
                <a:srgbClr val="CC99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8600" dirty="0" smtClean="0">
                <a:solidFill>
                  <a:srgbClr val="CC9900"/>
                </a:solidFill>
              </a:rPr>
              <a:t>In </a:t>
            </a:r>
            <a:r>
              <a:rPr lang="en-US" sz="8600" dirty="0" err="1" smtClean="0">
                <a:solidFill>
                  <a:srgbClr val="CC9900"/>
                </a:solidFill>
              </a:rPr>
              <a:t>sistemul</a:t>
            </a:r>
            <a:r>
              <a:rPr lang="en-US" sz="8600" dirty="0" smtClean="0">
                <a:solidFill>
                  <a:srgbClr val="CC9900"/>
                </a:solidFill>
              </a:rPr>
              <a:t> actual : </a:t>
            </a:r>
            <a:endParaRPr lang="en-US" sz="8600" dirty="0">
              <a:solidFill>
                <a:srgbClr val="CC99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8600" dirty="0" smtClean="0"/>
              <a:t>Y 95 – </a:t>
            </a:r>
            <a:r>
              <a:rPr lang="en-US" sz="8600" dirty="0" err="1" smtClean="0"/>
              <a:t>afectiuni</a:t>
            </a:r>
            <a:r>
              <a:rPr lang="en-US" sz="8600" dirty="0" smtClean="0"/>
              <a:t> </a:t>
            </a:r>
            <a:r>
              <a:rPr lang="en-US" sz="8600" dirty="0" err="1" smtClean="0"/>
              <a:t>nosocomiale</a:t>
            </a:r>
            <a:r>
              <a:rPr lang="en-US" sz="8600" dirty="0"/>
              <a:t> </a:t>
            </a:r>
            <a:r>
              <a:rPr lang="en-US" sz="8600" dirty="0" smtClean="0"/>
              <a:t>. </a:t>
            </a:r>
            <a:r>
              <a:rPr lang="en-US" sz="8600" dirty="0" err="1" smtClean="0"/>
              <a:t>Factori</a:t>
            </a:r>
            <a:r>
              <a:rPr lang="en-US" sz="8600" dirty="0" smtClean="0"/>
              <a:t> </a:t>
            </a:r>
            <a:r>
              <a:rPr lang="en-US" sz="8600" dirty="0" err="1" smtClean="0"/>
              <a:t>suplimentari</a:t>
            </a:r>
            <a:r>
              <a:rPr lang="en-US" sz="8600" dirty="0" smtClean="0"/>
              <a:t> </a:t>
            </a:r>
            <a:r>
              <a:rPr lang="en-US" sz="8600" dirty="0" err="1" smtClean="0"/>
              <a:t>legati</a:t>
            </a:r>
            <a:r>
              <a:rPr lang="en-US" sz="8600" dirty="0" smtClean="0"/>
              <a:t> de </a:t>
            </a:r>
            <a:r>
              <a:rPr lang="en-US" sz="8600" dirty="0" err="1" smtClean="0"/>
              <a:t>cauza</a:t>
            </a:r>
            <a:r>
              <a:rPr lang="en-US" sz="8600" dirty="0" smtClean="0"/>
              <a:t> de </a:t>
            </a:r>
            <a:r>
              <a:rPr lang="en-US" sz="8600" dirty="0" err="1" smtClean="0"/>
              <a:t>morbiditate</a:t>
            </a:r>
            <a:r>
              <a:rPr lang="en-US" sz="8600" dirty="0" smtClean="0"/>
              <a:t> </a:t>
            </a:r>
            <a:r>
              <a:rPr lang="en-US" sz="8600" dirty="0" err="1" smtClean="0"/>
              <a:t>si</a:t>
            </a:r>
            <a:r>
              <a:rPr lang="en-US" sz="8600" dirty="0" smtClean="0"/>
              <a:t> </a:t>
            </a:r>
            <a:r>
              <a:rPr lang="en-US" sz="8600" dirty="0" err="1" smtClean="0"/>
              <a:t>mortalitate</a:t>
            </a:r>
            <a:r>
              <a:rPr lang="en-US" sz="8600" dirty="0"/>
              <a:t>– </a:t>
            </a:r>
            <a:r>
              <a:rPr lang="en-US" sz="8600" dirty="0">
                <a:solidFill>
                  <a:srgbClr val="CC9900"/>
                </a:solidFill>
              </a:rPr>
              <a:t>NU SE CODIFICA IN PRACTICA </a:t>
            </a:r>
            <a:r>
              <a:rPr lang="en-US" sz="8600" dirty="0" smtClean="0">
                <a:solidFill>
                  <a:srgbClr val="CC9900"/>
                </a:solidFill>
              </a:rPr>
              <a:t>!!!!</a:t>
            </a:r>
            <a:endParaRPr lang="en-US" dirty="0" smtClean="0">
              <a:solidFill>
                <a:srgbClr val="CC9900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smtClean="0"/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35074" y="2322095"/>
            <a:ext cx="4867201" cy="3424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J15.0 – </a:t>
            </a:r>
            <a:r>
              <a:rPr lang="en-US" dirty="0" err="1" smtClean="0">
                <a:solidFill>
                  <a:schemeClr val="tx1"/>
                </a:solidFill>
              </a:rPr>
              <a:t>Pneumomia</a:t>
            </a:r>
            <a:r>
              <a:rPr lang="en-US" dirty="0" smtClean="0">
                <a:solidFill>
                  <a:schemeClr val="tx1"/>
                </a:solidFill>
              </a:rPr>
              <a:t> cu </a:t>
            </a:r>
            <a:r>
              <a:rPr lang="en-US" dirty="0" err="1" smtClean="0">
                <a:solidFill>
                  <a:schemeClr val="tx1"/>
                </a:solidFill>
              </a:rPr>
              <a:t>Klebsiella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J15.1- Pneumonia cu Pseudomonas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B96.5 – </a:t>
            </a:r>
            <a:r>
              <a:rPr lang="en-US" dirty="0" err="1" smtClean="0">
                <a:solidFill>
                  <a:schemeClr val="tx1"/>
                </a:solidFill>
              </a:rPr>
              <a:t>Boli</a:t>
            </a:r>
            <a:r>
              <a:rPr lang="en-US" dirty="0" smtClean="0">
                <a:solidFill>
                  <a:schemeClr val="tx1"/>
                </a:solidFill>
              </a:rPr>
              <a:t> cu Pseudomonas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J.15.8 – </a:t>
            </a:r>
            <a:r>
              <a:rPr lang="en-US" dirty="0" err="1" smtClean="0">
                <a:solidFill>
                  <a:schemeClr val="tx1"/>
                </a:solidFill>
              </a:rPr>
              <a:t>Pneumonii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bacteriene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J.12.8 – </a:t>
            </a:r>
            <a:r>
              <a:rPr lang="en-US" dirty="0" err="1" smtClean="0">
                <a:solidFill>
                  <a:schemeClr val="tx1"/>
                </a:solidFill>
              </a:rPr>
              <a:t>Pneumonii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virale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464732" y="2334127"/>
            <a:ext cx="4889068" cy="34128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A014.7 – </a:t>
            </a:r>
            <a:r>
              <a:rPr lang="en-US" dirty="0" err="1" smtClean="0">
                <a:solidFill>
                  <a:schemeClr val="tx1"/>
                </a:solidFill>
              </a:rPr>
              <a:t>Enterocolita</a:t>
            </a:r>
            <a:r>
              <a:rPr lang="en-US" dirty="0" smtClean="0">
                <a:solidFill>
                  <a:schemeClr val="tx1"/>
                </a:solidFill>
              </a:rPr>
              <a:t> cu Clostridium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A04.4 – </a:t>
            </a:r>
            <a:r>
              <a:rPr lang="en-US" dirty="0" err="1" smtClean="0">
                <a:solidFill>
                  <a:schemeClr val="tx1"/>
                </a:solidFill>
              </a:rPr>
              <a:t>Infectii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enteropatogene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E.coli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RAPORTAREA</a:t>
            </a:r>
            <a:b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8611" y="4487779"/>
            <a:ext cx="4848726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DE  RETINUT : </a:t>
            </a:r>
            <a:r>
              <a:rPr lang="en-US" sz="2800" b="1" dirty="0" err="1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schimbarea</a:t>
            </a:r>
            <a:r>
              <a:rPr lang="en-US" sz="2800" b="1" dirty="0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 </a:t>
            </a:r>
            <a:r>
              <a:rPr lang="en-US" sz="2800" b="1" dirty="0" err="1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sistemului</a:t>
            </a:r>
            <a:r>
              <a:rPr lang="en-US" sz="2800" b="1" dirty="0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 de </a:t>
            </a:r>
            <a:r>
              <a:rPr lang="en-US" sz="2800" b="1" dirty="0" err="1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raportare</a:t>
            </a:r>
            <a:r>
              <a:rPr lang="en-US" sz="2800" b="1" dirty="0" smtClean="0">
                <a:solidFill>
                  <a:srgbClr val="00402F">
                    <a:lumMod val="90000"/>
                    <a:lumOff val="10000"/>
                  </a:srgbClr>
                </a:solidFill>
              </a:rPr>
              <a:t> – </a:t>
            </a:r>
          </a:p>
          <a:p>
            <a:r>
              <a:rPr lang="en-US" sz="2800" b="1" dirty="0" smtClean="0">
                <a:solidFill>
                  <a:srgbClr val="CC9900"/>
                </a:solidFill>
              </a:rPr>
              <a:t>o </a:t>
            </a:r>
            <a:r>
              <a:rPr lang="en-US" sz="2800" b="1" dirty="0" err="1" smtClean="0">
                <a:solidFill>
                  <a:srgbClr val="CC9900"/>
                </a:solidFill>
              </a:rPr>
              <a:t>necesitate</a:t>
            </a:r>
            <a:r>
              <a:rPr lang="en-US" sz="2800" b="1" dirty="0" smtClean="0">
                <a:solidFill>
                  <a:srgbClr val="CC9900"/>
                </a:solidFill>
              </a:rPr>
              <a:t>  !!!!</a:t>
            </a:r>
            <a:endParaRPr lang="en-US" sz="28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IAAM in Romania </a:t>
            </a: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588168"/>
            <a:ext cx="7560009" cy="4247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11" name="TextBox 1"/>
          <p:cNvSpPr txBox="1">
            <a:spLocks noGrp="1" noChangeArrowheads="1"/>
          </p:cNvSpPr>
          <p:nvPr>
            <p:ph type="body" sz="quarter" idx="3"/>
          </p:nvPr>
        </p:nvSpPr>
        <p:spPr bwMode="auto">
          <a:xfrm>
            <a:off x="8819147" y="1589531"/>
            <a:ext cx="25587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Incidenţa IAAM</a:t>
            </a:r>
            <a:r>
              <a:rPr kumimoji="0" lang="ro-RO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  <a:r>
              <a:rPr kumimoji="0" lang="ro-RO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în România, în perioada 1995-2014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8867273" y="3355072"/>
            <a:ext cx="26429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În anul 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2014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 - </a:t>
            </a:r>
            <a:r>
              <a:rPr kumimoji="0" lang="ro-RO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IAAM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=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subestimat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e - 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I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nciden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ţă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calculat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ă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(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raport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ări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statistice ale spitalelor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)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=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cs typeface="+mn-cs"/>
              </a:rPr>
              <a:t>0,25%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din pacienții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externați.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6116638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100" i="1" smtClean="0">
                <a:solidFill>
                  <a:prstClr val="black"/>
                </a:solidFill>
              </a:rPr>
              <a:t>Sursa</a:t>
            </a:r>
            <a:r>
              <a:rPr lang="ro-RO" altLang="en-US" sz="1100" smtClean="0">
                <a:solidFill>
                  <a:prstClr val="black"/>
                </a:solidFill>
              </a:rPr>
              <a:t>: *** ECDC. </a:t>
            </a:r>
            <a:r>
              <a:rPr lang="en-US" altLang="en-US" sz="1100" smtClean="0">
                <a:solidFill>
                  <a:prstClr val="black"/>
                </a:solidFill>
              </a:rPr>
              <a:t>Prevalence of HAIs and antimicrobial use</a:t>
            </a:r>
            <a:r>
              <a:rPr lang="ro-RO" altLang="en-US" sz="1100" smtClean="0">
                <a:solidFill>
                  <a:prstClr val="black"/>
                </a:solidFill>
              </a:rPr>
              <a:t>.  (http://ecdc.europa.eu/en/healthtopics/Healthcare-associated_infections/database/Pages/hai-pps-database-prevalence-antimicrobial-use.aspx)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o-RO" altLang="en-US" sz="1100" i="1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 smtClean="0">
                <a:solidFill>
                  <a:prstClr val="black"/>
                </a:solidFill>
              </a:rPr>
              <a:t>This report has been generated from HAI-Net PPS data submitted to TESSy, The European Surveillance System on 2016-10-11. The report reflects the state of submissions in TESSy as of 2013-02-06 14:06:48 </a:t>
            </a:r>
            <a:endParaRPr lang="en-US" altLang="en-US" sz="1100" smtClean="0">
              <a:solidFill>
                <a:prstClr val="black"/>
              </a:solidFill>
            </a:endParaRPr>
          </a:p>
        </p:txBody>
      </p:sp>
      <p:sp>
        <p:nvSpPr>
          <p:cNvPr id="16387" name="AutoShape 2" descr="http://ecdc.europa.eu/Reserved.ReportViewerWebControl.axd?ReportSession=g41bc3asjoiqaxmdbl1tqy45&amp;Culture=2057&amp;CultureOverrides=False&amp;UICulture=1033&amp;UICultureOverrides=True&amp;ReportStack=1&amp;ControlID=d14177b0ee86488692940454adaa2385&amp;OpType=ReportImage&amp;IterationId=1e87582e0a3c4985bc82484fb6b611cd&amp;StreamID=C_12iT0_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428625" y="160338"/>
            <a:ext cx="10888663" cy="5616575"/>
            <a:chOff x="878775" y="93869"/>
            <a:chExt cx="10889669" cy="5616922"/>
          </a:xfrm>
        </p:grpSpPr>
        <p:sp>
          <p:nvSpPr>
            <p:cNvPr id="16390" name="Rectangle 3"/>
            <p:cNvSpPr txBox="1">
              <a:spLocks noChangeArrowheads="1"/>
            </p:cNvSpPr>
            <p:nvPr/>
          </p:nvSpPr>
          <p:spPr bwMode="auto">
            <a:xfrm>
              <a:off x="2796796" y="93869"/>
              <a:ext cx="6335439" cy="74803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</a:pPr>
              <a:r>
                <a:rPr lang="ro-RO" altLang="en-US" sz="3200" b="1" dirty="0" smtClean="0">
                  <a:solidFill>
                    <a:srgbClr val="006666"/>
                  </a:solidFill>
                  <a:latin typeface="Arial" charset="0"/>
                </a:rPr>
                <a:t>EUROPA</a:t>
              </a:r>
              <a:endParaRPr lang="en-US" altLang="en-US" sz="3200" b="1" dirty="0" smtClean="0">
                <a:solidFill>
                  <a:srgbClr val="006666"/>
                </a:solidFill>
                <a:latin typeface="Arial" charset="0"/>
              </a:endParaRPr>
            </a:p>
          </p:txBody>
        </p:sp>
        <p:pic>
          <p:nvPicPr>
            <p:cNvPr id="163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75" y="901284"/>
              <a:ext cx="10489314" cy="480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9227125" y="1033154"/>
              <a:ext cx="159921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o-RO" altLang="en-US" sz="1200" b="1" smtClean="0">
                  <a:solidFill>
                    <a:prstClr val="black"/>
                  </a:solidFill>
                </a:rPr>
                <a:t>Prevalenţa observată</a:t>
              </a:r>
              <a:endParaRPr lang="en-US" altLang="en-US" sz="1200" b="1" smtClean="0">
                <a:solidFill>
                  <a:prstClr val="black"/>
                </a:solidFill>
              </a:endParaRPr>
            </a:p>
          </p:txBody>
        </p:sp>
        <p:sp>
          <p:nvSpPr>
            <p:cNvPr id="16393" name="TextBox 14"/>
            <p:cNvSpPr txBox="1">
              <a:spLocks noChangeArrowheads="1"/>
            </p:cNvSpPr>
            <p:nvPr/>
          </p:nvSpPr>
          <p:spPr bwMode="auto">
            <a:xfrm>
              <a:off x="9227125" y="1491503"/>
              <a:ext cx="2541319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o-RO" altLang="en-US" sz="1200" b="1" smtClean="0">
                  <a:solidFill>
                    <a:prstClr val="black"/>
                  </a:solidFill>
                </a:rPr>
                <a:t>Prevalenţa estimată</a:t>
              </a:r>
              <a:endParaRPr lang="en-US" altLang="en-US" sz="1200" b="1" smtClean="0">
                <a:solidFill>
                  <a:prstClr val="black"/>
                </a:solidFill>
              </a:endParaRPr>
            </a:p>
          </p:txBody>
        </p:sp>
        <p:sp>
          <p:nvSpPr>
            <p:cNvPr id="16394" name="TextBox 13"/>
            <p:cNvSpPr txBox="1">
              <a:spLocks noChangeArrowheads="1"/>
            </p:cNvSpPr>
            <p:nvPr/>
          </p:nvSpPr>
          <p:spPr bwMode="auto">
            <a:xfrm>
              <a:off x="9227125" y="1223067"/>
              <a:ext cx="204255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o-RO" altLang="en-US" sz="1200" b="1" smtClean="0">
                  <a:solidFill>
                    <a:prstClr val="black"/>
                  </a:solidFill>
                </a:rPr>
                <a:t>Intervalul de Încredere 95%</a:t>
              </a:r>
              <a:endParaRPr lang="en-US" altLang="en-US" sz="1200" b="1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8951913" y="4229100"/>
            <a:ext cx="313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b="1" smtClean="0">
                <a:solidFill>
                  <a:prstClr val="black"/>
                </a:solidFill>
              </a:rPr>
              <a:t>Prevalenţa observată, IC 95% şi prevalenţa estimată a IAAM  în spitalele europene incluse în PPS, în perioada 2011-2012</a:t>
            </a:r>
            <a:endParaRPr lang="en-US" altLang="en-US" b="1" smtClean="0">
              <a:solidFill>
                <a:prstClr val="black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flipH="1">
            <a:off x="6156157" y="1834868"/>
            <a:ext cx="160421" cy="178663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6666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6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4917" y="978730"/>
            <a:ext cx="10118725" cy="4567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9411" y="86915"/>
            <a:ext cx="10118726" cy="755348"/>
          </a:xfrm>
        </p:spPr>
        <p:txBody>
          <a:bodyPr/>
          <a:lstStyle/>
          <a:p>
            <a:r>
              <a:rPr lang="en-US" sz="4000" b="0" dirty="0">
                <a:solidFill>
                  <a:srgbClr val="000000"/>
                </a:solidFill>
              </a:rPr>
              <a:t/>
            </a:r>
            <a:br>
              <a:rPr lang="en-US" sz="4000" b="0" dirty="0">
                <a:solidFill>
                  <a:srgbClr val="000000"/>
                </a:solidFill>
              </a:rPr>
            </a:br>
            <a:r>
              <a:rPr lang="en-US" sz="3200" dirty="0" err="1" smtClean="0">
                <a:solidFill>
                  <a:srgbClr val="006666"/>
                </a:solidFill>
              </a:rPr>
              <a:t>Consecinte</a:t>
            </a:r>
            <a:r>
              <a:rPr lang="en-US" sz="3200" dirty="0" smtClean="0">
                <a:solidFill>
                  <a:srgbClr val="006666"/>
                </a:solidFill>
              </a:rPr>
              <a:t> </a:t>
            </a:r>
            <a:r>
              <a:rPr lang="en-US" sz="3200" dirty="0">
                <a:solidFill>
                  <a:srgbClr val="00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9411" y="806168"/>
            <a:ext cx="10503568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</a:t>
            </a:r>
            <a:r>
              <a:rPr lang="ro-RO" dirty="0" smtClean="0"/>
              <a:t>aport</a:t>
            </a:r>
            <a:r>
              <a:rPr lang="en-US" dirty="0" err="1" smtClean="0"/>
              <a:t>ul</a:t>
            </a:r>
            <a:r>
              <a:rPr lang="ro-RO" dirty="0" smtClean="0"/>
              <a:t> Centrul</a:t>
            </a:r>
            <a:r>
              <a:rPr lang="en-US" dirty="0" err="1" smtClean="0"/>
              <a:t>ui</a:t>
            </a:r>
            <a:r>
              <a:rPr lang="ro-RO" dirty="0" smtClean="0"/>
              <a:t> </a:t>
            </a:r>
            <a:r>
              <a:rPr lang="ro-RO" dirty="0"/>
              <a:t>European al Bolilor </a:t>
            </a:r>
            <a:r>
              <a:rPr lang="ro-RO" dirty="0" smtClean="0"/>
              <a:t>Transmisibile</a:t>
            </a:r>
            <a:r>
              <a:rPr lang="en-US" dirty="0" smtClean="0"/>
              <a:t> : </a:t>
            </a:r>
            <a:r>
              <a:rPr lang="ro-RO" dirty="0" smtClean="0"/>
              <a:t> </a:t>
            </a:r>
            <a:r>
              <a:rPr lang="ro-RO" dirty="0"/>
              <a:t>anual, aproximativ 3 milioane de persoane din Uniunea Europeană se îmbolnăvesc </a:t>
            </a:r>
            <a:r>
              <a:rPr lang="en-US" dirty="0" smtClean="0"/>
              <a:t>de</a:t>
            </a:r>
            <a:r>
              <a:rPr lang="ro-RO" dirty="0" smtClean="0"/>
              <a:t> o</a:t>
            </a:r>
            <a:r>
              <a:rPr lang="en-US" dirty="0" smtClean="0"/>
              <a:t> IAAM</a:t>
            </a:r>
            <a:r>
              <a:rPr lang="ro-RO" dirty="0" smtClean="0"/>
              <a:t>, </a:t>
            </a:r>
            <a:r>
              <a:rPr lang="ro-RO" dirty="0"/>
              <a:t>iar în jur de 50.000 de persoane mor anual din această cauză. </a:t>
            </a:r>
            <a:endParaRPr lang="en-US" dirty="0" smtClean="0"/>
          </a:p>
          <a:p>
            <a:endParaRPr lang="en-US" dirty="0" smtClean="0"/>
          </a:p>
          <a:p>
            <a:r>
              <a:rPr lang="ro-RO" dirty="0" smtClean="0"/>
              <a:t>România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</a:t>
            </a:r>
            <a:r>
              <a:rPr lang="en-US" dirty="0" err="1" smtClean="0"/>
              <a:t>reprezentata</a:t>
            </a:r>
            <a:r>
              <a:rPr lang="ro-RO" dirty="0" smtClean="0"/>
              <a:t> </a:t>
            </a:r>
            <a:r>
              <a:rPr lang="en-US" dirty="0" smtClean="0"/>
              <a:t>in</a:t>
            </a:r>
            <a:r>
              <a:rPr lang="ro-RO" dirty="0" smtClean="0"/>
              <a:t> </a:t>
            </a:r>
            <a:r>
              <a:rPr lang="ro-RO" dirty="0"/>
              <a:t>statisticile privind </a:t>
            </a:r>
            <a:r>
              <a:rPr lang="en-US" dirty="0" smtClean="0"/>
              <a:t>IAAM </a:t>
            </a:r>
            <a:r>
              <a:rPr lang="ro-RO" dirty="0" smtClean="0"/>
              <a:t>pentru </a:t>
            </a:r>
            <a:r>
              <a:rPr lang="ro-RO" dirty="0"/>
              <a:t>că, în România, astfel de îmbolnăviri nu sunt raportate </a:t>
            </a:r>
            <a:r>
              <a:rPr lang="en-US" dirty="0" smtClean="0"/>
              <a:t>integral </a:t>
            </a:r>
            <a:r>
              <a:rPr lang="ro-RO" dirty="0" smtClean="0"/>
              <a:t>de </a:t>
            </a:r>
            <a:r>
              <a:rPr lang="ro-RO" dirty="0"/>
              <a:t>către </a:t>
            </a:r>
            <a:r>
              <a:rPr lang="en-US" dirty="0" err="1" smtClean="0"/>
              <a:t>unitatile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(</a:t>
            </a:r>
            <a:r>
              <a:rPr lang="en-US" dirty="0" err="1" smtClean="0"/>
              <a:t>spitale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servicii</a:t>
            </a:r>
            <a:r>
              <a:rPr lang="en-US" dirty="0" smtClean="0"/>
              <a:t> care </a:t>
            </a: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la </a:t>
            </a:r>
            <a:r>
              <a:rPr lang="en-US" dirty="0" err="1" smtClean="0"/>
              <a:t>risc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pPr>
              <a:lnSpc>
                <a:spcPts val="2000"/>
              </a:lnSpc>
            </a:pPr>
            <a:r>
              <a:rPr lang="vi-VN" dirty="0"/>
              <a:t>Estimările globale europene din ultimii 10 ani arată că </a:t>
            </a:r>
            <a:r>
              <a:rPr lang="vi-VN" sz="2400" b="1" dirty="0">
                <a:solidFill>
                  <a:srgbClr val="006666"/>
                </a:solidFill>
              </a:rPr>
              <a:t>5,5-7,5%</a:t>
            </a:r>
            <a:r>
              <a:rPr lang="vi-VN" dirty="0"/>
              <a:t> din totalul pacienţilor internaţi contractează </a:t>
            </a:r>
            <a:r>
              <a:rPr lang="en-US" dirty="0" smtClean="0"/>
              <a:t>IAAM </a:t>
            </a:r>
            <a:r>
              <a:rPr lang="vi-VN" dirty="0" smtClean="0"/>
              <a:t>. </a:t>
            </a:r>
            <a:r>
              <a:rPr lang="vi-VN" dirty="0"/>
              <a:t>În România, raportările </a:t>
            </a:r>
            <a:r>
              <a:rPr lang="vi-VN" dirty="0" smtClean="0"/>
              <a:t>oficiale</a:t>
            </a:r>
            <a:r>
              <a:rPr lang="en-US" dirty="0" smtClean="0"/>
              <a:t>, </a:t>
            </a:r>
            <a:r>
              <a:rPr lang="vi-VN" dirty="0" smtClean="0"/>
              <a:t>comunic</a:t>
            </a:r>
            <a:r>
              <a:rPr lang="en-US" dirty="0" smtClean="0"/>
              <a:t>ate de</a:t>
            </a:r>
            <a:r>
              <a:rPr lang="vi-VN" dirty="0" smtClean="0"/>
              <a:t> spitalele</a:t>
            </a:r>
            <a:r>
              <a:rPr lang="en-US" dirty="0" smtClean="0"/>
              <a:t>,</a:t>
            </a:r>
            <a:r>
              <a:rPr lang="vi-VN" dirty="0" smtClean="0"/>
              <a:t> </a:t>
            </a:r>
            <a:r>
              <a:rPr lang="vi-VN" dirty="0"/>
              <a:t>sunt doar de </a:t>
            </a:r>
            <a:endParaRPr lang="en-US" dirty="0" smtClean="0"/>
          </a:p>
          <a:p>
            <a:pPr>
              <a:lnSpc>
                <a:spcPts val="2000"/>
              </a:lnSpc>
            </a:pPr>
            <a:r>
              <a:rPr lang="vi-VN" sz="2400" dirty="0" smtClean="0">
                <a:solidFill>
                  <a:srgbClr val="006666"/>
                </a:solidFill>
              </a:rPr>
              <a:t>0,2-0,25</a:t>
            </a:r>
            <a:r>
              <a:rPr lang="vi-VN" sz="2400" dirty="0">
                <a:solidFill>
                  <a:srgbClr val="006666"/>
                </a:solidFill>
              </a:rPr>
              <a:t>%. </a:t>
            </a:r>
            <a:r>
              <a:rPr lang="vi-VN" dirty="0"/>
              <a:t>Date mai credibile pentru </a:t>
            </a:r>
            <a:r>
              <a:rPr lang="en-US" dirty="0" smtClean="0"/>
              <a:t>Romania </a:t>
            </a:r>
            <a:r>
              <a:rPr lang="vi-VN" dirty="0" smtClean="0"/>
              <a:t>au </a:t>
            </a:r>
            <a:r>
              <a:rPr lang="vi-VN" dirty="0"/>
              <a:t>fost furnizate prin participarea la un studiu european în 2012, și anume că procentul </a:t>
            </a:r>
            <a:r>
              <a:rPr lang="vi-VN" dirty="0" smtClean="0"/>
              <a:t>minim </a:t>
            </a:r>
            <a:r>
              <a:rPr lang="vi-VN" dirty="0"/>
              <a:t>este de </a:t>
            </a:r>
            <a:r>
              <a:rPr lang="vi-VN" sz="2400" b="1" dirty="0">
                <a:solidFill>
                  <a:srgbClr val="006666"/>
                </a:solidFill>
              </a:rPr>
              <a:t>2,7%</a:t>
            </a:r>
            <a:r>
              <a:rPr lang="vi-VN" dirty="0"/>
              <a:t>, ceea ce </a:t>
            </a:r>
            <a:r>
              <a:rPr lang="vi-VN" dirty="0" smtClean="0"/>
              <a:t>ar </a:t>
            </a:r>
            <a:r>
              <a:rPr lang="vi-VN" dirty="0"/>
              <a:t>reprezenta </a:t>
            </a:r>
            <a:r>
              <a:rPr lang="en-US" dirty="0" err="1" smtClean="0"/>
              <a:t>aprox</a:t>
            </a:r>
            <a:r>
              <a:rPr lang="en-US" dirty="0" smtClean="0"/>
              <a:t>. </a:t>
            </a:r>
            <a:r>
              <a:rPr lang="vi-VN" dirty="0" smtClean="0"/>
              <a:t>100.000 </a:t>
            </a:r>
            <a:r>
              <a:rPr lang="vi-VN" dirty="0"/>
              <a:t>de cazuri înregistrate anual în </a:t>
            </a:r>
            <a:r>
              <a:rPr lang="vi-VN" dirty="0" smtClean="0"/>
              <a:t>România</a:t>
            </a:r>
            <a:endParaRPr lang="en-US" dirty="0" smtClean="0"/>
          </a:p>
          <a:p>
            <a:pPr>
              <a:lnSpc>
                <a:spcPts val="2000"/>
              </a:lnSpc>
            </a:pPr>
            <a:endParaRPr lang="ro-RO" dirty="0"/>
          </a:p>
          <a:p>
            <a:pPr>
              <a:lnSpc>
                <a:spcPts val="2000"/>
              </a:lnSpc>
            </a:pPr>
            <a:r>
              <a:rPr lang="ro-RO" b="1" i="1" dirty="0">
                <a:solidFill>
                  <a:srgbClr val="CC9900"/>
                </a:solidFill>
              </a:rPr>
              <a:t>Dacă în America, un spital care raportează </a:t>
            </a:r>
            <a:r>
              <a:rPr lang="en-US" b="1" i="1" dirty="0" smtClean="0">
                <a:solidFill>
                  <a:srgbClr val="CC9900"/>
                </a:solidFill>
              </a:rPr>
              <a:t>IAAM </a:t>
            </a:r>
            <a:r>
              <a:rPr lang="ro-RO" b="1" i="1" dirty="0" smtClean="0">
                <a:solidFill>
                  <a:srgbClr val="CC9900"/>
                </a:solidFill>
              </a:rPr>
              <a:t> </a:t>
            </a:r>
            <a:r>
              <a:rPr lang="ro-RO" b="1" i="1" dirty="0">
                <a:solidFill>
                  <a:srgbClr val="CC9900"/>
                </a:solidFill>
              </a:rPr>
              <a:t>este premiat, pe motiv de spirit civic, în România, dacă un spital raportează </a:t>
            </a:r>
            <a:r>
              <a:rPr lang="en-US" b="1" i="1" dirty="0" smtClean="0">
                <a:solidFill>
                  <a:srgbClr val="CC9900"/>
                </a:solidFill>
              </a:rPr>
              <a:t>IAAM </a:t>
            </a:r>
            <a:r>
              <a:rPr lang="ro-RO" b="1" i="1" dirty="0" smtClean="0">
                <a:solidFill>
                  <a:srgbClr val="CC9900"/>
                </a:solidFill>
              </a:rPr>
              <a:t>este </a:t>
            </a:r>
            <a:r>
              <a:rPr lang="ro-RO" b="1" i="1" dirty="0">
                <a:solidFill>
                  <a:srgbClr val="CC9900"/>
                </a:solidFill>
              </a:rPr>
              <a:t>sancționat. </a:t>
            </a:r>
            <a:r>
              <a:rPr lang="en-US" b="1" i="1" dirty="0" err="1" smtClean="0">
                <a:solidFill>
                  <a:srgbClr val="CC9900"/>
                </a:solidFill>
              </a:rPr>
              <a:t>Inclusiv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si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aceste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ro-RO" b="1" i="1" dirty="0" smtClean="0">
                <a:solidFill>
                  <a:srgbClr val="CC9900"/>
                </a:solidFill>
              </a:rPr>
              <a:t>motiv</a:t>
            </a:r>
            <a:r>
              <a:rPr lang="en-US" b="1" i="1" dirty="0" smtClean="0">
                <a:solidFill>
                  <a:srgbClr val="CC9900"/>
                </a:solidFill>
              </a:rPr>
              <a:t>e </a:t>
            </a:r>
            <a:r>
              <a:rPr lang="en-US" b="1" i="1" dirty="0" err="1" smtClean="0">
                <a:solidFill>
                  <a:srgbClr val="CC9900"/>
                </a:solidFill>
              </a:rPr>
              <a:t>ar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putea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explica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faptul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ca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ro-RO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smtClean="0">
                <a:solidFill>
                  <a:srgbClr val="CC9900"/>
                </a:solidFill>
              </a:rPr>
              <a:t>in </a:t>
            </a:r>
            <a:r>
              <a:rPr lang="ro-RO" b="1" i="1" dirty="0" smtClean="0">
                <a:solidFill>
                  <a:srgbClr val="CC9900"/>
                </a:solidFill>
              </a:rPr>
              <a:t>spitalele </a:t>
            </a:r>
            <a:r>
              <a:rPr lang="ro-RO" b="1" i="1" dirty="0">
                <a:solidFill>
                  <a:srgbClr val="CC9900"/>
                </a:solidFill>
              </a:rPr>
              <a:t>din </a:t>
            </a:r>
            <a:r>
              <a:rPr lang="ro-RO" b="1" i="1" dirty="0" smtClean="0">
                <a:solidFill>
                  <a:srgbClr val="CC9900"/>
                </a:solidFill>
              </a:rPr>
              <a:t>România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exista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tendinta</a:t>
            </a:r>
            <a:r>
              <a:rPr lang="en-US" b="1" i="1" dirty="0" smtClean="0">
                <a:solidFill>
                  <a:srgbClr val="CC9900"/>
                </a:solidFill>
              </a:rPr>
              <a:t> a </a:t>
            </a:r>
            <a:r>
              <a:rPr lang="en-US" b="1" i="1" dirty="0" err="1" smtClean="0">
                <a:solidFill>
                  <a:srgbClr val="CC9900"/>
                </a:solidFill>
              </a:rPr>
              <a:t>subestimare</a:t>
            </a:r>
            <a:r>
              <a:rPr lang="en-US" b="1" i="1" dirty="0">
                <a:solidFill>
                  <a:srgbClr val="CC9900"/>
                </a:solidFill>
              </a:rPr>
              <a:t> </a:t>
            </a:r>
            <a:r>
              <a:rPr lang="en-US" b="1" i="1" dirty="0" smtClean="0">
                <a:solidFill>
                  <a:srgbClr val="CC9900"/>
                </a:solidFill>
              </a:rPr>
              <a:t>care se </a:t>
            </a:r>
            <a:r>
              <a:rPr lang="en-US" b="1" i="1" dirty="0" err="1" smtClean="0">
                <a:solidFill>
                  <a:srgbClr val="CC9900"/>
                </a:solidFill>
              </a:rPr>
              <a:t>asociaza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deficientelor</a:t>
            </a:r>
            <a:r>
              <a:rPr lang="en-US" b="1" i="1" dirty="0" smtClean="0">
                <a:solidFill>
                  <a:srgbClr val="CC9900"/>
                </a:solidFill>
              </a:rPr>
              <a:t>  </a:t>
            </a:r>
            <a:r>
              <a:rPr lang="en-US" b="1" i="1" dirty="0" err="1" smtClean="0">
                <a:solidFill>
                  <a:srgbClr val="CC9900"/>
                </a:solidFill>
              </a:rPr>
              <a:t>metodologice</a:t>
            </a:r>
            <a:r>
              <a:rPr lang="en-US" b="1" i="1" dirty="0" smtClean="0">
                <a:solidFill>
                  <a:srgbClr val="CC9900"/>
                </a:solidFill>
              </a:rPr>
              <a:t> </a:t>
            </a:r>
            <a:r>
              <a:rPr lang="en-US" b="1" i="1" dirty="0" err="1" smtClean="0">
                <a:solidFill>
                  <a:srgbClr val="CC9900"/>
                </a:solidFill>
              </a:rPr>
              <a:t>reale</a:t>
            </a:r>
            <a:r>
              <a:rPr lang="en-US" b="1" i="1" dirty="0" smtClean="0">
                <a:solidFill>
                  <a:srgbClr val="CC9900"/>
                </a:solidFill>
              </a:rPr>
              <a:t> ale </a:t>
            </a:r>
            <a:r>
              <a:rPr lang="en-US" b="1" i="1" dirty="0" err="1" smtClean="0">
                <a:solidFill>
                  <a:srgbClr val="CC9900"/>
                </a:solidFill>
              </a:rPr>
              <a:t>sistemului</a:t>
            </a:r>
            <a:r>
              <a:rPr lang="en-US" b="1" i="1" dirty="0" smtClean="0">
                <a:solidFill>
                  <a:srgbClr val="CC9900"/>
                </a:solidFill>
              </a:rPr>
              <a:t>  de </a:t>
            </a:r>
            <a:r>
              <a:rPr lang="ro-RO" b="1" i="1" dirty="0" smtClean="0">
                <a:solidFill>
                  <a:srgbClr val="CC9900"/>
                </a:solidFill>
              </a:rPr>
              <a:t> raport</a:t>
            </a:r>
            <a:r>
              <a:rPr lang="en-US" b="1" i="1" dirty="0" smtClean="0">
                <a:solidFill>
                  <a:srgbClr val="CC9900"/>
                </a:solidFill>
              </a:rPr>
              <a:t>are.</a:t>
            </a:r>
            <a:endParaRPr lang="ro-RO" b="1" i="1" dirty="0">
              <a:solidFill>
                <a:srgbClr val="CC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21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7675" y="1406141"/>
            <a:ext cx="5775158" cy="45013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66"/>
                </a:solidFill>
              </a:rPr>
              <a:t>DIAGNOSTIC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6666"/>
                </a:solidFill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IAAM se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stabileste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criterii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complexe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epidemiologice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microbiologice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imagistice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Cunosterea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definitiilor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standard (CDC,ECDC,OMS, MS)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necesitate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practica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precoce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cazurilor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IAAM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corectata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cazurile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Informarea</a:t>
            </a:r>
            <a:r>
              <a:rPr lang="en-US" sz="24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( ex: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ghiduri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spital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ormarea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continua a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personalului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medical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criteriile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diagnostic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esentiale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reusita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activitatilor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supraveghere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asigura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faciliteaza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aplicarea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masurilor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adecvate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prevenire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control   </a:t>
            </a:r>
            <a:endParaRPr lang="en-US" sz="2400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57211" y="1009100"/>
            <a:ext cx="5029200" cy="56082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66"/>
                </a:solidFill>
              </a:rPr>
              <a:t>RAPORTARE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6666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Reusita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actiunile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Politicile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sanatate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eficienta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raportare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cazurilor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Subraportarea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IAAM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Romania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datorata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neplicarii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standardelor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cazurilor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necunoastere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indiferenta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mentimerea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limitarii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privesc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posibilitatile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investigare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avansata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microbiologica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epidemiologica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eficiente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raportarea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coduri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care nu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consemnate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3. Se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remarca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necesitatea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analize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sistematice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raportare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 IAAM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criterii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corecte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coerente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respectate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catre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toti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actorii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istemului</a:t>
            </a:r>
            <a:r>
              <a:rPr lang="en-US" sz="2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anatate</a:t>
            </a:r>
            <a:r>
              <a:rPr lang="en-US" sz="2000" b="1" dirty="0" smtClean="0">
                <a:solidFill>
                  <a:srgbClr val="CC9900"/>
                </a:solidFill>
              </a:rPr>
              <a:t>.</a:t>
            </a:r>
            <a:endParaRPr lang="en-US" sz="2000" b="1" dirty="0">
              <a:solidFill>
                <a:srgbClr val="CC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CONCLUZII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multumesc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5074" y="1399836"/>
            <a:ext cx="10118725" cy="5109248"/>
          </a:xfrm>
        </p:spPr>
        <p:txBody>
          <a:bodyPr>
            <a:normAutofit fontScale="55000" lnSpcReduction="20000"/>
          </a:bodyPr>
          <a:lstStyle/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r>
              <a:rPr lang="es-ES_tradnl" sz="3300" dirty="0" err="1">
                <a:ea typeface="Calibri"/>
                <a:cs typeface="Mangal"/>
              </a:rPr>
              <a:t>Obiectivul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unei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politici</a:t>
            </a:r>
            <a:r>
              <a:rPr lang="es-ES_tradnl" sz="3300" dirty="0">
                <a:ea typeface="Calibri"/>
                <a:cs typeface="Mangal"/>
              </a:rPr>
              <a:t> de </a:t>
            </a:r>
            <a:r>
              <a:rPr lang="es-ES_tradnl" sz="3300" dirty="0" err="1">
                <a:ea typeface="Calibri"/>
                <a:cs typeface="Mangal"/>
              </a:rPr>
              <a:t>sănătate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publică</a:t>
            </a:r>
            <a:r>
              <a:rPr lang="es-ES_tradnl" sz="3300" dirty="0">
                <a:ea typeface="Calibri"/>
                <a:cs typeface="Mangal"/>
              </a:rPr>
              <a:t> este </a:t>
            </a:r>
            <a:r>
              <a:rPr lang="es-ES_tradnl" sz="3300" dirty="0" err="1">
                <a:ea typeface="Calibri"/>
                <a:cs typeface="Mangal"/>
              </a:rPr>
              <a:t>să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asigure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promovarea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sănătăţii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populaţiei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şi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să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faciliteze</a:t>
            </a:r>
            <a:r>
              <a:rPr lang="es-ES_tradnl" sz="3300" dirty="0">
                <a:ea typeface="Calibri"/>
                <a:cs typeface="Mangal"/>
              </a:rPr>
              <a:t> un control </a:t>
            </a:r>
            <a:r>
              <a:rPr lang="es-ES_tradnl" sz="3300" dirty="0" err="1">
                <a:ea typeface="Calibri"/>
                <a:cs typeface="Mangal"/>
              </a:rPr>
              <a:t>eficient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pentru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potenţarea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determinanţilor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care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contribuie</a:t>
            </a:r>
            <a:r>
              <a:rPr lang="es-ES_tradnl" sz="3300" dirty="0">
                <a:ea typeface="Calibri"/>
                <a:cs typeface="Mangal"/>
              </a:rPr>
              <a:t> la </a:t>
            </a:r>
            <a:r>
              <a:rPr lang="es-ES_tradnl" sz="3300" dirty="0" err="1">
                <a:ea typeface="Calibri"/>
                <a:cs typeface="Mangal"/>
              </a:rPr>
              <a:t>starea</a:t>
            </a:r>
            <a:r>
              <a:rPr lang="es-ES_tradnl" sz="3300" dirty="0">
                <a:ea typeface="Calibri"/>
                <a:cs typeface="Mangal"/>
              </a:rPr>
              <a:t> de </a:t>
            </a:r>
            <a:r>
              <a:rPr lang="es-ES_tradnl" sz="3300" dirty="0" err="1">
                <a:ea typeface="Calibri"/>
                <a:cs typeface="Mangal"/>
              </a:rPr>
              <a:t>bine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fizic</a:t>
            </a:r>
            <a:r>
              <a:rPr lang="es-ES_tradnl" sz="3300" dirty="0">
                <a:ea typeface="Calibri"/>
                <a:cs typeface="Mangal"/>
              </a:rPr>
              <a:t>, </a:t>
            </a:r>
            <a:r>
              <a:rPr lang="es-ES_tradnl" sz="3300" dirty="0" err="1">
                <a:ea typeface="Calibri"/>
                <a:cs typeface="Mangal"/>
              </a:rPr>
              <a:t>psihic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şi</a:t>
            </a:r>
            <a:r>
              <a:rPr lang="es-ES_tradnl" sz="3300" dirty="0">
                <a:ea typeface="Calibri"/>
                <a:cs typeface="Mangal"/>
              </a:rPr>
              <a:t> social </a:t>
            </a:r>
            <a:r>
              <a:rPr lang="es-ES_tradnl" sz="3300" i="1" dirty="0">
                <a:ea typeface="Calibri"/>
                <a:cs typeface="Mangal"/>
              </a:rPr>
              <a:t>versus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diminuarea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sau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neutralizarea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celor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care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pot</a:t>
            </a:r>
            <a:r>
              <a:rPr lang="es-ES_tradnl" sz="3300" dirty="0">
                <a:ea typeface="Calibri"/>
                <a:cs typeface="Mangal"/>
              </a:rPr>
              <a:t> genera </a:t>
            </a:r>
            <a:r>
              <a:rPr lang="es-ES_tradnl" sz="3300" dirty="0" err="1">
                <a:ea typeface="Calibri"/>
                <a:cs typeface="Mangal"/>
              </a:rPr>
              <a:t>dezechilibre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reversibile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sau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ireversibile</a:t>
            </a:r>
            <a:r>
              <a:rPr lang="es-ES_tradnl" sz="3300" dirty="0">
                <a:ea typeface="Calibri"/>
                <a:cs typeface="Mangal"/>
              </a:rPr>
              <a:t>, </a:t>
            </a:r>
            <a:r>
              <a:rPr lang="es-ES_tradnl" sz="3300" dirty="0" err="1">
                <a:ea typeface="Calibri"/>
                <a:cs typeface="Mangal"/>
              </a:rPr>
              <a:t>identificate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stare</a:t>
            </a:r>
            <a:r>
              <a:rPr lang="es-ES_tradnl" sz="3300" dirty="0">
                <a:ea typeface="Calibri"/>
                <a:cs typeface="Mangal"/>
              </a:rPr>
              <a:t> de </a:t>
            </a:r>
            <a:r>
              <a:rPr lang="es-ES_tradnl" sz="3300" dirty="0" err="1">
                <a:ea typeface="Calibri"/>
                <a:cs typeface="Mangal"/>
              </a:rPr>
              <a:t>preboală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sau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boală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manifestă</a:t>
            </a:r>
            <a:r>
              <a:rPr lang="es-ES_tradnl" sz="3300" dirty="0">
                <a:ea typeface="Calibri"/>
                <a:cs typeface="Mangal"/>
              </a:rPr>
              <a:t>. </a:t>
            </a:r>
            <a:endParaRPr lang="es-ES_tradnl" sz="3300" dirty="0" smtClean="0">
              <a:ea typeface="Calibri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Infecţiile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Asociate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Asistenţei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Medicale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(IAAM) </a:t>
            </a:r>
            <a:r>
              <a:rPr lang="es-ES_tradnl" sz="3300" dirty="0" err="1">
                <a:ea typeface="Calibri"/>
                <a:cs typeface="Mangal"/>
              </a:rPr>
              <a:t>fac</a:t>
            </a:r>
            <a:r>
              <a:rPr lang="es-ES_tradnl" sz="3300" dirty="0">
                <a:ea typeface="Calibri"/>
                <a:cs typeface="Mangal"/>
              </a:rPr>
              <a:t> parte </a:t>
            </a:r>
            <a:r>
              <a:rPr lang="es-ES_tradnl" sz="3300" dirty="0" err="1">
                <a:ea typeface="Calibri"/>
                <a:cs typeface="Mangal"/>
              </a:rPr>
              <a:t>dintre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problemele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prioritare</a:t>
            </a:r>
            <a:r>
              <a:rPr lang="es-ES_tradnl" sz="3300" dirty="0">
                <a:ea typeface="Calibri"/>
                <a:cs typeface="Mangal"/>
              </a:rPr>
              <a:t> de </a:t>
            </a:r>
            <a:r>
              <a:rPr lang="es-ES_tradnl" sz="3300" dirty="0" err="1">
                <a:ea typeface="Calibri"/>
                <a:cs typeface="Mangal"/>
              </a:rPr>
              <a:t>sănătate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publică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prin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consecinţele</a:t>
            </a:r>
            <a:r>
              <a:rPr lang="es-ES_tradnl" sz="3300" dirty="0">
                <a:ea typeface="Calibri"/>
                <a:cs typeface="Mangal"/>
              </a:rPr>
              <a:t> pe </a:t>
            </a:r>
            <a:r>
              <a:rPr lang="es-ES_tradnl" sz="3300" dirty="0" err="1">
                <a:ea typeface="Calibri"/>
                <a:cs typeface="Mangal"/>
              </a:rPr>
              <a:t>care</a:t>
            </a:r>
            <a:r>
              <a:rPr lang="es-ES_tradnl" sz="3300" dirty="0">
                <a:ea typeface="Calibri"/>
                <a:cs typeface="Mangal"/>
              </a:rPr>
              <a:t> le </a:t>
            </a:r>
            <a:r>
              <a:rPr lang="es-ES_tradnl" sz="3300" dirty="0" err="1">
                <a:ea typeface="Calibri"/>
                <a:cs typeface="Mangal"/>
              </a:rPr>
              <a:t>generează</a:t>
            </a:r>
            <a:r>
              <a:rPr lang="es-ES_tradnl" sz="3300" dirty="0">
                <a:ea typeface="Calibri"/>
                <a:cs typeface="Mangal"/>
              </a:rPr>
              <a:t>, </a:t>
            </a:r>
            <a:r>
              <a:rPr lang="es-ES_tradnl" sz="3300" dirty="0" err="1">
                <a:ea typeface="Calibri"/>
                <a:cs typeface="Mangal"/>
              </a:rPr>
              <a:t>ca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urmare</a:t>
            </a:r>
            <a:r>
              <a:rPr lang="es-ES_tradnl" sz="3300" dirty="0">
                <a:ea typeface="Calibri"/>
                <a:cs typeface="Mangal"/>
              </a:rPr>
              <a:t> a </a:t>
            </a:r>
            <a:r>
              <a:rPr lang="es-ES_tradnl" sz="3300" dirty="0" err="1">
                <a:ea typeface="Calibri"/>
                <a:cs typeface="Mangal"/>
              </a:rPr>
              <a:t>morbidităţii</a:t>
            </a:r>
            <a:r>
              <a:rPr lang="es-ES_tradnl" sz="3300" dirty="0">
                <a:ea typeface="Calibri"/>
                <a:cs typeface="Mangal"/>
              </a:rPr>
              <a:t>, </a:t>
            </a:r>
            <a:r>
              <a:rPr lang="es-ES_tradnl" sz="3300" dirty="0" err="1">
                <a:ea typeface="Calibri"/>
                <a:cs typeface="Mangal"/>
              </a:rPr>
              <a:t>mortalităţii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specifice</a:t>
            </a:r>
            <a:r>
              <a:rPr lang="es-ES_tradnl" sz="3300" dirty="0">
                <a:ea typeface="Calibri"/>
                <a:cs typeface="Mangal"/>
              </a:rPr>
              <a:t>, dar </a:t>
            </a:r>
            <a:r>
              <a:rPr lang="es-ES_tradnl" sz="3300" dirty="0" err="1">
                <a:ea typeface="Calibri"/>
                <a:cs typeface="Mangal"/>
              </a:rPr>
              <a:t>şi</a:t>
            </a:r>
            <a:r>
              <a:rPr lang="es-ES_tradnl" sz="3300" dirty="0">
                <a:ea typeface="Calibri"/>
                <a:cs typeface="Mangal"/>
              </a:rPr>
              <a:t>  </a:t>
            </a:r>
            <a:r>
              <a:rPr lang="es-ES_tradnl" sz="3300" dirty="0" err="1">
                <a:ea typeface="Calibri"/>
                <a:cs typeface="Mangal"/>
              </a:rPr>
              <a:t>prin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crearea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premiselor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pentru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manifestarea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fenomenului</a:t>
            </a:r>
            <a:r>
              <a:rPr lang="es-ES_tradnl" sz="3300" dirty="0">
                <a:ea typeface="Calibri"/>
                <a:cs typeface="Mangal"/>
              </a:rPr>
              <a:t> de </a:t>
            </a:r>
            <a:r>
              <a:rPr lang="es-ES_tradnl" sz="3300" dirty="0" err="1">
                <a:ea typeface="Calibri"/>
                <a:cs typeface="Mangal"/>
              </a:rPr>
              <a:t>emergenţă</a:t>
            </a:r>
            <a:r>
              <a:rPr lang="es-ES_tradnl" sz="3300" dirty="0">
                <a:ea typeface="Calibri"/>
                <a:cs typeface="Mangal"/>
              </a:rPr>
              <a:t> a </a:t>
            </a:r>
            <a:r>
              <a:rPr lang="es-ES_tradnl" sz="3300" dirty="0" err="1">
                <a:ea typeface="Calibri"/>
                <a:cs typeface="Mangal"/>
              </a:rPr>
              <a:t>microorganismelor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multiplurezistente</a:t>
            </a:r>
            <a:r>
              <a:rPr lang="es-ES_tradnl" sz="3300" dirty="0">
                <a:ea typeface="Calibri"/>
                <a:cs typeface="Mangal"/>
              </a:rPr>
              <a:t>. </a:t>
            </a:r>
            <a:endParaRPr lang="es-ES_tradnl" sz="3300" dirty="0" smtClean="0">
              <a:ea typeface="Calibri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r>
              <a:rPr lang="es-ES_tradnl" sz="3300" dirty="0" err="1">
                <a:ea typeface="Calibri"/>
                <a:cs typeface="Mangal"/>
              </a:rPr>
              <a:t>P</a:t>
            </a:r>
            <a:r>
              <a:rPr lang="es-ES_tradnl" sz="3300" dirty="0" err="1" smtClean="0">
                <a:ea typeface="Calibri"/>
                <a:cs typeface="Mangal"/>
              </a:rPr>
              <a:t>rin</a:t>
            </a:r>
            <a:r>
              <a:rPr lang="es-ES_tradnl" sz="3300" dirty="0" smtClean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caracteristica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lor</a:t>
            </a:r>
            <a:r>
              <a:rPr lang="es-ES_tradnl" sz="3300" dirty="0">
                <a:ea typeface="Calibri"/>
                <a:cs typeface="Mangal"/>
              </a:rPr>
              <a:t> de </a:t>
            </a:r>
            <a:r>
              <a:rPr lang="es-ES_tradnl" sz="3300" dirty="0" err="1">
                <a:ea typeface="Calibri"/>
                <a:cs typeface="Mangal"/>
              </a:rPr>
              <a:t>asociere</a:t>
            </a:r>
            <a:r>
              <a:rPr lang="es-ES_tradnl" sz="3300" dirty="0">
                <a:ea typeface="Calibri"/>
                <a:cs typeface="Mangal"/>
              </a:rPr>
              <a:t> la </a:t>
            </a:r>
            <a:r>
              <a:rPr lang="es-ES_tradnl" sz="3300" dirty="0" err="1">
                <a:ea typeface="Calibri"/>
                <a:cs typeface="Mangal"/>
              </a:rPr>
              <a:t>îngrijirile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medicale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aceste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infecţii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sunt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frecvent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abordate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între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problemele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care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vizează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etica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profesiei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şi</a:t>
            </a:r>
            <a:r>
              <a:rPr lang="es-ES_tradnl" sz="3300" dirty="0">
                <a:ea typeface="Calibri"/>
                <a:cs typeface="Mangal"/>
              </a:rPr>
              <a:t> a </a:t>
            </a:r>
            <a:r>
              <a:rPr lang="es-ES_tradnl" sz="3300" dirty="0" err="1">
                <a:ea typeface="Calibri"/>
                <a:cs typeface="Mangal"/>
              </a:rPr>
              <a:t>activităţilor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medicale</a:t>
            </a:r>
            <a:r>
              <a:rPr lang="es-ES_tradnl" sz="3300" dirty="0">
                <a:ea typeface="Calibri"/>
                <a:cs typeface="Mangal"/>
              </a:rPr>
              <a:t>, </a:t>
            </a:r>
            <a:r>
              <a:rPr lang="es-ES_tradnl" sz="3300" dirty="0" err="1">
                <a:ea typeface="Calibri"/>
                <a:cs typeface="Mangal"/>
              </a:rPr>
              <a:t>fiind</a:t>
            </a:r>
            <a:r>
              <a:rPr lang="es-ES_tradnl" sz="3300" dirty="0">
                <a:ea typeface="Calibri"/>
                <a:cs typeface="Mangal"/>
              </a:rPr>
              <a:t> la </a:t>
            </a:r>
            <a:r>
              <a:rPr lang="es-ES_tradnl" sz="3300" dirty="0" err="1">
                <a:ea typeface="Calibri"/>
                <a:cs typeface="Mangal"/>
              </a:rPr>
              <a:t>graniţa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dintre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progresul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atât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de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necesar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în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medicină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şi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consecinţele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posibile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negative</a:t>
            </a:r>
            <a:r>
              <a:rPr lang="es-ES_tradnl" sz="3300" b="1" dirty="0">
                <a:solidFill>
                  <a:schemeClr val="tx2">
                    <a:lumMod val="90000"/>
                    <a:lumOff val="10000"/>
                  </a:schemeClr>
                </a:solidFill>
                <a:ea typeface="Calibri"/>
                <a:cs typeface="Mangal"/>
              </a:rPr>
              <a:t> </a:t>
            </a:r>
            <a:r>
              <a:rPr lang="es-ES_tradnl" sz="3300" dirty="0">
                <a:ea typeface="Calibri"/>
                <a:cs typeface="Mangal"/>
              </a:rPr>
              <a:t>pe </a:t>
            </a:r>
            <a:r>
              <a:rPr lang="es-ES_tradnl" sz="3300" dirty="0" err="1">
                <a:ea typeface="Calibri"/>
                <a:cs typeface="Mangal"/>
              </a:rPr>
              <a:t>care</a:t>
            </a:r>
            <a:r>
              <a:rPr lang="es-ES_tradnl" sz="3300" dirty="0">
                <a:ea typeface="Calibri"/>
                <a:cs typeface="Mangal"/>
              </a:rPr>
              <a:t> le </a:t>
            </a:r>
            <a:r>
              <a:rPr lang="es-ES_tradnl" sz="3300" dirty="0" err="1">
                <a:ea typeface="Calibri"/>
                <a:cs typeface="Mangal"/>
              </a:rPr>
              <a:t>pot</a:t>
            </a:r>
            <a:r>
              <a:rPr lang="es-ES_tradnl" sz="3300" dirty="0">
                <a:ea typeface="Calibri"/>
                <a:cs typeface="Mangal"/>
              </a:rPr>
              <a:t> genera </a:t>
            </a:r>
            <a:r>
              <a:rPr lang="es-ES_tradnl" sz="3300" dirty="0" err="1">
                <a:ea typeface="Calibri"/>
                <a:cs typeface="Mangal"/>
              </a:rPr>
              <a:t>biotenologiile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şi</a:t>
            </a:r>
            <a:r>
              <a:rPr lang="es-ES_tradnl" sz="3300" dirty="0">
                <a:ea typeface="Calibri"/>
                <a:cs typeface="Mangal"/>
              </a:rPr>
              <a:t> </a:t>
            </a:r>
            <a:r>
              <a:rPr lang="es-ES_tradnl" sz="3300" dirty="0" err="1">
                <a:ea typeface="Calibri"/>
                <a:cs typeface="Mangal"/>
              </a:rPr>
              <a:t>polipragmazia</a:t>
            </a:r>
            <a:r>
              <a:rPr lang="es-ES_tradnl" sz="3300" dirty="0">
                <a:ea typeface="Calibri"/>
                <a:cs typeface="Mangal"/>
              </a:rPr>
              <a:t>. </a:t>
            </a:r>
            <a:endParaRPr lang="en-US" sz="3300" dirty="0">
              <a:ea typeface="Calibri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a typeface="Calibri"/>
              <a:cs typeface="Mangal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>
                <a:solidFill>
                  <a:srgbClr val="000000"/>
                </a:solidFill>
              </a:rPr>
              <a:t/>
            </a:r>
            <a:br>
              <a:rPr lang="en-US" sz="4000" b="0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6666"/>
                </a:solidFill>
                <a:ea typeface="Tahoma" pitchFamily="34" charset="0"/>
                <a:cs typeface="Tahoma" pitchFamily="34" charset="0"/>
              </a:rPr>
              <a:t>Date </a:t>
            </a:r>
            <a:r>
              <a:rPr lang="en-US" dirty="0" err="1" smtClean="0">
                <a:solidFill>
                  <a:srgbClr val="006666"/>
                </a:solidFill>
                <a:ea typeface="Tahoma" pitchFamily="34" charset="0"/>
                <a:cs typeface="Tahoma" pitchFamily="34" charset="0"/>
              </a:rPr>
              <a:t>generale</a:t>
            </a:r>
            <a:r>
              <a:rPr lang="en-US" dirty="0" smtClean="0">
                <a:solidFill>
                  <a:srgbClr val="00666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808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rgbClr val="008080"/>
                </a:solidFill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rgbClr val="00808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46748" y="2863517"/>
            <a:ext cx="4535905" cy="2883480"/>
          </a:xfrm>
        </p:spPr>
        <p:txBody>
          <a:bodyPr>
            <a:normAutofit fontScale="92500" lnSpcReduction="20000"/>
          </a:bodyPr>
          <a:lstStyle/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r>
              <a:rPr lang="es-ES_tradnl" sz="1900" dirty="0" err="1">
                <a:ea typeface="Calibri"/>
                <a:cs typeface="Mangal"/>
              </a:rPr>
              <a:t>Suprevegherea</a:t>
            </a:r>
            <a:r>
              <a:rPr lang="es-ES_tradnl" sz="1900" dirty="0">
                <a:ea typeface="Calibri"/>
                <a:cs typeface="Mangal"/>
              </a:rPr>
              <a:t> IAAM este </a:t>
            </a:r>
            <a:r>
              <a:rPr lang="es-ES_tradnl" sz="1900" dirty="0" err="1">
                <a:ea typeface="Calibri"/>
                <a:cs typeface="Mangal"/>
              </a:rPr>
              <a:t>demonstrat</a:t>
            </a:r>
            <a:r>
              <a:rPr lang="es-ES_tradnl" sz="1900" dirty="0">
                <a:ea typeface="Calibri"/>
                <a:cs typeface="Mangal"/>
              </a:rPr>
              <a:t>  </a:t>
            </a:r>
            <a:r>
              <a:rPr lang="es-ES_tradnl" sz="1900" dirty="0" err="1">
                <a:ea typeface="Calibri"/>
                <a:cs typeface="Mangal"/>
              </a:rPr>
              <a:t>necesară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deoarece</a:t>
            </a:r>
            <a:r>
              <a:rPr lang="es-ES_tradnl" sz="1900" dirty="0">
                <a:ea typeface="Calibri"/>
                <a:cs typeface="Mangal"/>
              </a:rPr>
              <a:t> permite </a:t>
            </a:r>
            <a:r>
              <a:rPr lang="es-ES_tradnl" sz="1900" dirty="0" err="1">
                <a:ea typeface="Calibri"/>
                <a:cs typeface="Mangal"/>
              </a:rPr>
              <a:t>generarea</a:t>
            </a:r>
            <a:r>
              <a:rPr lang="es-ES_tradnl" sz="1900" dirty="0">
                <a:ea typeface="Calibri"/>
                <a:cs typeface="Mangal"/>
              </a:rPr>
              <a:t> de </a:t>
            </a:r>
            <a:r>
              <a:rPr lang="es-ES_tradnl" sz="1900" dirty="0" err="1">
                <a:ea typeface="Calibri"/>
                <a:cs typeface="Mangal"/>
              </a:rPr>
              <a:t>informaţii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epidemiologice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indispensabile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pentru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aplicarea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unor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măsuri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în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funcţie</a:t>
            </a:r>
            <a:r>
              <a:rPr lang="es-ES_tradnl" sz="1900" dirty="0">
                <a:ea typeface="Calibri"/>
                <a:cs typeface="Mangal"/>
              </a:rPr>
              <a:t> de </a:t>
            </a:r>
            <a:r>
              <a:rPr lang="es-ES_tradnl" sz="1900" dirty="0" err="1">
                <a:ea typeface="Calibri"/>
                <a:cs typeface="Mangal"/>
              </a:rPr>
              <a:t>nivelul</a:t>
            </a:r>
            <a:r>
              <a:rPr lang="es-ES_tradnl" sz="1900" dirty="0">
                <a:ea typeface="Calibri"/>
                <a:cs typeface="Mangal"/>
              </a:rPr>
              <a:t> de </a:t>
            </a:r>
            <a:r>
              <a:rPr lang="es-ES_tradnl" sz="1900" dirty="0" err="1">
                <a:ea typeface="Calibri"/>
                <a:cs typeface="Mangal"/>
              </a:rPr>
              <a:t>risc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infecţios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înregistrat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în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cadrul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unităţilor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care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asigură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îngrijirile</a:t>
            </a:r>
            <a:r>
              <a:rPr lang="es-ES_tradnl" sz="1900" dirty="0">
                <a:ea typeface="Calibri"/>
                <a:cs typeface="Mangal"/>
              </a:rPr>
              <a:t> de </a:t>
            </a:r>
            <a:r>
              <a:rPr lang="es-ES_tradnl" sz="1900" dirty="0" err="1">
                <a:ea typeface="Calibri"/>
                <a:cs typeface="Mangal"/>
              </a:rPr>
              <a:t>sănătate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şi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stabilirea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politicilor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operaţionale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prevenţionale</a:t>
            </a:r>
            <a:r>
              <a:rPr lang="es-ES_tradnl" sz="1900" dirty="0">
                <a:ea typeface="Calibri"/>
                <a:cs typeface="Mangal"/>
              </a:rPr>
              <a:t>,  </a:t>
            </a:r>
            <a:r>
              <a:rPr lang="es-ES_tradnl" sz="1900" dirty="0" err="1">
                <a:ea typeface="Calibri"/>
                <a:cs typeface="Mangal"/>
              </a:rPr>
              <a:t>evaluate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în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permanenţă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prin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monitorizarea</a:t>
            </a:r>
            <a:r>
              <a:rPr lang="es-ES_tradnl" sz="1900" dirty="0">
                <a:ea typeface="Calibri"/>
                <a:cs typeface="Mangal"/>
              </a:rPr>
              <a:t>  </a:t>
            </a:r>
            <a:r>
              <a:rPr lang="es-ES_tradnl" sz="1900" dirty="0" err="1">
                <a:ea typeface="Calibri"/>
                <a:cs typeface="Mangal"/>
              </a:rPr>
              <a:t>nivelui</a:t>
            </a:r>
            <a:r>
              <a:rPr lang="es-ES_tradnl" sz="1900" dirty="0">
                <a:ea typeface="Calibri"/>
                <a:cs typeface="Mangal"/>
              </a:rPr>
              <a:t> </a:t>
            </a:r>
            <a:r>
              <a:rPr lang="es-ES_tradnl" sz="1900" dirty="0" err="1">
                <a:ea typeface="Calibri"/>
                <a:cs typeface="Mangal"/>
              </a:rPr>
              <a:t>lor</a:t>
            </a:r>
            <a:r>
              <a:rPr lang="es-ES_tradnl" sz="1900" dirty="0">
                <a:ea typeface="Calibri"/>
                <a:cs typeface="Mangal"/>
              </a:rPr>
              <a:t> de </a:t>
            </a:r>
            <a:r>
              <a:rPr lang="es-ES_tradnl" sz="1900" dirty="0" err="1">
                <a:ea typeface="Calibri"/>
                <a:cs typeface="Mangal"/>
              </a:rPr>
              <a:t>calitate</a:t>
            </a:r>
            <a:r>
              <a:rPr lang="es-ES_tradnl" sz="1900" dirty="0">
                <a:ea typeface="Calibri"/>
                <a:cs typeface="Mangal"/>
              </a:rPr>
              <a:t>. </a:t>
            </a:r>
            <a:endParaRPr lang="en-US" sz="1900" dirty="0">
              <a:ea typeface="Calibri"/>
              <a:cs typeface="Mangal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954269" y="1191127"/>
            <a:ext cx="4889068" cy="1550335"/>
          </a:xfrm>
        </p:spPr>
        <p:txBody>
          <a:bodyPr>
            <a:normAutofit fontScale="25000" lnSpcReduction="20000"/>
          </a:bodyPr>
          <a:lstStyle/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 smtClean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 smtClean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 smtClean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 smtClean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endParaRPr lang="en-US" sz="6400" dirty="0">
              <a:solidFill>
                <a:srgbClr val="000000"/>
              </a:solidFill>
              <a:ea typeface="Times New Roman"/>
              <a:cs typeface="Mangal"/>
            </a:endParaRPr>
          </a:p>
          <a:p>
            <a:pPr marL="118745" indent="338455" algn="just">
              <a:lnSpc>
                <a:spcPct val="115000"/>
              </a:lnSpc>
              <a:spcAft>
                <a:spcPts val="1000"/>
              </a:spcAft>
            </a:pPr>
            <a:r>
              <a:rPr lang="en-US" sz="5600" dirty="0" smtClean="0">
                <a:ea typeface="Times New Roman"/>
                <a:cs typeface="Mangal"/>
              </a:rPr>
              <a:t>“</a:t>
            </a:r>
            <a:r>
              <a:rPr lang="en-US" sz="5600" i="1" dirty="0" err="1">
                <a:ea typeface="Times New Roman"/>
                <a:cs typeface="Mangal"/>
              </a:rPr>
              <a:t>Procedura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continuă</a:t>
            </a:r>
            <a:r>
              <a:rPr lang="en-US" sz="5600" i="1" dirty="0">
                <a:ea typeface="Times New Roman"/>
                <a:cs typeface="Mangal"/>
              </a:rPr>
              <a:t> de </a:t>
            </a:r>
            <a:r>
              <a:rPr lang="en-US" sz="5600" i="1" dirty="0" err="1">
                <a:ea typeface="Times New Roman"/>
                <a:cs typeface="Mangal"/>
              </a:rPr>
              <a:t>analiză</a:t>
            </a:r>
            <a:r>
              <a:rPr lang="en-US" sz="5600" i="1" dirty="0">
                <a:ea typeface="Times New Roman"/>
                <a:cs typeface="Mangal"/>
              </a:rPr>
              <a:t>, </a:t>
            </a:r>
            <a:r>
              <a:rPr lang="en-US" sz="5600" i="1" dirty="0" err="1">
                <a:ea typeface="Times New Roman"/>
                <a:cs typeface="Mangal"/>
              </a:rPr>
              <a:t>interpretare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şi</a:t>
            </a:r>
            <a:r>
              <a:rPr lang="en-US" sz="5600" i="1" dirty="0">
                <a:ea typeface="Times New Roman"/>
                <a:cs typeface="Mangal"/>
              </a:rPr>
              <a:t> feedback a </a:t>
            </a:r>
            <a:r>
              <a:rPr lang="en-US" sz="5600" i="1" dirty="0" err="1">
                <a:ea typeface="Times New Roman"/>
                <a:cs typeface="Mangal"/>
              </a:rPr>
              <a:t>datelor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culese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sistematic</a:t>
            </a:r>
            <a:r>
              <a:rPr lang="en-US" sz="5600" i="1" dirty="0">
                <a:ea typeface="Times New Roman"/>
                <a:cs typeface="Mangal"/>
              </a:rPr>
              <a:t>, </a:t>
            </a:r>
            <a:r>
              <a:rPr lang="en-US" sz="5600" i="1" dirty="0" err="1">
                <a:ea typeface="Times New Roman"/>
                <a:cs typeface="Mangal"/>
              </a:rPr>
              <a:t>folosind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metode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caracterizate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prin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specificul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lor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practic</a:t>
            </a:r>
            <a:r>
              <a:rPr lang="en-US" sz="5600" i="1" dirty="0">
                <a:ea typeface="Times New Roman"/>
                <a:cs typeface="Mangal"/>
              </a:rPr>
              <a:t>, uniform, rapid, exact </a:t>
            </a:r>
            <a:r>
              <a:rPr lang="en-US" sz="5600" i="1" dirty="0" err="1">
                <a:ea typeface="Times New Roman"/>
                <a:cs typeface="Mangal"/>
              </a:rPr>
              <a:t>şi</a:t>
            </a:r>
            <a:r>
              <a:rPr lang="en-US" sz="5600" i="1" dirty="0">
                <a:ea typeface="Times New Roman"/>
                <a:cs typeface="Mangal"/>
              </a:rPr>
              <a:t> </a:t>
            </a:r>
            <a:r>
              <a:rPr lang="en-US" sz="5600" i="1" dirty="0" err="1">
                <a:ea typeface="Times New Roman"/>
                <a:cs typeface="Mangal"/>
              </a:rPr>
              <a:t>complet</a:t>
            </a:r>
            <a:r>
              <a:rPr lang="en-US" sz="5600" dirty="0">
                <a:ea typeface="Times New Roman"/>
                <a:cs typeface="Mangal"/>
              </a:rPr>
              <a:t>” (John Last)</a:t>
            </a:r>
            <a:endParaRPr lang="en-US" sz="5600" dirty="0">
              <a:ea typeface="Calibri"/>
              <a:cs typeface="Mangal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979695" y="1082843"/>
            <a:ext cx="5751094" cy="5606716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800" b="1" dirty="0" err="1" smtClean="0">
                <a:solidFill>
                  <a:srgbClr val="006666"/>
                </a:solidFill>
                <a:cs typeface="Mangal"/>
              </a:rPr>
              <a:t>Obiectivele</a:t>
            </a:r>
            <a:r>
              <a:rPr lang="en-US" sz="3800" b="1" dirty="0" smtClean="0">
                <a:solidFill>
                  <a:srgbClr val="006666"/>
                </a:solidFill>
                <a:cs typeface="Mangal"/>
              </a:rPr>
              <a:t> </a:t>
            </a:r>
            <a:r>
              <a:rPr lang="en-US" sz="3800" b="1" dirty="0" err="1" smtClean="0">
                <a:solidFill>
                  <a:srgbClr val="006666"/>
                </a:solidFill>
                <a:cs typeface="Mangal"/>
              </a:rPr>
              <a:t>supravegherii</a:t>
            </a:r>
            <a:r>
              <a:rPr lang="en-US" sz="3800" b="1" dirty="0" smtClean="0">
                <a:solidFill>
                  <a:srgbClr val="006666"/>
                </a:solidFill>
                <a:cs typeface="Mangal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o-RO" sz="3300" dirty="0" smtClean="0">
                <a:solidFill>
                  <a:srgbClr val="000000"/>
                </a:solidFill>
                <a:cs typeface="Mangal"/>
              </a:rPr>
              <a:t>îmbunătăţirea </a:t>
            </a:r>
            <a:r>
              <a:rPr lang="ro-RO" sz="3300" dirty="0">
                <a:solidFill>
                  <a:srgbClr val="000000"/>
                </a:solidFill>
                <a:cs typeface="Mangal"/>
              </a:rPr>
              <a:t>nivelului de cunostinţe/informaţii </a:t>
            </a:r>
            <a:r>
              <a:rPr lang="en-US" sz="3300" dirty="0" smtClean="0">
                <a:solidFill>
                  <a:srgbClr val="000000"/>
                </a:solidFill>
                <a:cs typeface="Mangal"/>
              </a:rPr>
              <a:t>- </a:t>
            </a:r>
            <a:r>
              <a:rPr lang="ro-RO" sz="3300" dirty="0" smtClean="0">
                <a:solidFill>
                  <a:srgbClr val="000000"/>
                </a:solidFill>
                <a:cs typeface="Mangal"/>
              </a:rPr>
              <a:t>a </a:t>
            </a:r>
            <a:r>
              <a:rPr lang="ro-RO" sz="3300" dirty="0">
                <a:solidFill>
                  <a:srgbClr val="000000"/>
                </a:solidFill>
                <a:cs typeface="Mangal"/>
              </a:rPr>
              <a:t>personalului medical şi de </a:t>
            </a:r>
            <a:r>
              <a:rPr lang="ro-RO" sz="3300" dirty="0" smtClean="0">
                <a:solidFill>
                  <a:srgbClr val="000000"/>
                </a:solidFill>
                <a:cs typeface="Mangal"/>
              </a:rPr>
              <a:t>îngrijire</a:t>
            </a:r>
            <a:r>
              <a:rPr lang="ro-RO" sz="3300" dirty="0">
                <a:solidFill>
                  <a:srgbClr val="000000"/>
                </a:solidFill>
                <a:cs typeface="Mangal"/>
              </a:rPr>
              <a:t>; a persoanelor implicate în managementul unităţilor medicale, decidenţilor etc</a:t>
            </a:r>
            <a:r>
              <a:rPr lang="ro-RO" sz="3300" dirty="0" smtClean="0">
                <a:solidFill>
                  <a:srgbClr val="000000"/>
                </a:solidFill>
                <a:cs typeface="Mangal"/>
              </a:rPr>
              <a:t>.</a:t>
            </a:r>
            <a:r>
              <a:rPr lang="en-US" sz="3300" dirty="0" smtClean="0">
                <a:solidFill>
                  <a:srgbClr val="000000"/>
                </a:solidFill>
                <a:cs typeface="Mangal"/>
              </a:rPr>
              <a:t>-</a:t>
            </a:r>
            <a:r>
              <a:rPr lang="ro-RO" sz="3300" dirty="0" smtClean="0">
                <a:solidFill>
                  <a:srgbClr val="000000"/>
                </a:solidFill>
                <a:cs typeface="Mangal"/>
              </a:rPr>
              <a:t>  </a:t>
            </a:r>
            <a:r>
              <a:rPr lang="ro-RO" sz="3300" dirty="0">
                <a:solidFill>
                  <a:srgbClr val="000000"/>
                </a:solidFill>
                <a:cs typeface="Mangal"/>
              </a:rPr>
              <a:t>în ceea ce privesc IAAM, a tendinţelor acestora, a rezistenţei microorganismelor circulante, pentru luarea unor măsuri adecvate de prevenţie şi control</a:t>
            </a:r>
            <a:r>
              <a:rPr lang="ro-RO" sz="3300" dirty="0" smtClean="0">
                <a:solidFill>
                  <a:srgbClr val="000000"/>
                </a:solidFill>
                <a:cs typeface="Mangal"/>
              </a:rPr>
              <a:t>;</a:t>
            </a:r>
            <a:endParaRPr lang="en-US" sz="3300" dirty="0" smtClean="0">
              <a:solidFill>
                <a:srgbClr val="000000"/>
              </a:solidFill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endParaRPr lang="en-US" sz="3300" dirty="0">
              <a:ea typeface="Calibri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o-RO" sz="3300" dirty="0">
                <a:solidFill>
                  <a:srgbClr val="000000"/>
                </a:solidFill>
                <a:cs typeface="Mangal"/>
              </a:rPr>
              <a:t>identificarea nevoii de implementare a unor noi programe de prevenţie şi control cât şi </a:t>
            </a:r>
            <a:r>
              <a:rPr lang="en-US" sz="3300" dirty="0" err="1" smtClean="0">
                <a:solidFill>
                  <a:srgbClr val="000000"/>
                </a:solidFill>
                <a:cs typeface="Mangal"/>
              </a:rPr>
              <a:t>evaluarea</a:t>
            </a:r>
            <a:r>
              <a:rPr lang="en-US" sz="3300" dirty="0" smtClean="0">
                <a:solidFill>
                  <a:srgbClr val="000000"/>
                </a:solidFill>
                <a:cs typeface="Mangal"/>
              </a:rPr>
              <a:t> </a:t>
            </a:r>
            <a:r>
              <a:rPr lang="en-US" sz="3300" dirty="0" err="1">
                <a:solidFill>
                  <a:srgbClr val="000000"/>
                </a:solidFill>
                <a:cs typeface="Mangal"/>
              </a:rPr>
              <a:t>impactului</a:t>
            </a:r>
            <a:r>
              <a:rPr lang="en-US" sz="3300" dirty="0">
                <a:solidFill>
                  <a:srgbClr val="000000"/>
                </a:solidFill>
                <a:cs typeface="Mangal"/>
              </a:rPr>
              <a:t> </a:t>
            </a:r>
            <a:r>
              <a:rPr lang="en-US" sz="3300" dirty="0" err="1">
                <a:solidFill>
                  <a:srgbClr val="000000"/>
                </a:solidFill>
                <a:cs typeface="Mangal"/>
              </a:rPr>
              <a:t>acestora</a:t>
            </a:r>
            <a:r>
              <a:rPr lang="en-US" sz="3300" dirty="0" smtClean="0">
                <a:solidFill>
                  <a:srgbClr val="000000"/>
                </a:solidFill>
                <a:cs typeface="Mangal"/>
              </a:rPr>
              <a:t>;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None/>
            </a:pPr>
            <a:endParaRPr lang="en-US" sz="3300" dirty="0" smtClean="0">
              <a:solidFill>
                <a:srgbClr val="000000"/>
              </a:solidFill>
              <a:cs typeface="Mangal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es-ES_tradnl" sz="3300" dirty="0" smtClean="0">
                <a:solidFill>
                  <a:srgbClr val="000000"/>
                </a:solidFill>
              </a:rPr>
              <a:t>3.  </a:t>
            </a:r>
            <a:r>
              <a:rPr lang="es-ES_tradnl" sz="3300" dirty="0" err="1" smtClean="0">
                <a:solidFill>
                  <a:srgbClr val="000000"/>
                </a:solidFill>
              </a:rPr>
              <a:t>caracterizarea</a:t>
            </a:r>
            <a:r>
              <a:rPr lang="es-ES_tradnl" sz="3300" dirty="0" smtClean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zonelor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în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care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sunt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 smtClean="0">
                <a:solidFill>
                  <a:srgbClr val="000000"/>
                </a:solidFill>
              </a:rPr>
              <a:t>îngrijiţi</a:t>
            </a:r>
            <a:endParaRPr lang="es-ES_tradnl" sz="3300" dirty="0" smtClean="0">
              <a:solidFill>
                <a:srgbClr val="000000"/>
              </a:solidFill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smtClean="0">
                <a:solidFill>
                  <a:srgbClr val="000000"/>
                </a:solidFill>
              </a:rPr>
              <a:t>    </a:t>
            </a:r>
            <a:r>
              <a:rPr lang="es-ES_tradnl" sz="3300" dirty="0" err="1" smtClean="0">
                <a:solidFill>
                  <a:srgbClr val="000000"/>
                </a:solidFill>
              </a:rPr>
              <a:t>bolnavii</a:t>
            </a:r>
            <a:r>
              <a:rPr lang="es-ES_tradnl" sz="3300" dirty="0">
                <a:solidFill>
                  <a:srgbClr val="000000"/>
                </a:solidFill>
              </a:rPr>
              <a:t>, </a:t>
            </a:r>
            <a:r>
              <a:rPr lang="es-ES_tradnl" sz="3300" dirty="0" err="1">
                <a:solidFill>
                  <a:srgbClr val="000000"/>
                </a:solidFill>
              </a:rPr>
              <a:t>în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funcţie</a:t>
            </a:r>
            <a:r>
              <a:rPr lang="es-ES_tradnl" sz="3300" dirty="0">
                <a:solidFill>
                  <a:srgbClr val="000000"/>
                </a:solidFill>
              </a:rPr>
              <a:t> de </a:t>
            </a:r>
            <a:r>
              <a:rPr lang="es-ES_tradnl" sz="3300" dirty="0" err="1">
                <a:solidFill>
                  <a:srgbClr val="000000"/>
                </a:solidFill>
              </a:rPr>
              <a:t>nivelul</a:t>
            </a:r>
            <a:r>
              <a:rPr lang="es-ES_tradnl" sz="3300" dirty="0">
                <a:solidFill>
                  <a:srgbClr val="000000"/>
                </a:solidFill>
              </a:rPr>
              <a:t> de </a:t>
            </a:r>
            <a:r>
              <a:rPr lang="es-ES_tradnl" sz="3300" dirty="0" err="1">
                <a:solidFill>
                  <a:srgbClr val="000000"/>
                </a:solidFill>
              </a:rPr>
              <a:t>risc</a:t>
            </a:r>
            <a:r>
              <a:rPr lang="es-ES_tradnl" sz="3300" dirty="0" smtClean="0">
                <a:solidFill>
                  <a:srgbClr val="000000"/>
                </a:solidFill>
              </a:rPr>
              <a:t>, </a:t>
            </a:r>
            <a:r>
              <a:rPr lang="es-ES_tradnl" sz="3300" dirty="0" err="1" smtClean="0">
                <a:solidFill>
                  <a:srgbClr val="000000"/>
                </a:solidFill>
              </a:rPr>
              <a:t>pentru</a:t>
            </a:r>
            <a:endParaRPr lang="es-ES_tradnl" sz="3300" dirty="0" smtClean="0">
              <a:solidFill>
                <a:srgbClr val="000000"/>
              </a:solidFill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es-ES_tradnl" sz="3300" dirty="0" smtClean="0">
                <a:solidFill>
                  <a:srgbClr val="000000"/>
                </a:solidFill>
              </a:rPr>
              <a:t>     </a:t>
            </a:r>
            <a:r>
              <a:rPr lang="es-ES_tradnl" sz="3300" dirty="0" err="1" smtClean="0">
                <a:solidFill>
                  <a:srgbClr val="000000"/>
                </a:solidFill>
              </a:rPr>
              <a:t>limitarea</a:t>
            </a:r>
            <a:r>
              <a:rPr lang="es-ES_tradnl" sz="3300" dirty="0" smtClean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sau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neutralizarea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>
                <a:solidFill>
                  <a:srgbClr val="000000"/>
                </a:solidFill>
              </a:rPr>
              <a:t>cauzelor</a:t>
            </a: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err="1" smtClean="0">
                <a:solidFill>
                  <a:srgbClr val="000000"/>
                </a:solidFill>
              </a:rPr>
              <a:t>potenţiale</a:t>
            </a:r>
            <a:endParaRPr lang="es-ES_tradnl" sz="3300" dirty="0" smtClean="0">
              <a:solidFill>
                <a:srgbClr val="000000"/>
              </a:solidFill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es-ES_tradnl" sz="3300" dirty="0">
                <a:solidFill>
                  <a:srgbClr val="000000"/>
                </a:solidFill>
              </a:rPr>
              <a:t> </a:t>
            </a:r>
            <a:r>
              <a:rPr lang="es-ES_tradnl" sz="3300" dirty="0" smtClean="0">
                <a:solidFill>
                  <a:srgbClr val="000000"/>
                </a:solidFill>
              </a:rPr>
              <a:t>    de </a:t>
            </a:r>
            <a:r>
              <a:rPr lang="es-ES_tradnl" sz="3300" dirty="0" err="1" smtClean="0">
                <a:solidFill>
                  <a:srgbClr val="000000"/>
                </a:solidFill>
              </a:rPr>
              <a:t>producere</a:t>
            </a:r>
            <a:r>
              <a:rPr lang="es-ES_tradnl" sz="3300" dirty="0" smtClean="0">
                <a:solidFill>
                  <a:srgbClr val="000000"/>
                </a:solidFill>
              </a:rPr>
              <a:t> </a:t>
            </a:r>
            <a:r>
              <a:rPr lang="es-ES_tradnl" sz="3300" dirty="0">
                <a:solidFill>
                  <a:srgbClr val="000000"/>
                </a:solidFill>
              </a:rPr>
              <a:t>a IAAM </a:t>
            </a:r>
            <a:endParaRPr lang="en-US" sz="3300" dirty="0">
              <a:ea typeface="Calibri"/>
              <a:cs typeface="Mang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137" y="267273"/>
            <a:ext cx="10118726" cy="75534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Supravegherea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IAAM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1" y="1785201"/>
            <a:ext cx="5007402" cy="823912"/>
          </a:xfrm>
        </p:spPr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1.1. </a:t>
            </a:r>
            <a:r>
              <a:rPr lang="ro-RO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Formarea </a:t>
            </a:r>
            <a:r>
              <a:rPr lang="ro-RO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prin creşterea nivelului cunoştinţelor sau informaţiilor privind IAAM 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23043" y="2464735"/>
            <a:ext cx="4867201" cy="3522893"/>
          </a:xfrm>
        </p:spPr>
        <p:txBody>
          <a:bodyPr>
            <a:normAutofit/>
          </a:bodyPr>
          <a:lstStyle/>
          <a:p>
            <a:r>
              <a:rPr lang="es-ES_tradnl" sz="17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Lipsa</a:t>
            </a:r>
            <a:r>
              <a:rPr lang="es-ES_tradnl" sz="1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ES_tradnl" sz="17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formării</a:t>
            </a:r>
            <a:r>
              <a:rPr lang="es-ES_tradnl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poate</a:t>
            </a:r>
            <a:r>
              <a:rPr lang="es-ES_tradnl" sz="1700" dirty="0">
                <a:solidFill>
                  <a:srgbClr val="000000"/>
                </a:solidFill>
              </a:rPr>
              <a:t> duce la </a:t>
            </a:r>
            <a:r>
              <a:rPr lang="es-ES_tradnl" sz="1700" dirty="0" err="1">
                <a:solidFill>
                  <a:srgbClr val="000000"/>
                </a:solidFill>
              </a:rPr>
              <a:t>disfuncţionalităţi</a:t>
            </a:r>
            <a:r>
              <a:rPr lang="es-ES_tradnl" sz="1700" dirty="0">
                <a:solidFill>
                  <a:srgbClr val="000000"/>
                </a:solidFill>
              </a:rPr>
              <a:t> importante </a:t>
            </a:r>
            <a:r>
              <a:rPr lang="es-ES_tradnl" sz="1700" dirty="0" err="1">
                <a:solidFill>
                  <a:srgbClr val="000000"/>
                </a:solidFill>
              </a:rPr>
              <a:t>în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organizarea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activităţilor</a:t>
            </a:r>
            <a:r>
              <a:rPr lang="es-ES_tradnl" sz="1700" dirty="0">
                <a:solidFill>
                  <a:srgbClr val="000000"/>
                </a:solidFill>
              </a:rPr>
              <a:t>, </a:t>
            </a:r>
            <a:r>
              <a:rPr lang="es-ES_tradnl" sz="1700" dirty="0" err="1">
                <a:solidFill>
                  <a:srgbClr val="000000"/>
                </a:solidFill>
              </a:rPr>
              <a:t>în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comunicarea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dintre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diverţii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actori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ai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sistemului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cu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repercursiuni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asupra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respectării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legislaţiei</a:t>
            </a:r>
            <a:r>
              <a:rPr lang="es-ES_tradnl" sz="1700" dirty="0">
                <a:solidFill>
                  <a:srgbClr val="000000"/>
                </a:solidFill>
              </a:rPr>
              <a:t>, </a:t>
            </a:r>
            <a:r>
              <a:rPr lang="es-ES_tradnl" sz="1700" dirty="0" err="1">
                <a:solidFill>
                  <a:srgbClr val="000000"/>
                </a:solidFill>
              </a:rPr>
              <a:t>protocoalelor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şi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</a:rPr>
              <a:t>procedurilor</a:t>
            </a:r>
            <a:r>
              <a:rPr lang="es-ES_tradnl" sz="1700" dirty="0" smtClean="0">
                <a:solidFill>
                  <a:srgbClr val="000000"/>
                </a:solidFill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</a:rPr>
              <a:t>recomandate</a:t>
            </a:r>
            <a:endParaRPr lang="es-ES_tradnl" sz="1700" dirty="0">
              <a:solidFill>
                <a:srgbClr val="000000"/>
              </a:solidFill>
            </a:endParaRPr>
          </a:p>
          <a:p>
            <a:r>
              <a:rPr lang="es-ES_tradnl" sz="1600" b="1" dirty="0" err="1" smtClean="0">
                <a:solidFill>
                  <a:srgbClr val="000000"/>
                </a:solidFill>
                <a:cs typeface="Mangal"/>
              </a:rPr>
              <a:t>Aplicarea</a:t>
            </a:r>
            <a:r>
              <a:rPr lang="es-ES_tradnl" sz="1600" b="1" dirty="0" smtClean="0">
                <a:solidFill>
                  <a:srgbClr val="000000"/>
                </a:solidFill>
                <a:cs typeface="Mangal"/>
              </a:rPr>
              <a:t> </a:t>
            </a:r>
            <a:r>
              <a:rPr lang="es-ES_tradnl" sz="1600" b="1" dirty="0" err="1">
                <a:solidFill>
                  <a:srgbClr val="000000"/>
                </a:solidFill>
                <a:cs typeface="Mangal"/>
              </a:rPr>
              <a:t>politicii</a:t>
            </a:r>
            <a:r>
              <a:rPr lang="es-ES_tradnl" sz="1600" b="1" dirty="0">
                <a:solidFill>
                  <a:srgbClr val="000000"/>
                </a:solidFill>
                <a:cs typeface="Mangal"/>
              </a:rPr>
              <a:t> de </a:t>
            </a:r>
            <a:r>
              <a:rPr lang="es-ES_tradnl" sz="1600" b="1" dirty="0" err="1">
                <a:solidFill>
                  <a:srgbClr val="000000"/>
                </a:solidFill>
                <a:cs typeface="Mangal"/>
              </a:rPr>
              <a:t>creştere</a:t>
            </a:r>
            <a:r>
              <a:rPr lang="es-ES_tradnl" sz="1600" b="1" dirty="0">
                <a:solidFill>
                  <a:srgbClr val="000000"/>
                </a:solidFill>
                <a:cs typeface="Mangal"/>
              </a:rPr>
              <a:t> a </a:t>
            </a:r>
            <a:r>
              <a:rPr lang="es-ES_tradnl" sz="1600" b="1" dirty="0" err="1">
                <a:solidFill>
                  <a:srgbClr val="000000"/>
                </a:solidFill>
                <a:cs typeface="Mangal"/>
              </a:rPr>
              <a:t>nivelului</a:t>
            </a:r>
            <a:r>
              <a:rPr lang="es-ES_tradnl" sz="1600" b="1" dirty="0">
                <a:solidFill>
                  <a:srgbClr val="000000"/>
                </a:solidFill>
                <a:cs typeface="Mangal"/>
              </a:rPr>
              <a:t> de </a:t>
            </a:r>
            <a:r>
              <a:rPr lang="es-ES_tradnl" sz="1600" b="1" dirty="0" err="1" smtClean="0">
                <a:solidFill>
                  <a:srgbClr val="000000"/>
                </a:solidFill>
                <a:cs typeface="Mangal"/>
              </a:rPr>
              <a:t>cunostinţe</a:t>
            </a:r>
            <a:r>
              <a:rPr lang="es-ES_tradnl" sz="1600" b="1" dirty="0" smtClean="0">
                <a:solidFill>
                  <a:srgbClr val="000000"/>
                </a:solidFill>
                <a:cs typeface="Mangal"/>
              </a:rPr>
              <a:t>/</a:t>
            </a:r>
            <a:r>
              <a:rPr lang="es-ES_tradnl" sz="1600" b="1" dirty="0" err="1" smtClean="0">
                <a:solidFill>
                  <a:srgbClr val="000000"/>
                </a:solidFill>
                <a:cs typeface="Mangal"/>
              </a:rPr>
              <a:t>informaţiilor</a:t>
            </a:r>
            <a:r>
              <a:rPr lang="es-ES_tradnl" sz="1600" b="1" dirty="0" smtClean="0">
                <a:solidFill>
                  <a:srgbClr val="000000"/>
                </a:solidFill>
                <a:cs typeface="Mangal"/>
              </a:rPr>
              <a:t>:</a:t>
            </a:r>
          </a:p>
          <a:p>
            <a:pPr marL="457200" lvl="1" indent="0">
              <a:buNone/>
            </a:pPr>
            <a:r>
              <a:rPr lang="es-ES_tradnl" sz="1200" dirty="0">
                <a:solidFill>
                  <a:srgbClr val="000000"/>
                </a:solidFill>
                <a:latin typeface="Times New Roman"/>
              </a:rPr>
              <a:t>a. </a:t>
            </a:r>
            <a:r>
              <a:rPr lang="es-ES_tradnl" sz="1200" b="1" dirty="0" err="1" smtClean="0">
                <a:solidFill>
                  <a:srgbClr val="000000"/>
                </a:solidFill>
              </a:rPr>
              <a:t>formărea</a:t>
            </a:r>
            <a:r>
              <a:rPr lang="es-ES_tradnl" sz="1200" b="1" dirty="0" smtClean="0">
                <a:solidFill>
                  <a:srgbClr val="000000"/>
                </a:solidFill>
              </a:rPr>
              <a:t> </a:t>
            </a:r>
            <a:r>
              <a:rPr lang="es-ES_tradnl" sz="1200" b="1" dirty="0">
                <a:solidFill>
                  <a:srgbClr val="000000"/>
                </a:solidFill>
              </a:rPr>
              <a:t>de </a:t>
            </a:r>
            <a:r>
              <a:rPr lang="es-ES_tradnl" sz="1200" b="1" dirty="0" err="1">
                <a:solidFill>
                  <a:srgbClr val="000000"/>
                </a:solidFill>
              </a:rPr>
              <a:t>bază</a:t>
            </a:r>
            <a:r>
              <a:rPr lang="es-ES_tradnl" sz="1200" dirty="0">
                <a:solidFill>
                  <a:srgbClr val="000000"/>
                </a:solidFill>
              </a:rPr>
              <a:t> </a:t>
            </a:r>
            <a:endParaRPr lang="es-ES_tradnl" sz="1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s-ES_tradnl" sz="1200" b="1" dirty="0">
                <a:solidFill>
                  <a:srgbClr val="000000"/>
                </a:solidFill>
              </a:rPr>
              <a:t>b. </a:t>
            </a:r>
            <a:r>
              <a:rPr lang="es-ES_tradnl" sz="1200" b="1" dirty="0" err="1" smtClean="0">
                <a:solidFill>
                  <a:srgbClr val="000000"/>
                </a:solidFill>
              </a:rPr>
              <a:t>formărea</a:t>
            </a:r>
            <a:r>
              <a:rPr lang="es-ES_tradnl" sz="1200" b="1" dirty="0" smtClean="0">
                <a:solidFill>
                  <a:srgbClr val="000000"/>
                </a:solidFill>
              </a:rPr>
              <a:t> continua</a:t>
            </a:r>
          </a:p>
          <a:p>
            <a:pPr marL="457200" lvl="1" indent="0">
              <a:buNone/>
            </a:pPr>
            <a:r>
              <a:rPr lang="es-ES_tradnl" sz="1200" b="1" dirty="0" smtClean="0">
                <a:solidFill>
                  <a:srgbClr val="000000"/>
                </a:solidFill>
              </a:rPr>
              <a:t>c</a:t>
            </a:r>
            <a:r>
              <a:rPr lang="es-ES_tradnl" sz="1200" b="1" dirty="0">
                <a:solidFill>
                  <a:srgbClr val="000000"/>
                </a:solidFill>
              </a:rPr>
              <a:t>. </a:t>
            </a:r>
            <a:r>
              <a:rPr lang="es-ES_tradnl" sz="1200" b="1" dirty="0" err="1">
                <a:solidFill>
                  <a:srgbClr val="000000"/>
                </a:solidFill>
              </a:rPr>
              <a:t>controlul</a:t>
            </a:r>
            <a:r>
              <a:rPr lang="es-ES_tradnl" sz="1200" b="1" dirty="0">
                <a:solidFill>
                  <a:srgbClr val="000000"/>
                </a:solidFill>
              </a:rPr>
              <a:t> </a:t>
            </a:r>
            <a:r>
              <a:rPr lang="es-ES_tradnl" sz="1200" b="1" dirty="0" err="1">
                <a:solidFill>
                  <a:srgbClr val="000000"/>
                </a:solidFill>
              </a:rPr>
              <a:t>calităţii</a:t>
            </a:r>
            <a:r>
              <a:rPr lang="es-ES_tradnl" sz="1200" b="1" dirty="0">
                <a:solidFill>
                  <a:srgbClr val="000000"/>
                </a:solidFill>
              </a:rPr>
              <a:t> </a:t>
            </a:r>
            <a:r>
              <a:rPr lang="es-ES_tradnl" sz="1200" b="1" dirty="0" err="1">
                <a:solidFill>
                  <a:srgbClr val="000000"/>
                </a:solidFill>
              </a:rPr>
              <a:t>formării</a:t>
            </a:r>
            <a:r>
              <a:rPr lang="es-ES_tradnl" sz="1200" b="1" dirty="0">
                <a:solidFill>
                  <a:srgbClr val="000000"/>
                </a:solidFill>
              </a:rPr>
              <a:t> </a:t>
            </a:r>
            <a:endParaRPr lang="es-ES_tradnl" sz="1200" b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s-ES_tradnl" sz="1200" b="1" dirty="0">
                <a:solidFill>
                  <a:srgbClr val="000000"/>
                </a:solidFill>
              </a:rPr>
              <a:t>d. </a:t>
            </a:r>
            <a:r>
              <a:rPr lang="es-ES_tradnl" sz="1200" b="1" dirty="0" err="1">
                <a:solidFill>
                  <a:srgbClr val="000000"/>
                </a:solidFill>
              </a:rPr>
              <a:t>formarea</a:t>
            </a:r>
            <a:r>
              <a:rPr lang="es-ES_tradnl" sz="1200" b="1" dirty="0">
                <a:solidFill>
                  <a:srgbClr val="000000"/>
                </a:solidFill>
              </a:rPr>
              <a:t> </a:t>
            </a:r>
            <a:r>
              <a:rPr lang="es-ES_tradnl" sz="1200" b="1" dirty="0" err="1">
                <a:solidFill>
                  <a:srgbClr val="000000"/>
                </a:solidFill>
              </a:rPr>
              <a:t>specifică</a:t>
            </a:r>
            <a:r>
              <a:rPr lang="es-ES_tradnl" sz="1200" b="1" dirty="0">
                <a:solidFill>
                  <a:srgbClr val="000000"/>
                </a:solidFill>
              </a:rPr>
              <a:t> </a:t>
            </a:r>
            <a:endParaRPr lang="es-ES_tradnl" sz="1200" dirty="0" smtClean="0">
              <a:solidFill>
                <a:srgbClr val="000000"/>
              </a:solidFill>
            </a:endParaRPr>
          </a:p>
          <a:p>
            <a:pPr lvl="1"/>
            <a:endParaRPr lang="es-ES_tradnl" sz="1200" b="1" dirty="0" smtClean="0">
              <a:solidFill>
                <a:srgbClr val="000000"/>
              </a:solidFill>
              <a:cs typeface="Mangal"/>
            </a:endParaRPr>
          </a:p>
          <a:p>
            <a:pPr marL="514350" indent="-285750" algn="just">
              <a:lnSpc>
                <a:spcPct val="115000"/>
              </a:lnSpc>
            </a:pPr>
            <a:endParaRPr lang="en-US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043626" y="1845360"/>
            <a:ext cx="5446532" cy="823912"/>
          </a:xfrm>
        </p:spPr>
        <p:txBody>
          <a:bodyPr>
            <a:normAutofit/>
          </a:bodyPr>
          <a:lstStyle/>
          <a:p>
            <a:pPr marL="360000"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Mangal"/>
              </a:rPr>
              <a:t>1.2.</a:t>
            </a:r>
            <a:r>
              <a:rPr lang="ro-RO" sz="1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Mangal"/>
              </a:rPr>
              <a:t>Culegerea </a:t>
            </a:r>
            <a:r>
              <a:rPr lang="ro-RO" sz="1800" dirty="0">
                <a:solidFill>
                  <a:schemeClr val="tx2">
                    <a:lumMod val="90000"/>
                    <a:lumOff val="10000"/>
                  </a:schemeClr>
                </a:solidFill>
                <a:cs typeface="Mangal"/>
              </a:rPr>
              <a:t>informaţiilor </a:t>
            </a:r>
            <a:r>
              <a:rPr lang="ro-RO" sz="1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Mangal"/>
              </a:rPr>
              <a:t>privind</a:t>
            </a:r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  <a:cs typeface="Mangal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Mangal"/>
              </a:rPr>
              <a:t> </a:t>
            </a:r>
            <a:r>
              <a:rPr lang="ro-RO" sz="1800" dirty="0">
                <a:solidFill>
                  <a:schemeClr val="tx2">
                    <a:lumMod val="90000"/>
                    <a:lumOff val="10000"/>
                  </a:schemeClr>
                </a:solidFill>
                <a:cs typeface="Mangal"/>
              </a:rPr>
              <a:t>tendinţele de evoluţie a IAAM 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ea typeface="Calibri"/>
              <a:cs typeface="Mangal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84233" y="2286000"/>
            <a:ext cx="5438272" cy="4343400"/>
          </a:xfrm>
        </p:spPr>
        <p:txBody>
          <a:bodyPr>
            <a:normAutofit/>
          </a:bodyPr>
          <a:lstStyle/>
          <a:p>
            <a:r>
              <a:rPr lang="es-ES_tradnl" sz="2000" dirty="0" err="1" smtClean="0">
                <a:solidFill>
                  <a:srgbClr val="000000"/>
                </a:solidFill>
              </a:rPr>
              <a:t>Recunoaşterea</a:t>
            </a:r>
            <a:r>
              <a:rPr lang="es-ES_tradnl" sz="2000" dirty="0" smtClean="0">
                <a:solidFill>
                  <a:srgbClr val="000000"/>
                </a:solidFill>
              </a:rPr>
              <a:t> </a:t>
            </a:r>
            <a:r>
              <a:rPr lang="es-ES_tradnl" sz="2000" dirty="0" err="1">
                <a:solidFill>
                  <a:srgbClr val="000000"/>
                </a:solidFill>
              </a:rPr>
              <a:t>acestor</a:t>
            </a:r>
            <a:r>
              <a:rPr lang="es-ES_tradnl" sz="2000" dirty="0">
                <a:solidFill>
                  <a:srgbClr val="000000"/>
                </a:solidFill>
              </a:rPr>
              <a:t> </a:t>
            </a:r>
            <a:r>
              <a:rPr lang="es-ES_tradnl" sz="2000" dirty="0" err="1">
                <a:solidFill>
                  <a:srgbClr val="000000"/>
                </a:solidFill>
              </a:rPr>
              <a:t>infecţii</a:t>
            </a:r>
            <a:r>
              <a:rPr lang="es-ES_tradnl" sz="2000" dirty="0">
                <a:solidFill>
                  <a:srgbClr val="000000"/>
                </a:solidFill>
              </a:rPr>
              <a:t> </a:t>
            </a:r>
            <a:r>
              <a:rPr lang="es-ES_tradnl" sz="2000" dirty="0" err="1">
                <a:solidFill>
                  <a:srgbClr val="000000"/>
                </a:solidFill>
              </a:rPr>
              <a:t>pornindu</a:t>
            </a:r>
            <a:r>
              <a:rPr lang="es-ES_tradnl" sz="2000" dirty="0">
                <a:solidFill>
                  <a:srgbClr val="000000"/>
                </a:solidFill>
              </a:rPr>
              <a:t>-se de la </a:t>
            </a:r>
            <a:r>
              <a:rPr lang="es-ES_tradnl" sz="2000" dirty="0" err="1">
                <a:solidFill>
                  <a:srgbClr val="000000"/>
                </a:solidFill>
              </a:rPr>
              <a:t>aplicarea</a:t>
            </a:r>
            <a:r>
              <a:rPr lang="es-ES_tradnl" sz="2000" dirty="0">
                <a:solidFill>
                  <a:srgbClr val="000000"/>
                </a:solidFill>
              </a:rPr>
              <a:t> </a:t>
            </a:r>
            <a:r>
              <a:rPr lang="es-ES_tradnl" sz="2000" b="1" dirty="0" err="1">
                <a:solidFill>
                  <a:srgbClr val="000000"/>
                </a:solidFill>
              </a:rPr>
              <a:t>criteriilor</a:t>
            </a:r>
            <a:r>
              <a:rPr lang="es-ES_tradnl" sz="2000" b="1" dirty="0">
                <a:solidFill>
                  <a:srgbClr val="000000"/>
                </a:solidFill>
              </a:rPr>
              <a:t> </a:t>
            </a:r>
            <a:r>
              <a:rPr lang="es-ES_tradnl" sz="2400" b="1" dirty="0" err="1">
                <a:solidFill>
                  <a:srgbClr val="006666"/>
                </a:solidFill>
              </a:rPr>
              <a:t>care</a:t>
            </a:r>
            <a:r>
              <a:rPr lang="es-ES_tradnl" sz="2400" b="1" dirty="0">
                <a:solidFill>
                  <a:srgbClr val="006666"/>
                </a:solidFill>
              </a:rPr>
              <a:t> </a:t>
            </a:r>
            <a:r>
              <a:rPr lang="es-ES_tradnl" sz="2400" b="1" dirty="0" err="1">
                <a:solidFill>
                  <a:srgbClr val="006666"/>
                </a:solidFill>
              </a:rPr>
              <a:t>definesc</a:t>
            </a:r>
            <a:r>
              <a:rPr lang="es-ES_tradnl" sz="2400" b="1" dirty="0">
                <a:solidFill>
                  <a:srgbClr val="006666"/>
                </a:solidFill>
              </a:rPr>
              <a:t> </a:t>
            </a:r>
            <a:r>
              <a:rPr lang="es-ES_tradnl" sz="2400" b="1" dirty="0" err="1" smtClean="0">
                <a:solidFill>
                  <a:srgbClr val="006666"/>
                </a:solidFill>
              </a:rPr>
              <a:t>cazul</a:t>
            </a:r>
            <a:r>
              <a:rPr lang="es-ES_tradnl" sz="2400" b="1" dirty="0" smtClean="0">
                <a:solidFill>
                  <a:srgbClr val="006666"/>
                </a:solidFill>
              </a:rPr>
              <a:t> </a:t>
            </a:r>
            <a:r>
              <a:rPr lang="es-ES_tradnl" sz="2400" b="1" dirty="0">
                <a:solidFill>
                  <a:srgbClr val="006666"/>
                </a:solidFill>
              </a:rPr>
              <a:t>de </a:t>
            </a:r>
            <a:r>
              <a:rPr lang="es-ES_tradnl" sz="2400" b="1" dirty="0" smtClean="0">
                <a:solidFill>
                  <a:srgbClr val="006666"/>
                </a:solidFill>
              </a:rPr>
              <a:t>IAAM</a:t>
            </a:r>
            <a:r>
              <a:rPr lang="es-ES_tradnl" sz="2400" dirty="0">
                <a:solidFill>
                  <a:srgbClr val="006666"/>
                </a:solidFill>
              </a:rPr>
              <a:t> </a:t>
            </a:r>
            <a:r>
              <a:rPr lang="es-ES_tradnl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ES_tradnl" sz="2000" b="1" i="1" dirty="0" smtClean="0">
                <a:solidFill>
                  <a:srgbClr val="CC9900"/>
                </a:solidFill>
              </a:rPr>
              <a:t>(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conform</a:t>
            </a:r>
            <a:r>
              <a:rPr lang="es-ES_tradnl" sz="2000" b="1" i="1" dirty="0" smtClean="0">
                <a:solidFill>
                  <a:srgbClr val="CC9900"/>
                </a:solidFill>
              </a:rPr>
              <a:t>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cu</a:t>
            </a:r>
            <a:r>
              <a:rPr lang="es-ES_tradnl" sz="2000" b="1" i="1" dirty="0" smtClean="0">
                <a:solidFill>
                  <a:srgbClr val="CC9900"/>
                </a:solidFill>
              </a:rPr>
              <a:t> O</a:t>
            </a:r>
            <a:r>
              <a:rPr lang="ro-RO" sz="2000" b="1" i="1" dirty="0" smtClean="0">
                <a:solidFill>
                  <a:srgbClr val="CC9900"/>
                </a:solidFill>
              </a:rPr>
              <a:t>rdinul MS</a:t>
            </a:r>
            <a:r>
              <a:rPr lang="es-ES_tradnl" sz="2000" b="1" i="1" dirty="0" smtClean="0">
                <a:solidFill>
                  <a:srgbClr val="CC9900"/>
                </a:solidFill>
              </a:rPr>
              <a:t>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nr</a:t>
            </a:r>
            <a:r>
              <a:rPr lang="es-ES_tradnl" sz="2000" b="1" i="1" dirty="0" smtClean="0">
                <a:solidFill>
                  <a:srgbClr val="CC9900"/>
                </a:solidFill>
              </a:rPr>
              <a:t>. 1.101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din</a:t>
            </a:r>
            <a:r>
              <a:rPr lang="es-ES_tradnl" sz="2000" b="1" i="1" dirty="0" smtClean="0">
                <a:solidFill>
                  <a:srgbClr val="CC9900"/>
                </a:solidFill>
              </a:rPr>
              <a:t> 30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septembrie</a:t>
            </a:r>
            <a:r>
              <a:rPr lang="es-ES_tradnl" sz="2000" b="1" i="1" dirty="0" smtClean="0">
                <a:solidFill>
                  <a:srgbClr val="CC9900"/>
                </a:solidFill>
              </a:rPr>
              <a:t> 2016)</a:t>
            </a:r>
          </a:p>
          <a:p>
            <a:pPr marL="0" indent="0">
              <a:buNone/>
            </a:pP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s-ES_tradnl" sz="2400" b="1" dirty="0" err="1" smtClean="0">
                <a:solidFill>
                  <a:srgbClr val="006666"/>
                </a:solidFill>
              </a:rPr>
              <a:t>Raportarea</a:t>
            </a:r>
            <a:r>
              <a:rPr lang="es-ES_tradnl" sz="2000" b="1" dirty="0" smtClean="0">
                <a:solidFill>
                  <a:srgbClr val="006666"/>
                </a:solidFill>
              </a:rPr>
              <a:t> </a:t>
            </a:r>
            <a:r>
              <a:rPr lang="es-ES_tradnl" sz="2000" b="1" dirty="0" err="1" smtClean="0">
                <a:solidFill>
                  <a:srgbClr val="006666"/>
                </a:solidFill>
              </a:rPr>
              <a:t>corecta</a:t>
            </a:r>
            <a:r>
              <a:rPr lang="es-ES_tradnl" sz="2000" b="1" dirty="0" smtClean="0">
                <a:solidFill>
                  <a:srgbClr val="006666"/>
                </a:solidFill>
              </a:rPr>
              <a:t> si </a:t>
            </a:r>
            <a:r>
              <a:rPr lang="es-ES_tradnl" sz="2000" b="1" dirty="0" err="1" smtClean="0">
                <a:solidFill>
                  <a:srgbClr val="006666"/>
                </a:solidFill>
              </a:rPr>
              <a:t>consecventa</a:t>
            </a:r>
            <a:r>
              <a:rPr lang="es-ES_tradnl" sz="2000" b="1" dirty="0" smtClean="0">
                <a:solidFill>
                  <a:srgbClr val="006666"/>
                </a:solidFill>
              </a:rPr>
              <a:t> a </a:t>
            </a:r>
            <a:r>
              <a:rPr lang="es-ES_tradnl" sz="2000" b="1" dirty="0" err="1" smtClean="0">
                <a:solidFill>
                  <a:srgbClr val="006666"/>
                </a:solidFill>
              </a:rPr>
              <a:t>cazurilor</a:t>
            </a:r>
            <a:r>
              <a:rPr lang="es-ES_tradnl" sz="2000" b="1" dirty="0" smtClean="0">
                <a:solidFill>
                  <a:srgbClr val="006666"/>
                </a:solidFill>
              </a:rPr>
              <a:t> </a:t>
            </a:r>
            <a:r>
              <a:rPr lang="es-ES_tradnl" sz="2000" b="1" i="1" dirty="0" smtClean="0">
                <a:solidFill>
                  <a:srgbClr val="CC9900"/>
                </a:solidFill>
              </a:rPr>
              <a:t>(ex: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erori</a:t>
            </a:r>
            <a:r>
              <a:rPr lang="es-ES_tradnl" sz="2000" b="1" i="1" dirty="0" smtClean="0">
                <a:solidFill>
                  <a:srgbClr val="CC9900"/>
                </a:solidFill>
              </a:rPr>
              <a:t> de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raportare</a:t>
            </a:r>
            <a:r>
              <a:rPr lang="es-ES_tradnl" sz="2000" b="1" i="1" dirty="0" smtClean="0">
                <a:solidFill>
                  <a:srgbClr val="CC9900"/>
                </a:solidFill>
              </a:rPr>
              <a:t> = </a:t>
            </a:r>
            <a:r>
              <a:rPr lang="es-ES_tradnl" sz="2000" b="1" i="1" dirty="0" err="1" smtClean="0">
                <a:solidFill>
                  <a:srgbClr val="CC9900"/>
                </a:solidFill>
              </a:rPr>
              <a:t>subevaluare</a:t>
            </a:r>
            <a:r>
              <a:rPr lang="es-ES_tradnl" sz="2000" b="1" i="1" dirty="0" smtClean="0">
                <a:solidFill>
                  <a:srgbClr val="CC9900"/>
                </a:solidFill>
              </a:rPr>
              <a:t> )</a:t>
            </a:r>
          </a:p>
          <a:p>
            <a:endParaRPr lang="es-ES_tradnl" sz="2000" b="1" i="1" dirty="0" smtClean="0">
              <a:solidFill>
                <a:srgbClr val="CC990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sz="2000" dirty="0" err="1">
                <a:solidFill>
                  <a:srgbClr val="000000"/>
                </a:solidFill>
                <a:cs typeface="Mangal"/>
              </a:rPr>
              <a:t>Metodele</a:t>
            </a:r>
            <a:r>
              <a:rPr lang="es-ES_tradnl" sz="2000" dirty="0">
                <a:solidFill>
                  <a:srgbClr val="000000"/>
                </a:solidFill>
                <a:cs typeface="Mangal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cs typeface="Mangal"/>
              </a:rPr>
              <a:t>generale</a:t>
            </a:r>
            <a:r>
              <a:rPr lang="es-ES_tradnl" sz="2000" dirty="0">
                <a:solidFill>
                  <a:srgbClr val="000000"/>
                </a:solidFill>
                <a:cs typeface="Mangal"/>
              </a:rPr>
              <a:t> </a:t>
            </a:r>
            <a:r>
              <a:rPr lang="es-ES_tradnl" sz="2000" dirty="0" smtClean="0">
                <a:solidFill>
                  <a:srgbClr val="000000"/>
                </a:solidFill>
                <a:cs typeface="Mangal"/>
              </a:rPr>
              <a:t>de </a:t>
            </a:r>
            <a:r>
              <a:rPr lang="es-ES_tradnl" sz="2000" dirty="0" err="1" smtClean="0">
                <a:solidFill>
                  <a:srgbClr val="000000"/>
                </a:solidFill>
                <a:cs typeface="Mangal"/>
              </a:rPr>
              <a:t>culegere</a:t>
            </a:r>
            <a:r>
              <a:rPr lang="es-ES_tradnl" sz="2000" dirty="0" smtClean="0">
                <a:solidFill>
                  <a:srgbClr val="000000"/>
                </a:solidFill>
                <a:cs typeface="Mangal"/>
              </a:rPr>
              <a:t> a </a:t>
            </a:r>
            <a:r>
              <a:rPr lang="es-ES_tradnl" sz="2000" dirty="0" err="1" smtClean="0">
                <a:solidFill>
                  <a:srgbClr val="000000"/>
                </a:solidFill>
                <a:cs typeface="Mangal"/>
              </a:rPr>
              <a:t>datelor</a:t>
            </a:r>
            <a:r>
              <a:rPr lang="es-ES_tradnl" sz="2000" dirty="0" smtClean="0">
                <a:solidFill>
                  <a:srgbClr val="000000"/>
                </a:solidFill>
                <a:cs typeface="Mangal"/>
              </a:rPr>
              <a:t> </a:t>
            </a:r>
            <a:r>
              <a:rPr lang="es-ES_tradnl" sz="2000" dirty="0" err="1" smtClean="0">
                <a:solidFill>
                  <a:srgbClr val="000000"/>
                </a:solidFill>
                <a:cs typeface="Mangal"/>
              </a:rPr>
              <a:t>utilizate</a:t>
            </a:r>
            <a:r>
              <a:rPr lang="es-ES_tradnl" sz="2000" dirty="0" smtClean="0">
                <a:solidFill>
                  <a:srgbClr val="000000"/>
                </a:solidFill>
                <a:cs typeface="Mangal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cs typeface="Mangal"/>
              </a:rPr>
              <a:t>în</a:t>
            </a:r>
            <a:r>
              <a:rPr lang="es-ES_tradnl" sz="2000" dirty="0">
                <a:solidFill>
                  <a:srgbClr val="000000"/>
                </a:solidFill>
                <a:cs typeface="Mangal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cs typeface="Mangal"/>
              </a:rPr>
              <a:t>acţiunile</a:t>
            </a:r>
            <a:r>
              <a:rPr lang="es-ES_tradnl" sz="2000" dirty="0">
                <a:solidFill>
                  <a:srgbClr val="000000"/>
                </a:solidFill>
                <a:cs typeface="Mangal"/>
              </a:rPr>
              <a:t> de </a:t>
            </a:r>
            <a:r>
              <a:rPr lang="es-ES_tradnl" sz="2000" dirty="0" err="1" smtClean="0">
                <a:solidFill>
                  <a:srgbClr val="000000"/>
                </a:solidFill>
                <a:cs typeface="Mangal"/>
              </a:rPr>
              <a:t>supraveghere</a:t>
            </a:r>
            <a:r>
              <a:rPr lang="es-ES_tradnl" sz="2000" dirty="0" smtClean="0">
                <a:solidFill>
                  <a:srgbClr val="000000"/>
                </a:solidFill>
                <a:cs typeface="Mangal"/>
              </a:rPr>
              <a:t> activa/pasiva ; 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5074" y="568063"/>
            <a:ext cx="10118726" cy="875726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en-US" sz="2000" dirty="0" err="1" smtClean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Obiectivul</a:t>
            </a:r>
            <a:r>
              <a:rPr lang="en-US" sz="2000" dirty="0" smtClean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1. </a:t>
            </a:r>
            <a:r>
              <a:rPr lang="ro-RO" sz="2000" dirty="0" smtClean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Îmbunătăţirea </a:t>
            </a:r>
            <a:r>
              <a:rPr lang="ro-RO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nivelului de cunoştinţe/informaţii în ceea ce privesc IAAM, a </a:t>
            </a:r>
            <a:r>
              <a:rPr lang="es-ES_tradnl" sz="2000" dirty="0" err="1" smtClean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tendinţelor</a:t>
            </a:r>
            <a:r>
              <a:rPr lang="es-ES_tradnl" sz="2000" dirty="0" smtClean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acestora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, a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rezistenţei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microorganismelor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circulante,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pentru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luarea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unor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măsuri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adecvate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de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prevenţie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</a:t>
            </a:r>
            <a:r>
              <a:rPr lang="es-ES_tradnl" sz="2000" dirty="0" err="1">
                <a:solidFill>
                  <a:srgbClr val="006666"/>
                </a:solidFill>
                <a:latin typeface="+mn-lt"/>
                <a:ea typeface="+mn-ea"/>
                <a:cs typeface="Mangal"/>
              </a:rPr>
              <a:t>şi</a:t>
            </a:r>
            <a:r>
              <a:rPr lang="es-ES_tradnl" sz="2000" dirty="0">
                <a:solidFill>
                  <a:srgbClr val="006666"/>
                </a:solidFill>
                <a:latin typeface="+mn-lt"/>
                <a:ea typeface="+mn-ea"/>
                <a:cs typeface="Mangal"/>
              </a:rPr>
              <a:t> control.</a:t>
            </a:r>
            <a:r>
              <a:rPr lang="en-US" sz="2000" dirty="0">
                <a:solidFill>
                  <a:srgbClr val="006666"/>
                </a:solidFill>
                <a:latin typeface="+mn-lt"/>
                <a:ea typeface="Calibri"/>
                <a:cs typeface="Mangal"/>
              </a:rPr>
              <a:t/>
            </a:r>
            <a:br>
              <a:rPr lang="en-US" sz="2000" dirty="0">
                <a:solidFill>
                  <a:srgbClr val="006666"/>
                </a:solidFill>
                <a:latin typeface="+mn-lt"/>
                <a:ea typeface="Calibri"/>
                <a:cs typeface="Mangal"/>
              </a:rPr>
            </a:br>
            <a:endParaRPr lang="en-US" sz="2000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86588" y="1431758"/>
            <a:ext cx="5354054" cy="13114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9900"/>
                </a:solidFill>
              </a:rPr>
              <a:t>Un diagnostic </a:t>
            </a:r>
            <a:r>
              <a:rPr lang="en-US" dirty="0" err="1" smtClean="0">
                <a:solidFill>
                  <a:srgbClr val="CC9900"/>
                </a:solidFill>
              </a:rPr>
              <a:t>corect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r>
              <a:rPr lang="en-US" dirty="0" err="1" smtClean="0">
                <a:solidFill>
                  <a:srgbClr val="CC9900"/>
                </a:solidFill>
              </a:rPr>
              <a:t>semnifica</a:t>
            </a:r>
            <a:r>
              <a:rPr lang="en-US" dirty="0" smtClean="0">
                <a:solidFill>
                  <a:srgbClr val="CC9900"/>
                </a:solidFill>
              </a:rPr>
              <a:t>: 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o </a:t>
            </a:r>
            <a:r>
              <a:rPr lang="en-US" sz="2000" dirty="0" err="1" smtClean="0"/>
              <a:t>supraveghere</a:t>
            </a:r>
            <a:r>
              <a:rPr lang="en-US" sz="2000" dirty="0" smtClean="0"/>
              <a:t> </a:t>
            </a:r>
            <a:r>
              <a:rPr lang="en-US" sz="2000" dirty="0" err="1" smtClean="0"/>
              <a:t>corespunzatoare</a:t>
            </a:r>
            <a:r>
              <a:rPr lang="en-US" sz="2000" dirty="0" smtClean="0"/>
              <a:t> ;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masuri</a:t>
            </a:r>
            <a:r>
              <a:rPr lang="en-US" sz="2000" dirty="0" smtClean="0"/>
              <a:t> </a:t>
            </a:r>
            <a:r>
              <a:rPr lang="en-US" sz="2000" dirty="0" err="1" smtClean="0"/>
              <a:t>adecvate</a:t>
            </a:r>
            <a:r>
              <a:rPr lang="en-US" sz="2000" dirty="0" smtClean="0"/>
              <a:t> de </a:t>
            </a:r>
            <a:r>
              <a:rPr lang="en-US" sz="2000" dirty="0" err="1" smtClean="0"/>
              <a:t>prevenire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control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10653" y="2851484"/>
            <a:ext cx="5149516" cy="2895512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000" b="1" i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b="1" i="1" dirty="0" err="1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Definitii</a:t>
            </a:r>
            <a:r>
              <a:rPr lang="en-US" sz="2000" b="1" i="1" dirty="0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 de </a:t>
            </a:r>
            <a:r>
              <a:rPr lang="en-US" sz="2000" b="1" i="1" dirty="0" err="1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caz</a:t>
            </a:r>
            <a:r>
              <a:rPr lang="en-US" sz="2000" b="1" i="1" dirty="0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i="1" dirty="0" err="1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cuprinse</a:t>
            </a:r>
            <a:r>
              <a:rPr lang="en-US" sz="2000" b="1" i="1" dirty="0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 in :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000" b="1" i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b="1" i="1" dirty="0" smtClean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O</a:t>
            </a:r>
            <a:r>
              <a:rPr lang="ro-RO" sz="2000" b="1" i="1" dirty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rdinul</a:t>
            </a:r>
            <a:r>
              <a:rPr lang="en-US" sz="2000" b="1" i="1" dirty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 nr. 1.101 din 30 </a:t>
            </a:r>
            <a:r>
              <a:rPr lang="en-US" sz="2000" b="1" i="1" dirty="0" err="1">
                <a:solidFill>
                  <a:srgbClr val="006666"/>
                </a:solidFill>
                <a:latin typeface="Calibri" pitchFamily="34" charset="0"/>
                <a:cs typeface="Arial" charset="0"/>
              </a:rPr>
              <a:t>septembrie</a:t>
            </a:r>
            <a:r>
              <a:rPr lang="en-US" sz="2000" b="1" i="1" dirty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 2016</a:t>
            </a:r>
            <a:r>
              <a:rPr lang="ro-RO" sz="2000" b="1" dirty="0">
                <a:solidFill>
                  <a:srgbClr val="006666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privind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aprobarea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Normelor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supraveghere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prevenire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şi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limitare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infecţiilor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asociate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asistenţei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medicale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în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unităţile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sanitare</a:t>
            </a:r>
            <a:r>
              <a:rPr lang="ro-RO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o-RO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o-RO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563226" y="1015181"/>
            <a:ext cx="5378115" cy="152348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C9900"/>
                </a:solidFill>
              </a:rPr>
              <a:t>IAAM </a:t>
            </a:r>
            <a:r>
              <a:rPr lang="en-US" dirty="0" smtClean="0"/>
              <a:t>= </a:t>
            </a:r>
            <a:r>
              <a:rPr lang="en-US" sz="2200" b="0" dirty="0" err="1" smtClean="0"/>
              <a:t>infectia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aparuta</a:t>
            </a:r>
            <a:r>
              <a:rPr lang="en-US" sz="2200" b="0" dirty="0" smtClean="0"/>
              <a:t> in </a:t>
            </a:r>
            <a:r>
              <a:rPr lang="en-US" sz="2200" b="0" dirty="0" err="1" smtClean="0"/>
              <a:t>cursul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sau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dupa</a:t>
            </a:r>
            <a:r>
              <a:rPr lang="en-US" sz="2200" b="0" dirty="0" smtClean="0"/>
              <a:t> o </a:t>
            </a:r>
            <a:r>
              <a:rPr lang="en-US" sz="2200" b="0" dirty="0" err="1" smtClean="0"/>
              <a:t>interventie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medicala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asupra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unui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pacient</a:t>
            </a:r>
            <a:r>
              <a:rPr lang="en-US" sz="2200" b="0" dirty="0" smtClean="0"/>
              <a:t> (</a:t>
            </a:r>
            <a:r>
              <a:rPr lang="en-US" sz="2200" b="0" dirty="0" err="1" smtClean="0"/>
              <a:t>diagnostica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terapeutica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sau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preventionala</a:t>
            </a:r>
            <a:r>
              <a:rPr lang="en-US" sz="2200" b="0" dirty="0" smtClean="0"/>
              <a:t>) </a:t>
            </a:r>
            <a:r>
              <a:rPr lang="en-US" sz="2200" b="0" dirty="0" err="1" smtClean="0"/>
              <a:t>si</a:t>
            </a:r>
            <a:r>
              <a:rPr lang="en-US" sz="2200" b="0" dirty="0" smtClean="0"/>
              <a:t> care nu era </a:t>
            </a:r>
            <a:r>
              <a:rPr lang="en-US" sz="2200" b="0" dirty="0" err="1" smtClean="0"/>
              <a:t>nici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prezenta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nici</a:t>
            </a:r>
            <a:r>
              <a:rPr lang="en-US" sz="2200" b="0" dirty="0" smtClean="0"/>
              <a:t> in </a:t>
            </a:r>
            <a:r>
              <a:rPr lang="en-US" sz="2200" b="0" dirty="0" err="1" smtClean="0"/>
              <a:t>incubatie</a:t>
            </a:r>
            <a:r>
              <a:rPr lang="en-US" sz="2200" b="0" dirty="0" smtClean="0"/>
              <a:t> la </a:t>
            </a:r>
            <a:r>
              <a:rPr lang="en-US" sz="2200" b="0" dirty="0" err="1" smtClean="0"/>
              <a:t>inceputul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aplicarii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ingrijirilor</a:t>
            </a:r>
            <a:r>
              <a:rPr lang="en-US" sz="2200" b="0" dirty="0" smtClean="0"/>
              <a:t>. </a:t>
            </a:r>
            <a:endParaRPr lang="en-US" sz="2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569242" y="2779295"/>
            <a:ext cx="5366084" cy="42712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CC9900"/>
                </a:solidFill>
              </a:rPr>
              <a:t>Definitia</a:t>
            </a:r>
            <a:r>
              <a:rPr lang="en-US" sz="4000" b="1" dirty="0" smtClean="0">
                <a:solidFill>
                  <a:srgbClr val="CC9900"/>
                </a:solidFill>
              </a:rPr>
              <a:t> </a:t>
            </a:r>
            <a:r>
              <a:rPr lang="en-US" sz="4000" b="1" dirty="0" err="1" smtClean="0">
                <a:solidFill>
                  <a:srgbClr val="CC9900"/>
                </a:solidFill>
              </a:rPr>
              <a:t>poate</a:t>
            </a:r>
            <a:r>
              <a:rPr lang="en-US" sz="4000" b="1" dirty="0" smtClean="0">
                <a:solidFill>
                  <a:srgbClr val="CC9900"/>
                </a:solidFill>
              </a:rPr>
              <a:t> fi </a:t>
            </a:r>
            <a:r>
              <a:rPr lang="en-US" sz="4000" b="1" dirty="0" err="1" smtClean="0">
                <a:solidFill>
                  <a:srgbClr val="CC9900"/>
                </a:solidFill>
              </a:rPr>
              <a:t>particularizata</a:t>
            </a:r>
            <a:r>
              <a:rPr lang="en-US" sz="4000" b="1" dirty="0" smtClean="0">
                <a:solidFill>
                  <a:srgbClr val="CC9900"/>
                </a:solidFill>
              </a:rPr>
              <a:t> </a:t>
            </a:r>
            <a:r>
              <a:rPr lang="en-US" sz="4000" b="1" dirty="0" err="1" smtClean="0">
                <a:solidFill>
                  <a:srgbClr val="CC9900"/>
                </a:solidFill>
              </a:rPr>
              <a:t>dupa</a:t>
            </a:r>
            <a:r>
              <a:rPr lang="en-US" sz="4000" b="1" dirty="0">
                <a:solidFill>
                  <a:srgbClr val="CC9900"/>
                </a:solidFill>
              </a:rPr>
              <a:t> </a:t>
            </a:r>
            <a:r>
              <a:rPr lang="en-US" sz="4000" b="1" dirty="0" err="1" smtClean="0">
                <a:solidFill>
                  <a:srgbClr val="CC9900"/>
                </a:solidFill>
              </a:rPr>
              <a:t>localizarea</a:t>
            </a:r>
            <a:r>
              <a:rPr lang="en-US" sz="4000" b="1" dirty="0" smtClean="0">
                <a:solidFill>
                  <a:srgbClr val="CC9900"/>
                </a:solidFill>
              </a:rPr>
              <a:t> </a:t>
            </a:r>
            <a:r>
              <a:rPr lang="en-US" sz="4000" b="1" dirty="0" err="1" smtClean="0">
                <a:solidFill>
                  <a:srgbClr val="CC9900"/>
                </a:solidFill>
              </a:rPr>
              <a:t>anatomica</a:t>
            </a:r>
            <a:r>
              <a:rPr lang="en-US" sz="4000" b="1" dirty="0" smtClean="0">
                <a:solidFill>
                  <a:srgbClr val="CC9900"/>
                </a:solidFill>
              </a:rPr>
              <a:t> :</a:t>
            </a:r>
          </a:p>
          <a:p>
            <a:r>
              <a:rPr lang="en-US" sz="4000" b="1" dirty="0" err="1" smtClean="0">
                <a:solidFill>
                  <a:srgbClr val="006666"/>
                </a:solidFill>
              </a:rPr>
              <a:t>Infectia</a:t>
            </a:r>
            <a:r>
              <a:rPr lang="en-US" sz="4000" b="1" dirty="0" smtClean="0">
                <a:solidFill>
                  <a:srgbClr val="006666"/>
                </a:solidFill>
              </a:rPr>
              <a:t> </a:t>
            </a:r>
            <a:r>
              <a:rPr lang="en-US" sz="4000" b="1" dirty="0" err="1" smtClean="0">
                <a:solidFill>
                  <a:srgbClr val="006666"/>
                </a:solidFill>
              </a:rPr>
              <a:t>urinara</a:t>
            </a:r>
            <a:r>
              <a:rPr lang="en-US" sz="4000" b="1" dirty="0" smtClean="0">
                <a:solidFill>
                  <a:srgbClr val="006666"/>
                </a:solidFill>
              </a:rPr>
              <a:t> AIM</a:t>
            </a:r>
          </a:p>
          <a:p>
            <a:r>
              <a:rPr lang="en-US" sz="4000" b="1" dirty="0" smtClean="0">
                <a:solidFill>
                  <a:srgbClr val="006666"/>
                </a:solidFill>
              </a:rPr>
              <a:t>Pneumonia  AIM</a:t>
            </a:r>
          </a:p>
          <a:p>
            <a:r>
              <a:rPr lang="en-US" sz="4000" b="1" dirty="0" err="1" smtClean="0">
                <a:solidFill>
                  <a:srgbClr val="006666"/>
                </a:solidFill>
              </a:rPr>
              <a:t>Infectia</a:t>
            </a:r>
            <a:r>
              <a:rPr lang="en-US" sz="4000" b="1" dirty="0" smtClean="0">
                <a:solidFill>
                  <a:srgbClr val="006666"/>
                </a:solidFill>
              </a:rPr>
              <a:t> de </a:t>
            </a:r>
            <a:r>
              <a:rPr lang="en-US" sz="4000" b="1" dirty="0" err="1" smtClean="0">
                <a:solidFill>
                  <a:srgbClr val="006666"/>
                </a:solidFill>
              </a:rPr>
              <a:t>plaga</a:t>
            </a:r>
            <a:r>
              <a:rPr lang="en-US" sz="4000" b="1" dirty="0" smtClean="0">
                <a:solidFill>
                  <a:srgbClr val="006666"/>
                </a:solidFill>
              </a:rPr>
              <a:t> </a:t>
            </a:r>
            <a:r>
              <a:rPr lang="en-US" sz="4000" b="1" dirty="0" err="1" smtClean="0">
                <a:solidFill>
                  <a:srgbClr val="006666"/>
                </a:solidFill>
              </a:rPr>
              <a:t>operatorie</a:t>
            </a:r>
            <a:r>
              <a:rPr lang="en-US" sz="4000" b="1" dirty="0" smtClean="0">
                <a:solidFill>
                  <a:srgbClr val="006666"/>
                </a:solidFill>
              </a:rPr>
              <a:t> AIM</a:t>
            </a:r>
          </a:p>
          <a:p>
            <a:r>
              <a:rPr lang="en-US" sz="4000" b="1" dirty="0" err="1" smtClean="0">
                <a:solidFill>
                  <a:srgbClr val="006666"/>
                </a:solidFill>
              </a:rPr>
              <a:t>Infectia</a:t>
            </a:r>
            <a:r>
              <a:rPr lang="en-US" sz="4000" b="1" dirty="0" smtClean="0">
                <a:solidFill>
                  <a:srgbClr val="006666"/>
                </a:solidFill>
              </a:rPr>
              <a:t> de </a:t>
            </a:r>
            <a:r>
              <a:rPr lang="en-US" sz="4000" b="1" dirty="0" err="1" smtClean="0">
                <a:solidFill>
                  <a:srgbClr val="006666"/>
                </a:solidFill>
              </a:rPr>
              <a:t>cateter</a:t>
            </a:r>
            <a:r>
              <a:rPr lang="en-US" sz="4000" b="1" dirty="0" smtClean="0">
                <a:solidFill>
                  <a:srgbClr val="006666"/>
                </a:solidFill>
              </a:rPr>
              <a:t> AIM </a:t>
            </a:r>
          </a:p>
          <a:p>
            <a:r>
              <a:rPr lang="en-US" sz="4000" b="1" dirty="0" smtClean="0">
                <a:solidFill>
                  <a:srgbClr val="006666"/>
                </a:solidFill>
              </a:rPr>
              <a:t>Sepsis-</a:t>
            </a:r>
            <a:r>
              <a:rPr lang="en-US" sz="4000" b="1" dirty="0" err="1" smtClean="0">
                <a:solidFill>
                  <a:srgbClr val="006666"/>
                </a:solidFill>
              </a:rPr>
              <a:t>ul</a:t>
            </a:r>
            <a:r>
              <a:rPr lang="en-US" sz="4000" b="1" dirty="0" smtClean="0">
                <a:solidFill>
                  <a:srgbClr val="006666"/>
                </a:solidFill>
              </a:rPr>
              <a:t> AIM  </a:t>
            </a:r>
          </a:p>
          <a:p>
            <a:r>
              <a:rPr lang="en-US" sz="4000" b="1" i="1" dirty="0" err="1" smtClean="0">
                <a:solidFill>
                  <a:srgbClr val="006666"/>
                </a:solidFill>
              </a:rPr>
              <a:t>Alte</a:t>
            </a:r>
            <a:r>
              <a:rPr lang="en-US" sz="4000" b="1" i="1" dirty="0" smtClean="0">
                <a:solidFill>
                  <a:srgbClr val="006666"/>
                </a:solidFill>
              </a:rPr>
              <a:t> </a:t>
            </a:r>
            <a:r>
              <a:rPr lang="en-US" sz="4000" b="1" i="1" dirty="0" err="1" smtClean="0">
                <a:solidFill>
                  <a:srgbClr val="006666"/>
                </a:solidFill>
              </a:rPr>
              <a:t>localizari</a:t>
            </a:r>
            <a:r>
              <a:rPr lang="en-US" sz="4000" b="1" i="1" dirty="0" smtClean="0">
                <a:solidFill>
                  <a:srgbClr val="006666"/>
                </a:solidFill>
              </a:rPr>
              <a:t> </a:t>
            </a:r>
            <a:endParaRPr lang="en-US" sz="4000" b="1" dirty="0" smtClean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C9900"/>
                </a:solidFill>
              </a:rPr>
              <a:t> </a:t>
            </a:r>
            <a:r>
              <a:rPr lang="en-US" sz="3600" b="1" dirty="0" err="1" smtClean="0">
                <a:solidFill>
                  <a:srgbClr val="CC9900"/>
                </a:solidFill>
              </a:rPr>
              <a:t>Dificultati</a:t>
            </a:r>
            <a:r>
              <a:rPr lang="en-US" sz="3600" b="1" dirty="0" smtClean="0">
                <a:solidFill>
                  <a:srgbClr val="CC9900"/>
                </a:solidFill>
              </a:rPr>
              <a:t> </a:t>
            </a:r>
            <a:r>
              <a:rPr lang="en-US" sz="3300" b="1" dirty="0" smtClean="0">
                <a:solidFill>
                  <a:srgbClr val="CC9900"/>
                </a:solidFill>
              </a:rPr>
              <a:t>- </a:t>
            </a:r>
            <a:r>
              <a:rPr lang="en-US" sz="3300" b="1" dirty="0" err="1" smtClean="0">
                <a:solidFill>
                  <a:srgbClr val="006666"/>
                </a:solidFill>
              </a:rPr>
              <a:t>caz</a:t>
            </a:r>
            <a:r>
              <a:rPr lang="en-US" sz="3300" b="1" dirty="0" smtClean="0">
                <a:solidFill>
                  <a:srgbClr val="006666"/>
                </a:solidFill>
              </a:rPr>
              <a:t>  IAAM           </a:t>
            </a:r>
            <a:r>
              <a:rPr lang="en-US" sz="3300" b="1" dirty="0" err="1" smtClean="0">
                <a:solidFill>
                  <a:srgbClr val="006666"/>
                </a:solidFill>
              </a:rPr>
              <a:t>pacient</a:t>
            </a:r>
            <a:r>
              <a:rPr lang="en-US" sz="3300" b="1" dirty="0" smtClean="0">
                <a:solidFill>
                  <a:srgbClr val="006666"/>
                </a:solidFill>
              </a:rPr>
              <a:t> </a:t>
            </a:r>
            <a:r>
              <a:rPr lang="en-US" sz="3300" b="1" dirty="0" err="1" smtClean="0">
                <a:solidFill>
                  <a:srgbClr val="006666"/>
                </a:solidFill>
              </a:rPr>
              <a:t>colonizat</a:t>
            </a:r>
            <a:r>
              <a:rPr lang="en-US" sz="3300" b="1" dirty="0" smtClean="0">
                <a:solidFill>
                  <a:srgbClr val="00666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006666"/>
                </a:solidFill>
              </a:rPr>
              <a:t>	</a:t>
            </a:r>
            <a:r>
              <a:rPr lang="en-US" sz="3300" b="1" dirty="0" smtClean="0">
                <a:solidFill>
                  <a:srgbClr val="006666"/>
                </a:solidFill>
              </a:rPr>
              <a:t>	               </a:t>
            </a:r>
            <a:r>
              <a:rPr lang="en-US" sz="3300" b="1" dirty="0" err="1" smtClean="0">
                <a:solidFill>
                  <a:srgbClr val="006666"/>
                </a:solidFill>
              </a:rPr>
              <a:t>sau</a:t>
            </a:r>
            <a:r>
              <a:rPr lang="en-US" sz="3300" b="1" dirty="0" smtClean="0">
                <a:solidFill>
                  <a:srgbClr val="006666"/>
                </a:solidFill>
              </a:rPr>
              <a:t> </a:t>
            </a:r>
            <a:r>
              <a:rPr lang="en-US" sz="3300" b="1" dirty="0" err="1">
                <a:solidFill>
                  <a:srgbClr val="006666"/>
                </a:solidFill>
              </a:rPr>
              <a:t>c</a:t>
            </a:r>
            <a:r>
              <a:rPr lang="en-US" sz="3300" b="1" dirty="0" err="1" smtClean="0">
                <a:solidFill>
                  <a:srgbClr val="006666"/>
                </a:solidFill>
              </a:rPr>
              <a:t>ontaminat</a:t>
            </a:r>
            <a:r>
              <a:rPr lang="en-US" sz="3300" b="1" dirty="0" smtClean="0">
                <a:solidFill>
                  <a:srgbClr val="00666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006666"/>
                </a:solidFill>
              </a:rPr>
              <a:t> </a:t>
            </a:r>
            <a:r>
              <a:rPr lang="en-US" sz="3300" b="1" dirty="0" smtClean="0">
                <a:solidFill>
                  <a:srgbClr val="006666"/>
                </a:solidFill>
              </a:rPr>
              <a:t>                                         </a:t>
            </a:r>
            <a:r>
              <a:rPr lang="en-US" sz="3300" b="1" dirty="0" err="1" smtClean="0">
                <a:solidFill>
                  <a:srgbClr val="006666"/>
                </a:solidFill>
              </a:rPr>
              <a:t>sau</a:t>
            </a:r>
            <a:r>
              <a:rPr lang="en-US" sz="3300" b="1" dirty="0" smtClean="0">
                <a:solidFill>
                  <a:srgbClr val="006666"/>
                </a:solidFill>
              </a:rPr>
              <a:t>  </a:t>
            </a:r>
            <a:r>
              <a:rPr lang="en-US" sz="3300" b="1" dirty="0" err="1" smtClean="0">
                <a:solidFill>
                  <a:srgbClr val="006666"/>
                </a:solidFill>
              </a:rPr>
              <a:t>purtator</a:t>
            </a:r>
            <a:r>
              <a:rPr lang="en-US" sz="3300" b="1" dirty="0" smtClean="0">
                <a:solidFill>
                  <a:srgbClr val="006666"/>
                </a:solidFill>
              </a:rPr>
              <a:t> </a:t>
            </a:r>
            <a:endParaRPr lang="en-US" sz="3300" b="1" dirty="0">
              <a:solidFill>
                <a:srgbClr val="00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DIAGNOSTICUL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7" name="Not Equal 6"/>
          <p:cNvSpPr/>
          <p:nvPr/>
        </p:nvSpPr>
        <p:spPr>
          <a:xfrm>
            <a:off x="9252284" y="5807448"/>
            <a:ext cx="540000" cy="27625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4138" y="25400"/>
            <a:ext cx="12107862" cy="121385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ro-RO" altLang="en-US" sz="3000" b="1" dirty="0" smtClean="0">
                <a:solidFill>
                  <a:srgbClr val="006666"/>
                </a:solidFill>
                <a:latin typeface="Arial" charset="0"/>
              </a:rPr>
              <a:t>Definiţie de caz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en-US" altLang="en-US" sz="3000" b="1" dirty="0" smtClean="0">
                <a:solidFill>
                  <a:srgbClr val="006666"/>
                </a:solidFill>
                <a:latin typeface="Arial" charset="0"/>
              </a:rPr>
              <a:t>INFEC</a:t>
            </a:r>
            <a:r>
              <a:rPr lang="ro-RO" altLang="en-US" sz="3000" b="1" dirty="0" smtClean="0">
                <a:solidFill>
                  <a:srgbClr val="006666"/>
                </a:solidFill>
                <a:latin typeface="Arial" charset="0"/>
              </a:rPr>
              <a:t>Ţ</a:t>
            </a:r>
            <a:r>
              <a:rPr lang="en-US" altLang="en-US" sz="3000" b="1" dirty="0" smtClean="0">
                <a:solidFill>
                  <a:srgbClr val="006666"/>
                </a:solidFill>
                <a:latin typeface="Arial" charset="0"/>
              </a:rPr>
              <a:t>IA URINAR</a:t>
            </a:r>
            <a:r>
              <a:rPr lang="ro-RO" altLang="en-US" sz="3000" b="1" dirty="0" smtClean="0">
                <a:solidFill>
                  <a:srgbClr val="006666"/>
                </a:solidFill>
                <a:latin typeface="Arial" charset="0"/>
              </a:rPr>
              <a:t>Ă</a:t>
            </a:r>
            <a:r>
              <a:rPr lang="en-US" altLang="en-US" sz="3000" b="1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it-IT" altLang="en-US" sz="3000" b="1" dirty="0" smtClean="0">
                <a:solidFill>
                  <a:srgbClr val="006666"/>
                </a:solidFill>
                <a:latin typeface="Arial" charset="0"/>
              </a:rPr>
              <a:t>ASOCIAT</a:t>
            </a:r>
            <a:r>
              <a:rPr lang="ro-RO" altLang="en-US" sz="3000" b="1" dirty="0" smtClean="0">
                <a:solidFill>
                  <a:srgbClr val="006666"/>
                </a:solidFill>
                <a:latin typeface="Arial" charset="0"/>
              </a:rPr>
              <a:t>Ă</a:t>
            </a:r>
            <a:r>
              <a:rPr lang="it-IT" altLang="en-US" sz="3000" b="1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ASISTENŢEI </a:t>
            </a:r>
            <a:r>
              <a:rPr lang="it-IT" altLang="en-US" sz="3000" b="1" dirty="0" smtClean="0">
                <a:solidFill>
                  <a:srgbClr val="006666"/>
                </a:solidFill>
                <a:latin typeface="Arial" charset="0"/>
              </a:rPr>
              <a:t>MEDICALE </a:t>
            </a:r>
            <a:r>
              <a:rPr lang="en-US" altLang="en-US" sz="3000" b="1" dirty="0" smtClean="0">
                <a:solidFill>
                  <a:srgbClr val="006666"/>
                </a:solidFill>
                <a:latin typeface="Arial" charset="0"/>
              </a:rPr>
              <a:t>(UTI) </a:t>
            </a:r>
            <a:endParaRPr lang="en-US" altLang="en-US" sz="3000" b="1" i="1" dirty="0" smtClean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0" y="6457950"/>
            <a:ext cx="1193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i="1" smtClean="0">
                <a:solidFill>
                  <a:prstClr val="black"/>
                </a:solidFill>
              </a:rPr>
              <a:t>Sursa</a:t>
            </a:r>
            <a:r>
              <a:rPr lang="ro-RO" altLang="en-US" sz="1000" smtClean="0">
                <a:solidFill>
                  <a:prstClr val="black"/>
                </a:solidFill>
              </a:rPr>
              <a:t>: *** CNCSBT. </a:t>
            </a:r>
            <a:r>
              <a:rPr lang="it-IT" altLang="en-US" sz="1000" smtClean="0">
                <a:solidFill>
                  <a:prstClr val="black"/>
                </a:solidFill>
              </a:rPr>
              <a:t> Metodologia de supraveghere </a:t>
            </a:r>
            <a:r>
              <a:rPr lang="ro-RO" altLang="en-US" sz="1000" smtClean="0">
                <a:solidFill>
                  <a:prstClr val="black"/>
                </a:solidFill>
              </a:rPr>
              <a:t>în</a:t>
            </a:r>
            <a:r>
              <a:rPr lang="it-IT" altLang="en-US" sz="1000" smtClean="0">
                <a:solidFill>
                  <a:prstClr val="black"/>
                </a:solidFill>
              </a:rPr>
              <a:t> sistem sentinel</a:t>
            </a:r>
            <a:r>
              <a:rPr lang="ro-RO" altLang="en-US" sz="1000" smtClean="0">
                <a:solidFill>
                  <a:prstClr val="black"/>
                </a:solidFill>
              </a:rPr>
              <a:t>ă</a:t>
            </a:r>
            <a:r>
              <a:rPr lang="it-IT" altLang="en-US" sz="1000" smtClean="0">
                <a:solidFill>
                  <a:prstClr val="black"/>
                </a:solidFill>
              </a:rPr>
              <a:t> a infec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iilor nosocomiale </a:t>
            </a:r>
            <a:r>
              <a:rPr lang="ro-RO" altLang="en-US" sz="1000" smtClean="0">
                <a:solidFill>
                  <a:prstClr val="black"/>
                </a:solidFill>
              </a:rPr>
              <a:t>ş</a:t>
            </a:r>
            <a:r>
              <a:rPr lang="it-IT" altLang="en-US" sz="1000" smtClean="0">
                <a:solidFill>
                  <a:prstClr val="black"/>
                </a:solidFill>
              </a:rPr>
              <a:t>i a rezisten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ei microbiene</a:t>
            </a:r>
            <a:r>
              <a:rPr lang="ro-RO" altLang="en-US" sz="1000" smtClean="0">
                <a:solidFill>
                  <a:prstClr val="black"/>
                </a:solidFill>
              </a:rPr>
              <a:t> 2015</a:t>
            </a:r>
            <a:r>
              <a:rPr lang="it-IT" altLang="en-US" sz="1000" smtClean="0">
                <a:solidFill>
                  <a:prstClr val="black"/>
                </a:solidFill>
              </a:rPr>
              <a:t> </a:t>
            </a:r>
            <a:endParaRPr lang="en-US" altLang="en-US" sz="10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smtClean="0">
                <a:solidFill>
                  <a:prstClr val="black"/>
                </a:solidFill>
              </a:rPr>
              <a:t>(http://www.cnscbt.ro/index.php/metodologii/infectii-nosocomiale/224-metodologie-2015-sentinela-noso-amr/file)</a:t>
            </a:r>
            <a:endParaRPr lang="en-US" altLang="en-US" sz="1000" smtClean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68951"/>
              </p:ext>
            </p:extLst>
          </p:nvPr>
        </p:nvGraphicFramePr>
        <p:xfrm>
          <a:off x="171450" y="1089025"/>
          <a:ext cx="11766550" cy="534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71"/>
                <a:gridCol w="5822999"/>
                <a:gridCol w="2908980"/>
              </a:tblGrid>
              <a:tr h="914509">
                <a:tc>
                  <a:txBody>
                    <a:bodyPr/>
                    <a:lstStyle/>
                    <a:p>
                      <a:pPr algn="ctr"/>
                      <a:r>
                        <a:rPr lang="ro-RO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UTI-A</a:t>
                      </a:r>
                    </a:p>
                    <a:p>
                      <a:pPr algn="ctr"/>
                      <a:r>
                        <a:rPr lang="ro-RO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infecţie urinară simptomatică şi confirmată microbiologic </a:t>
                      </a:r>
                      <a:endParaRPr lang="ro-RO" sz="1800" b="0" i="0" u="none" strike="noStrike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UTI-B</a:t>
                      </a:r>
                    </a:p>
                    <a:p>
                      <a:pPr algn="ctr"/>
                      <a:r>
                        <a:rPr lang="ro-RO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infecţie urinară simptomatică fără confirmare microbiologică </a:t>
                      </a:r>
                      <a:endParaRPr lang="ro-RO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 –C </a:t>
                      </a:r>
                    </a:p>
                    <a:p>
                      <a:pPr algn="ctr"/>
                      <a:r>
                        <a:rPr lang="ro-RO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bacteriurie asimptomatică </a:t>
                      </a:r>
                      <a:endParaRPr lang="ro-RO" sz="1600" noProof="0" dirty="0"/>
                    </a:p>
                  </a:txBody>
                  <a:tcPr marT="45725" marB="45725">
                    <a:solidFill>
                      <a:srgbClr val="008080"/>
                    </a:solidFill>
                  </a:tcPr>
                </a:tc>
              </a:tr>
              <a:tr h="443536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pacient care are </a:t>
                      </a:r>
                      <a:r>
                        <a:rPr lang="ro-RO" sz="1600" dirty="0" smtClean="0"/>
                        <a:t>≥ 1 </a:t>
                      </a: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 următoarele semne şi simptome fără altă cauză recunoscută: </a:t>
                      </a:r>
                      <a:r>
                        <a:rPr lang="ro-RO" sz="1600" dirty="0" smtClean="0"/>
                        <a:t>•febră </a:t>
                      </a: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(&gt;380 C), </a:t>
                      </a:r>
                      <a:r>
                        <a:rPr lang="ro-RO" sz="1600" dirty="0" smtClean="0"/>
                        <a:t>•</a:t>
                      </a: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disurie, </a:t>
                      </a:r>
                      <a:r>
                        <a:rPr lang="ro-RO" sz="1600" dirty="0" smtClean="0"/>
                        <a:t>•</a:t>
                      </a: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polakiurie sau </a:t>
                      </a:r>
                      <a:r>
                        <a:rPr lang="ro-RO" sz="1600" dirty="0" smtClean="0"/>
                        <a:t>•</a:t>
                      </a: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tensiune suprapubiană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pacient care are o urocultură pozitivă, adică ≥105 microorganisme / ml cu ≤ 2 specii de microorganisme </a:t>
                      </a:r>
                    </a:p>
                  </a:txBody>
                  <a:tcPr marT="45725" marB="457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o-RO" sz="1500" dirty="0" smtClean="0"/>
                        <a:t>≥ 2 din următoarele (fără altă cauză): •Febră (&gt; 38</a:t>
                      </a:r>
                      <a:r>
                        <a:rPr lang="ro-RO" sz="1500" baseline="30000" dirty="0" smtClean="0"/>
                        <a:t>0</a:t>
                      </a:r>
                      <a:r>
                        <a:rPr lang="ro-RO" sz="1500" dirty="0" smtClean="0"/>
                        <a:t>C) •Disurie •Polachiurie •Tensiune suprapubiană </a:t>
                      </a:r>
                    </a:p>
                    <a:p>
                      <a:pPr algn="just"/>
                      <a:endParaRPr lang="ro-RO" sz="1500" dirty="0" smtClean="0"/>
                    </a:p>
                    <a:p>
                      <a:pPr algn="just"/>
                      <a:r>
                        <a:rPr lang="ro-RO" sz="1500" b="1" dirty="0" smtClean="0"/>
                        <a:t>ŞI</a:t>
                      </a:r>
                    </a:p>
                    <a:p>
                      <a:pPr algn="just"/>
                      <a:endParaRPr lang="ro-RO" sz="15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o-RO" sz="1400" dirty="0" smtClean="0"/>
                        <a:t>≥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it-IT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criteriu </a:t>
                      </a:r>
                      <a:r>
                        <a:rPr lang="it-IT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 urm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it-IT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toarele: </a:t>
                      </a:r>
                      <a:endParaRPr lang="ro-RO" sz="1500" dirty="0" smtClean="0"/>
                    </a:p>
                    <a:p>
                      <a:pPr marL="403225" indent="0" algn="just"/>
                      <a:r>
                        <a:rPr lang="ro-RO" sz="1500" dirty="0" smtClean="0"/>
                        <a:t>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test urină rapid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(esterază leucocitară şi/sau nitrat)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pozitiv</a:t>
                      </a:r>
                    </a:p>
                    <a:p>
                      <a:pPr marL="403225" indent="0" algn="just"/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piurie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 ≥10leucocite/ml sau cu ≥ 3 leucocite /pe un câmp microsopic cu imersie (x90) în urina necentrifugată</a:t>
                      </a:r>
                    </a:p>
                    <a:p>
                      <a:pPr marL="403225" indent="0" algn="just"/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microorganisme vizibile la coloraţia gram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urinei necentrifugate </a:t>
                      </a:r>
                    </a:p>
                    <a:p>
                      <a:pPr marL="403225" indent="0" algn="just"/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 puţin 2 uroculturi în care se izolează repetat acelaşi patogen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urinar (bacterii gram negative sau </a:t>
                      </a:r>
                      <a:r>
                        <a:rPr lang="ro-RO" sz="15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saprophyticus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cu ≥ 102 colonii / ml de urină necentrifugată </a:t>
                      </a:r>
                    </a:p>
                    <a:p>
                      <a:pPr marL="403225" indent="0" algn="just"/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≤ 105 colonii /ml dintr-un singur patogen urinar (bacterii gram negative sau </a:t>
                      </a:r>
                      <a:r>
                        <a:rPr lang="ro-RO" sz="15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saprophyticus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la un pacient tratat cu un antibiotic eficient pentru o infecţie urinară</a:t>
                      </a:r>
                    </a:p>
                    <a:p>
                      <a:pPr marL="403225" indent="0" algn="just"/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de infecţie de tract urinar pus de medic </a:t>
                      </a:r>
                    </a:p>
                    <a:p>
                      <a:pPr marL="403225" indent="0" algn="just"/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o-RO" sz="15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medicul instituie terapie adecvată pentru o infecţie de tract urinar </a:t>
                      </a:r>
                      <a:endParaRPr lang="ro-RO" sz="1500" b="1" i="1" noProof="0" dirty="0"/>
                    </a:p>
                  </a:txBody>
                  <a:tcPr marT="45725" marB="457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exclusa din supravegherea infectiilor dobandite in ATI</a:t>
                      </a:r>
                    </a:p>
                    <a:p>
                      <a:endParaRPr lang="ro-RO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o-RO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02" name="TextBox 2"/>
          <p:cNvSpPr txBox="1">
            <a:spLocks noChangeArrowheads="1"/>
          </p:cNvSpPr>
          <p:nvPr/>
        </p:nvSpPr>
        <p:spPr bwMode="auto">
          <a:xfrm>
            <a:off x="9263063" y="3630613"/>
            <a:ext cx="2674937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b="1" smtClean="0">
                <a:solidFill>
                  <a:srgbClr val="000000"/>
                </a:solidFill>
              </a:rPr>
              <a:t>NOTĂ</a:t>
            </a:r>
            <a:r>
              <a:rPr lang="ro-RO" altLang="en-US" smtClean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b="1" i="1" smtClean="0">
                <a:solidFill>
                  <a:srgbClr val="000000"/>
                </a:solidFill>
              </a:rPr>
              <a:t>septicemiile secundare unei bacteriurii asimptomatice</a:t>
            </a:r>
            <a:r>
              <a:rPr lang="ro-RO" altLang="en-US" smtClean="0">
                <a:solidFill>
                  <a:srgbClr val="000000"/>
                </a:solidFill>
              </a:rPr>
              <a:t> vor fi raportate ca septicemii cu sursa (origine) S-UTI </a:t>
            </a:r>
            <a:endParaRPr lang="ro-RO" altLang="en-US" sz="16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o-RO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423863" y="117475"/>
            <a:ext cx="11256962" cy="1063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Definiţie de caz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it-IT" altLang="en-US" sz="3200" b="1" dirty="0" smtClean="0">
                <a:solidFill>
                  <a:srgbClr val="006666"/>
                </a:solidFill>
                <a:latin typeface="Arial" charset="0"/>
              </a:rPr>
              <a:t>PNEUMONI</a:t>
            </a: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E</a:t>
            </a:r>
            <a:r>
              <a:rPr lang="it-IT" altLang="en-US" sz="3200" b="1" dirty="0" smtClean="0">
                <a:solidFill>
                  <a:srgbClr val="006666"/>
                </a:solidFill>
                <a:latin typeface="Arial" charset="0"/>
              </a:rPr>
              <a:t> ASOCIAT</a:t>
            </a: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Ă</a:t>
            </a:r>
            <a:r>
              <a:rPr lang="it-IT" altLang="en-US" sz="3200" b="1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ASISTENŢEI </a:t>
            </a:r>
            <a:r>
              <a:rPr lang="it-IT" altLang="en-US" sz="3200" b="1" dirty="0" smtClean="0">
                <a:solidFill>
                  <a:srgbClr val="006666"/>
                </a:solidFill>
                <a:latin typeface="Arial" charset="0"/>
              </a:rPr>
              <a:t>MEDICALE </a:t>
            </a:r>
            <a:endParaRPr lang="en-US" altLang="en-US" sz="3200" b="1" i="1" dirty="0" smtClean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84138" y="6438900"/>
            <a:ext cx="1193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i="1" smtClean="0">
                <a:solidFill>
                  <a:prstClr val="black"/>
                </a:solidFill>
              </a:rPr>
              <a:t>Sursa</a:t>
            </a:r>
            <a:r>
              <a:rPr lang="ro-RO" altLang="en-US" sz="1000" smtClean="0">
                <a:solidFill>
                  <a:prstClr val="black"/>
                </a:solidFill>
              </a:rPr>
              <a:t>: *** CNCSBT. </a:t>
            </a:r>
            <a:r>
              <a:rPr lang="it-IT" altLang="en-US" sz="1000" smtClean="0">
                <a:solidFill>
                  <a:prstClr val="black"/>
                </a:solidFill>
              </a:rPr>
              <a:t> Metodologia de supraveghere </a:t>
            </a:r>
            <a:r>
              <a:rPr lang="ro-RO" altLang="en-US" sz="1000" smtClean="0">
                <a:solidFill>
                  <a:prstClr val="black"/>
                </a:solidFill>
              </a:rPr>
              <a:t>în</a:t>
            </a:r>
            <a:r>
              <a:rPr lang="it-IT" altLang="en-US" sz="1000" smtClean="0">
                <a:solidFill>
                  <a:prstClr val="black"/>
                </a:solidFill>
              </a:rPr>
              <a:t> sistem sentinel</a:t>
            </a:r>
            <a:r>
              <a:rPr lang="ro-RO" altLang="en-US" sz="1000" smtClean="0">
                <a:solidFill>
                  <a:prstClr val="black"/>
                </a:solidFill>
              </a:rPr>
              <a:t>ă</a:t>
            </a:r>
            <a:r>
              <a:rPr lang="it-IT" altLang="en-US" sz="1000" smtClean="0">
                <a:solidFill>
                  <a:prstClr val="black"/>
                </a:solidFill>
              </a:rPr>
              <a:t> a infec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iilor nosocomiale </a:t>
            </a:r>
            <a:r>
              <a:rPr lang="ro-RO" altLang="en-US" sz="1000" smtClean="0">
                <a:solidFill>
                  <a:prstClr val="black"/>
                </a:solidFill>
              </a:rPr>
              <a:t>ş</a:t>
            </a:r>
            <a:r>
              <a:rPr lang="it-IT" altLang="en-US" sz="1000" smtClean="0">
                <a:solidFill>
                  <a:prstClr val="black"/>
                </a:solidFill>
              </a:rPr>
              <a:t>i a rezisten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ei microbiene</a:t>
            </a:r>
            <a:r>
              <a:rPr lang="ro-RO" altLang="en-US" sz="1000" smtClean="0">
                <a:solidFill>
                  <a:prstClr val="black"/>
                </a:solidFill>
              </a:rPr>
              <a:t> 2015</a:t>
            </a:r>
            <a:r>
              <a:rPr lang="it-IT" altLang="en-US" sz="1000" smtClean="0">
                <a:solidFill>
                  <a:prstClr val="black"/>
                </a:solidFill>
              </a:rPr>
              <a:t> </a:t>
            </a:r>
            <a:endParaRPr lang="en-US" altLang="en-US" sz="10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smtClean="0">
                <a:solidFill>
                  <a:prstClr val="black"/>
                </a:solidFill>
              </a:rPr>
              <a:t>(http://www.cnscbt.ro/index.php/metodologii/infectii-nosocomiale/224-metodologie-2015-sentinela-noso-amr/file)</a:t>
            </a:r>
            <a:endParaRPr lang="en-US" altLang="en-US" sz="1000" smtClean="0">
              <a:solidFill>
                <a:prstClr val="black"/>
              </a:solidFill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255588" y="1602581"/>
            <a:ext cx="1159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prstClr val="black"/>
                </a:solidFill>
                <a:cs typeface="Arial" charset="0"/>
              </a:rPr>
              <a:t>Pe baza datelor microbiologice ob</a:t>
            </a:r>
            <a:r>
              <a:rPr lang="ro-RO" altLang="en-US" b="1" dirty="0" smtClean="0">
                <a:solidFill>
                  <a:prstClr val="black"/>
                </a:solidFill>
                <a:cs typeface="Arial" charset="0"/>
              </a:rPr>
              <a:t>ţ</a:t>
            </a:r>
            <a:r>
              <a:rPr lang="it-IT" altLang="en-US" b="1" dirty="0" smtClean="0">
                <a:solidFill>
                  <a:prstClr val="black"/>
                </a:solidFill>
                <a:cs typeface="Arial" charset="0"/>
              </a:rPr>
              <a:t>inute de la pacient pneumonia se poate </a:t>
            </a:r>
            <a:r>
              <a:rPr lang="ro-RO" altLang="en-US" b="1" dirty="0" smtClean="0">
                <a:solidFill>
                  <a:prstClr val="black"/>
                </a:solidFill>
                <a:cs typeface="Arial" charset="0"/>
              </a:rPr>
              <a:t>î</a:t>
            </a:r>
            <a:r>
              <a:rPr lang="it-IT" altLang="en-US" b="1" dirty="0" smtClean="0">
                <a:solidFill>
                  <a:prstClr val="black"/>
                </a:solidFill>
                <a:cs typeface="Arial" charset="0"/>
              </a:rPr>
              <a:t>ncadra </a:t>
            </a:r>
            <a:r>
              <a:rPr lang="ro-RO" altLang="en-US" b="1" dirty="0" smtClean="0">
                <a:solidFill>
                  <a:prstClr val="black"/>
                </a:solidFill>
                <a:cs typeface="Arial" charset="0"/>
              </a:rPr>
              <a:t>î</a:t>
            </a:r>
            <a:r>
              <a:rPr lang="it-IT" altLang="en-US" b="1" dirty="0" smtClean="0">
                <a:solidFill>
                  <a:prstClr val="black"/>
                </a:solidFill>
                <a:cs typeface="Arial" charset="0"/>
              </a:rPr>
              <a:t>n urmatoarele categorii : </a:t>
            </a:r>
            <a:endParaRPr lang="ro-RO" altLang="en-US" dirty="0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3504"/>
              </p:ext>
            </p:extLst>
          </p:nvPr>
        </p:nvGraphicFramePr>
        <p:xfrm>
          <a:off x="255588" y="2018773"/>
          <a:ext cx="1176655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336"/>
                <a:gridCol w="1857163"/>
                <a:gridCol w="4665101"/>
                <a:gridCol w="1333499"/>
                <a:gridCol w="1353452"/>
              </a:tblGrid>
              <a:tr h="221826">
                <a:tc>
                  <a:txBody>
                    <a:bodyPr/>
                    <a:lstStyle/>
                    <a:p>
                      <a:r>
                        <a:rPr lang="ro-RO" sz="1800" noProof="0" dirty="0" smtClean="0"/>
                        <a:t>PN1</a:t>
                      </a:r>
                      <a:endParaRPr lang="ro-RO" sz="1800" noProof="0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noProof="0" dirty="0" smtClean="0"/>
                        <a:t>PN2</a:t>
                      </a:r>
                      <a:endParaRPr lang="ro-RO" sz="1800" noProof="0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noProof="0" dirty="0" smtClean="0"/>
                        <a:t>PN3</a:t>
                      </a:r>
                      <a:endParaRPr lang="ro-RO" sz="1800" noProof="0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noProof="0" dirty="0" smtClean="0"/>
                        <a:t>PN4</a:t>
                      </a:r>
                      <a:endParaRPr lang="ro-RO" sz="1800" noProof="0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noProof="0" dirty="0" smtClean="0"/>
                        <a:t>PN5</a:t>
                      </a:r>
                    </a:p>
                  </a:txBody>
                  <a:tcPr>
                    <a:solidFill>
                      <a:srgbClr val="0066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Culturi cantitative pozitive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 probe recoltate din tractul respirator inferior cu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risc de contaminare minim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lavaj brohoalveolar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104 unităţi formatoare de colonii (UFC)/ml sau ≥ 5% din celulele obţinute prin lavaj bronho-alveolar care conţin bacterii intracelulare la examenul microscopic direct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 recoltată cu perie bronşică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(PB Wimberley)  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 103 UFC/ml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aspirat distal protejat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(ADP) ≥ 103 UFC/ml </a:t>
                      </a:r>
                      <a:endParaRPr lang="ro-RO" sz="1500" noProof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Culturi cantitative pozitive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 probe din tractul respirator inferior cu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risc de contaminare mai ridicat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culturi cantitative din probe recoltate din tractul respirator inferior ( ex. secreţie traheală) ≥ 106 UFC/ml </a:t>
                      </a:r>
                      <a:endParaRPr lang="ro-RO" sz="1500" noProof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5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Unul dintre următoarele teste pozitive </a:t>
                      </a:r>
                      <a:endParaRPr lang="ro-RO" sz="15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hemoculturi pozitive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 nu sunt corelate cu altă sursă de infecţie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culturi pozitive din lichidul pleural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culturi pozitive din puroiul extras din abcese pleurale sau pulmonare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examen histologic pulmonar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caracteristic pentru pneumonie </a:t>
                      </a:r>
                    </a:p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</a:t>
                      </a:r>
                      <a:r>
                        <a:rPr lang="ro-RO" sz="1500" b="1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examene pozitive pentru pneumonie cu virusuri sau germeni particulari 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(ex. </a:t>
                      </a:r>
                      <a:r>
                        <a:rPr lang="ro-RO" sz="15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Legionella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15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Aspergilius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mycobacteria, mycoplasma, </a:t>
                      </a:r>
                      <a:r>
                        <a:rPr lang="ro-RO" sz="1500" b="0" i="1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Pneumocistis carinii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</a:p>
                    <a:p>
                      <a:pPr marL="571500" indent="-571500"/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detecţie a antigenului viral sau anticorpilor din secreţiile respiratorii </a:t>
                      </a:r>
                    </a:p>
                    <a:p>
                      <a:pPr marL="571500" indent="-571500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- examen direct pozitiv sau cultură pozitivă din     secreţiile bronşice sau şesuturi </a:t>
                      </a:r>
                    </a:p>
                    <a:p>
                      <a:pPr marL="292100" indent="-292100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- seroconversie (ex. virusul gripal, Chlamydia) </a:t>
                      </a:r>
                    </a:p>
                    <a:p>
                      <a:pPr marL="292100" indent="-292100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- detectarea antigenelor în urină ( Legionella) </a:t>
                      </a:r>
                      <a:endParaRPr lang="ro-RO" sz="1500" noProof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cultură pozitivă din spută sau din secreţii din tractul respirator inferior (calitativ) </a:t>
                      </a:r>
                      <a:endParaRPr lang="ro-RO" sz="1500" noProof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fără probe microbiologice pozitive </a:t>
                      </a:r>
                      <a:endParaRPr lang="ro-RO" sz="1500" noProof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0178" y="1271349"/>
            <a:ext cx="10850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o-RO" b="1" i="1" dirty="0">
                <a:solidFill>
                  <a:srgbClr val="006666"/>
                </a:solidFill>
              </a:rPr>
              <a:t>Pneumonia</a:t>
            </a:r>
            <a:r>
              <a:rPr lang="ro-RO" dirty="0">
                <a:solidFill>
                  <a:prstClr val="black"/>
                </a:solidFill>
              </a:rPr>
              <a:t> se defineşte prin îndeplinirea concomitentă a criteriului </a:t>
            </a:r>
            <a:r>
              <a:rPr lang="ro-RO" b="1" i="1" dirty="0">
                <a:solidFill>
                  <a:srgbClr val="006666"/>
                </a:solidFill>
              </a:rPr>
              <a:t>radiologic</a:t>
            </a:r>
            <a:r>
              <a:rPr lang="ro-RO" dirty="0">
                <a:solidFill>
                  <a:prstClr val="black"/>
                </a:solidFill>
              </a:rPr>
              <a:t> şi a celui </a:t>
            </a:r>
            <a:r>
              <a:rPr lang="ro-RO" b="1" i="1" dirty="0">
                <a:solidFill>
                  <a:srgbClr val="006666"/>
                </a:solidFill>
              </a:rPr>
              <a:t>clinic</a:t>
            </a:r>
            <a:r>
              <a:rPr lang="ro-RO" dirty="0">
                <a:solidFill>
                  <a:srgbClr val="006666"/>
                </a:solidFill>
              </a:rPr>
              <a:t> </a:t>
            </a:r>
            <a:r>
              <a:rPr lang="ro-RO" dirty="0">
                <a:solidFill>
                  <a:prstClr val="black"/>
                </a:solidFill>
              </a:rPr>
              <a:t> ± cel </a:t>
            </a:r>
            <a:r>
              <a:rPr lang="ro-RO" b="1" i="1" dirty="0">
                <a:solidFill>
                  <a:srgbClr val="006666"/>
                </a:solidFill>
              </a:rPr>
              <a:t>microbiologic </a:t>
            </a:r>
          </a:p>
        </p:txBody>
      </p:sp>
    </p:spTree>
    <p:extLst>
      <p:ext uri="{BB962C8B-B14F-4D97-AF65-F5344CB8AC3E}">
        <p14:creationId xmlns:p14="http://schemas.microsoft.com/office/powerpoint/2010/main" val="16224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423863" y="63500"/>
            <a:ext cx="11256962" cy="1001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Definiţie de caz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INFECŢII DE PLAGĂ CHIRURGICALĂ </a:t>
            </a:r>
            <a:endParaRPr lang="en-US" altLang="en-US" sz="3200" b="1" dirty="0" smtClean="0">
              <a:solidFill>
                <a:srgbClr val="006666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30668"/>
              </p:ext>
            </p:extLst>
          </p:nvPr>
        </p:nvGraphicFramePr>
        <p:xfrm>
          <a:off x="171450" y="1228725"/>
          <a:ext cx="11766550" cy="512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821"/>
                <a:gridCol w="4708473"/>
                <a:gridCol w="3804256"/>
              </a:tblGrid>
              <a:tr h="365792">
                <a:tc>
                  <a:txBody>
                    <a:bodyPr/>
                    <a:lstStyle/>
                    <a:p>
                      <a:pPr algn="ctr"/>
                      <a:r>
                        <a:rPr lang="ro-RO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Infecţie plagă superficială </a:t>
                      </a:r>
                      <a:endParaRPr lang="ro-RO" sz="1800" b="0" i="0" u="none" strike="noStrike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Infecţie plagă profundă </a:t>
                      </a:r>
                      <a:r>
                        <a:rPr lang="ro-RO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T="45718" marB="45718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Infecţie de organ/cavitate </a:t>
                      </a:r>
                      <a:r>
                        <a:rPr lang="ro-RO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T="45718" marB="45718">
                    <a:solidFill>
                      <a:srgbClr val="006666"/>
                    </a:solidFill>
                  </a:tcPr>
                </a:tc>
              </a:tr>
              <a:tr h="4755483">
                <a:tc>
                  <a:txBody>
                    <a:bodyPr/>
                    <a:lstStyle/>
                    <a:p>
                      <a:pPr algn="just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care apare în decurs de 30 de zile după intervenţia chirurgicală </a:t>
                      </a:r>
                      <a:r>
                        <a:rPr lang="ro-RO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 se limitează numai la piele şi ţesutul subcutan </a:t>
                      </a:r>
                    </a:p>
                    <a:p>
                      <a:pPr algn="just"/>
                      <a:r>
                        <a:rPr lang="ro-RO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 puţin una din următoarele caracteristici: </a:t>
                      </a:r>
                    </a:p>
                    <a:p>
                      <a:pPr algn="just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secreţi purulente cu sau fără confirmare etiologică de laborator din incizia superficială</a:t>
                      </a:r>
                    </a:p>
                    <a:p>
                      <a:pPr algn="just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izolarea unui microorganism dintr-o cultură din fluid/ţesut recoltate aseptic dintr-o incizie superficială </a:t>
                      </a:r>
                    </a:p>
                    <a:p>
                      <a:pPr algn="just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cel puţin unul din următoarele semne sau simptome: durere sau tensiune, edem localizat, rosşaţă sau căldură </a:t>
                      </a:r>
                      <a:r>
                        <a:rPr lang="ro-RO" sz="14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deschiderea deliberată a plăgii de către chirurg în cazul în care culturile sunt negative </a:t>
                      </a:r>
                    </a:p>
                    <a:p>
                      <a:pPr algn="just"/>
                      <a:r>
                        <a:rPr lang="ro-RO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diagnostic de infecţie superficială de plagă pus de chirurg sau medicul curant 	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o-RO" sz="12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Infecţie care apare în decurs de 30 de zile de la operaţie în cazul în care nu este lăsat nici un dispozitiv/dren la nivelulul inciziei operator sau în decurs de un an în cazul în care dispozitivul este lăsat la acel nivel </a:t>
                      </a:r>
                      <a:r>
                        <a:rPr lang="ro-RO" sz="15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infecţia pare a fi corelată cu operaţia </a:t>
                      </a:r>
                      <a:r>
                        <a:rPr lang="ro-RO" sz="15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infectţa cuprinde ţesuturile moi profunde (fascia, muşchi) ale inciziei </a:t>
                      </a:r>
                      <a:r>
                        <a:rPr lang="ro-RO" sz="15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 puţin una din următoarele: </a:t>
                      </a:r>
                    </a:p>
                    <a:p>
                      <a:pPr algn="just"/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1.secreţii purulente cu origine în incizia adâncă dar nu din organ/spaţiu component al situsului chirurgical </a:t>
                      </a:r>
                    </a:p>
                    <a:p>
                      <a:pPr algn="just"/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dehiscenţa spontană sau deschiderea deliberată de către chirurg a plăgii operatorii când pacientul prezintă următoarele semne şi simptome: febra (&gt;38*C), durere localizată sau tensiune în cazul în care culturile sunt negative </a:t>
                      </a:r>
                    </a:p>
                    <a:p>
                      <a:pPr algn="just"/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un abces sau alte evidenţe de infecţie care implică incizia adâncă şi care sunt găsite la examinarea directă, în timpul reintervenţiei sau la examenul histopatologic sau radiologic. </a:t>
                      </a:r>
                    </a:p>
                    <a:p>
                      <a:pPr algn="just"/>
                      <a:r>
                        <a:rPr lang="ro-RO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diagnosticul chirurgului sau al medicului curant  	</a:t>
                      </a:r>
                    </a:p>
                  </a:txBody>
                  <a:tcPr marT="45718" marB="4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decurs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30 de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zile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cazul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care nu exist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dispozitiv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situsul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chirurgical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decurs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un an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cazul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care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acesta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situsul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chirurgical </a:t>
                      </a:r>
                      <a:r>
                        <a:rPr lang="ro-RO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poate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corelat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 opera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cuprinde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oricare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parte anatomic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(ex.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spa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altele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incizia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ial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urm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toarele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1.puroi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inut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dintr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-un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situat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ntr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 ran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epare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organului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/spa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iului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izolarea unui microorganism dintr-o cultur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 </a:t>
                      </a:r>
                      <a:r>
                        <a:rPr lang="it-IT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 organ/cavitate recoltate aseptic 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un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abces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eviden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de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cavitatea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care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sunt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examinarea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direct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timpul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reinterven</a:t>
                      </a: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ţ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examenul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histopatologic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radiologic. </a:t>
                      </a:r>
                    </a:p>
                    <a:p>
                      <a:r>
                        <a:rPr lang="it-IT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diagnosticul chirurgului sau al medicului curant 	</a:t>
                      </a:r>
                    </a:p>
                  </a:txBody>
                  <a:tcPr marT="45718" marB="4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073" name="TextBox 6"/>
          <p:cNvSpPr txBox="1">
            <a:spLocks noChangeArrowheads="1"/>
          </p:cNvSpPr>
          <p:nvPr/>
        </p:nvSpPr>
        <p:spPr bwMode="auto">
          <a:xfrm>
            <a:off x="0" y="6457950"/>
            <a:ext cx="1193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i="1" smtClean="0">
                <a:solidFill>
                  <a:prstClr val="black"/>
                </a:solidFill>
              </a:rPr>
              <a:t>Sursa</a:t>
            </a:r>
            <a:r>
              <a:rPr lang="ro-RO" altLang="en-US" sz="1000" smtClean="0">
                <a:solidFill>
                  <a:prstClr val="black"/>
                </a:solidFill>
              </a:rPr>
              <a:t>: *** CNCSBT. </a:t>
            </a:r>
            <a:r>
              <a:rPr lang="it-IT" altLang="en-US" sz="1000" smtClean="0">
                <a:solidFill>
                  <a:prstClr val="black"/>
                </a:solidFill>
              </a:rPr>
              <a:t> Metodologia de supraveghere </a:t>
            </a:r>
            <a:r>
              <a:rPr lang="ro-RO" altLang="en-US" sz="1000" smtClean="0">
                <a:solidFill>
                  <a:prstClr val="black"/>
                </a:solidFill>
              </a:rPr>
              <a:t>în</a:t>
            </a:r>
            <a:r>
              <a:rPr lang="it-IT" altLang="en-US" sz="1000" smtClean="0">
                <a:solidFill>
                  <a:prstClr val="black"/>
                </a:solidFill>
              </a:rPr>
              <a:t> sistem sentinel</a:t>
            </a:r>
            <a:r>
              <a:rPr lang="ro-RO" altLang="en-US" sz="1000" smtClean="0">
                <a:solidFill>
                  <a:prstClr val="black"/>
                </a:solidFill>
              </a:rPr>
              <a:t>ă</a:t>
            </a:r>
            <a:r>
              <a:rPr lang="it-IT" altLang="en-US" sz="1000" smtClean="0">
                <a:solidFill>
                  <a:prstClr val="black"/>
                </a:solidFill>
              </a:rPr>
              <a:t> a infec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iilor nosocomiale </a:t>
            </a:r>
            <a:r>
              <a:rPr lang="ro-RO" altLang="en-US" sz="1000" smtClean="0">
                <a:solidFill>
                  <a:prstClr val="black"/>
                </a:solidFill>
              </a:rPr>
              <a:t>ş</a:t>
            </a:r>
            <a:r>
              <a:rPr lang="it-IT" altLang="en-US" sz="1000" smtClean="0">
                <a:solidFill>
                  <a:prstClr val="black"/>
                </a:solidFill>
              </a:rPr>
              <a:t>i a rezisten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ei microbiene</a:t>
            </a:r>
            <a:r>
              <a:rPr lang="ro-RO" altLang="en-US" sz="1000" smtClean="0">
                <a:solidFill>
                  <a:prstClr val="black"/>
                </a:solidFill>
              </a:rPr>
              <a:t> 2015</a:t>
            </a:r>
            <a:r>
              <a:rPr lang="it-IT" altLang="en-US" sz="1000" smtClean="0">
                <a:solidFill>
                  <a:prstClr val="black"/>
                </a:solidFill>
              </a:rPr>
              <a:t> </a:t>
            </a:r>
            <a:endParaRPr lang="en-US" altLang="en-US" sz="10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smtClean="0">
                <a:solidFill>
                  <a:prstClr val="black"/>
                </a:solidFill>
              </a:rPr>
              <a:t>(http://www.cnscbt.ro/index.php/metodologii/infectii-nosocomiale/224-metodologie-2015-sentinela-noso-amr/file)</a:t>
            </a:r>
            <a:endParaRPr lang="en-US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255588" y="25400"/>
            <a:ext cx="11766550" cy="1063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Definiţie de caz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r>
              <a:rPr lang="it-IT" altLang="en-US" sz="3200" b="1" dirty="0" smtClean="0">
                <a:solidFill>
                  <a:srgbClr val="006666"/>
                </a:solidFill>
                <a:latin typeface="Arial" charset="0"/>
              </a:rPr>
              <a:t>INFEC</a:t>
            </a:r>
            <a:r>
              <a:rPr lang="ro-RO" altLang="en-US" sz="3200" b="1" dirty="0" smtClean="0">
                <a:solidFill>
                  <a:srgbClr val="006666"/>
                </a:solidFill>
                <a:latin typeface="Arial" charset="0"/>
              </a:rPr>
              <a:t>Ţ</a:t>
            </a:r>
            <a:r>
              <a:rPr lang="it-IT" altLang="en-US" sz="3200" b="1" dirty="0" smtClean="0">
                <a:solidFill>
                  <a:srgbClr val="006666"/>
                </a:solidFill>
                <a:latin typeface="Arial" charset="0"/>
              </a:rPr>
              <a:t>II ASOCIATE CATETERULUI VENOS CENTRAL (CRI)</a:t>
            </a:r>
            <a:endParaRPr lang="en-US" altLang="en-US" sz="3200" b="1" dirty="0" smtClean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84138" y="6438900"/>
            <a:ext cx="1193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i="1" smtClean="0">
                <a:solidFill>
                  <a:prstClr val="black"/>
                </a:solidFill>
              </a:rPr>
              <a:t>Sursa</a:t>
            </a:r>
            <a:r>
              <a:rPr lang="ro-RO" altLang="en-US" sz="1000" smtClean="0">
                <a:solidFill>
                  <a:prstClr val="black"/>
                </a:solidFill>
              </a:rPr>
              <a:t>: *** CNCSBT. </a:t>
            </a:r>
            <a:r>
              <a:rPr lang="it-IT" altLang="en-US" sz="1000" smtClean="0">
                <a:solidFill>
                  <a:prstClr val="black"/>
                </a:solidFill>
              </a:rPr>
              <a:t> Metodologia de supraveghere </a:t>
            </a:r>
            <a:r>
              <a:rPr lang="ro-RO" altLang="en-US" sz="1000" smtClean="0">
                <a:solidFill>
                  <a:prstClr val="black"/>
                </a:solidFill>
              </a:rPr>
              <a:t>în</a:t>
            </a:r>
            <a:r>
              <a:rPr lang="it-IT" altLang="en-US" sz="1000" smtClean="0">
                <a:solidFill>
                  <a:prstClr val="black"/>
                </a:solidFill>
              </a:rPr>
              <a:t> sistem sentinel</a:t>
            </a:r>
            <a:r>
              <a:rPr lang="ro-RO" altLang="en-US" sz="1000" smtClean="0">
                <a:solidFill>
                  <a:prstClr val="black"/>
                </a:solidFill>
              </a:rPr>
              <a:t>ă</a:t>
            </a:r>
            <a:r>
              <a:rPr lang="it-IT" altLang="en-US" sz="1000" smtClean="0">
                <a:solidFill>
                  <a:prstClr val="black"/>
                </a:solidFill>
              </a:rPr>
              <a:t> a infec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iilor nosocomiale </a:t>
            </a:r>
            <a:r>
              <a:rPr lang="ro-RO" altLang="en-US" sz="1000" smtClean="0">
                <a:solidFill>
                  <a:prstClr val="black"/>
                </a:solidFill>
              </a:rPr>
              <a:t>ş</a:t>
            </a:r>
            <a:r>
              <a:rPr lang="it-IT" altLang="en-US" sz="1000" smtClean="0">
                <a:solidFill>
                  <a:prstClr val="black"/>
                </a:solidFill>
              </a:rPr>
              <a:t>i a rezisten</a:t>
            </a:r>
            <a:r>
              <a:rPr lang="ro-RO" altLang="en-US" sz="1000" smtClean="0">
                <a:solidFill>
                  <a:prstClr val="black"/>
                </a:solidFill>
              </a:rPr>
              <a:t>ţ</a:t>
            </a:r>
            <a:r>
              <a:rPr lang="it-IT" altLang="en-US" sz="1000" smtClean="0">
                <a:solidFill>
                  <a:prstClr val="black"/>
                </a:solidFill>
              </a:rPr>
              <a:t>ei microbiene</a:t>
            </a:r>
            <a:r>
              <a:rPr lang="ro-RO" altLang="en-US" sz="1000" smtClean="0">
                <a:solidFill>
                  <a:prstClr val="black"/>
                </a:solidFill>
              </a:rPr>
              <a:t> 2015</a:t>
            </a:r>
            <a:r>
              <a:rPr lang="it-IT" altLang="en-US" sz="1000" smtClean="0">
                <a:solidFill>
                  <a:prstClr val="black"/>
                </a:solidFill>
              </a:rPr>
              <a:t> </a:t>
            </a:r>
            <a:endParaRPr lang="en-US" altLang="en-US" sz="10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1000" smtClean="0">
                <a:solidFill>
                  <a:prstClr val="black"/>
                </a:solidFill>
              </a:rPr>
              <a:t>(http://www.cnscbt.ro/index.php/metodologii/infectii-nosocomiale/224-metodologie-2015-sentinela-noso-amr/file)</a:t>
            </a:r>
            <a:endParaRPr lang="en-US" altLang="en-US" sz="1000" smtClean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41589"/>
              </p:ext>
            </p:extLst>
          </p:nvPr>
        </p:nvGraphicFramePr>
        <p:xfrm>
          <a:off x="255588" y="1503363"/>
          <a:ext cx="11766550" cy="481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567"/>
                <a:gridCol w="3385272"/>
                <a:gridCol w="5241711"/>
              </a:tblGrid>
              <a:tr h="823057">
                <a:tc>
                  <a:txBody>
                    <a:bodyPr/>
                    <a:lstStyle/>
                    <a:p>
                      <a:pPr algn="ctr"/>
                      <a:r>
                        <a:rPr lang="ro-RO" sz="1600" noProof="0" dirty="0" smtClean="0"/>
                        <a:t>CRI1</a:t>
                      </a:r>
                      <a:endParaRPr lang="ro-RO" sz="1600" baseline="0" noProof="0" dirty="0" smtClean="0"/>
                    </a:p>
                    <a:p>
                      <a:pPr algn="ctr"/>
                      <a:r>
                        <a:rPr lang="ro-RO" sz="1600" noProof="0" dirty="0" smtClean="0"/>
                        <a:t>infecţie locală</a:t>
                      </a:r>
                    </a:p>
                    <a:p>
                      <a:pPr algn="ctr"/>
                      <a:r>
                        <a:rPr lang="ro-RO" sz="1600" noProof="0" dirty="0" smtClean="0"/>
                        <a:t> (fără pozitivarea hemoculturii)</a:t>
                      </a:r>
                      <a:endParaRPr lang="ro-RO" sz="1600" noProof="0" dirty="0"/>
                    </a:p>
                  </a:txBody>
                  <a:tcPr marT="45717" marB="45717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noProof="0" dirty="0" smtClean="0"/>
                        <a:t>CRI2</a:t>
                      </a:r>
                    </a:p>
                    <a:p>
                      <a:pPr algn="ctr"/>
                      <a:r>
                        <a:rPr lang="ro-RO" sz="1600" noProof="0" dirty="0" smtClean="0"/>
                        <a:t> infecţie generalizată asociată cu CVC (fără hemocultură pozitivă)</a:t>
                      </a:r>
                      <a:endParaRPr lang="ro-RO" sz="1600" noProof="0" dirty="0"/>
                    </a:p>
                  </a:txBody>
                  <a:tcPr marT="45717" marB="45717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noProof="0" dirty="0" smtClean="0"/>
                        <a:t>CRI3</a:t>
                      </a:r>
                    </a:p>
                    <a:p>
                      <a:pPr algn="ctr"/>
                      <a:r>
                        <a:rPr lang="ro-RO" sz="1600" noProof="0" dirty="0" smtClean="0"/>
                        <a:t> septicemie asociată CVC cu diagnostic etiologic</a:t>
                      </a:r>
                      <a:endParaRPr lang="ro-RO" sz="1600" noProof="0" dirty="0"/>
                    </a:p>
                  </a:txBody>
                  <a:tcPr marT="45717" marB="45717">
                    <a:solidFill>
                      <a:srgbClr val="006666"/>
                    </a:solidFill>
                  </a:tcPr>
                </a:tc>
              </a:tr>
              <a:tr h="3993418"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cultură cantitativă de pe cateter venos central (CVC)</a:t>
                      </a: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 103 UFC/ml 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cultură semicantitativă de pe CVC ≥ 15 UFC/ml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puroi/inflamaţie la nivelul inserţiei dispozitivului </a:t>
                      </a:r>
                    </a:p>
                  </a:txBody>
                  <a:tcPr marT="45717" marB="4571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cultură cantitativă de pe CVC </a:t>
                      </a: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103 UFC/ml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cultură semicantitativă de pe CVC ≥ 15 UFC/ml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</a:p>
                    <a:p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atenuarea simptomatologiei la 48 de ore de la îndepărtarea cateterului </a:t>
                      </a:r>
                      <a:endParaRPr lang="ro-RO" sz="1400" noProof="0" dirty="0"/>
                    </a:p>
                  </a:txBody>
                  <a:tcPr marT="45717" marB="4571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septicemie apărutĂ cu 48 de ore înainte sau după îndepărtarea cateterului </a:t>
                      </a: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culturi pozitive cu acelaşi microorganism: </a:t>
                      </a: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cultură cantitativă de pe CVC ≥ 103 UFC/ml sau cultură semicantitativă din CVC ≥ 15UFC/ml </a:t>
                      </a: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raportul dintre numărul de microorganisme obţinute prin hemocultura cantitativă din CVC şi hemocultura periferică &gt; 5 </a:t>
                      </a:r>
                    </a:p>
                    <a:p>
                      <a:r>
                        <a:rPr lang="ro-RO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  <a:endParaRPr lang="ro-RO" sz="16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întarziere diferenţială a pozitivării hemoculturilor: hemocultura din CVC se pozitivează cu 2 sau mai multe ore înaintea celei din hemocultura periferică (hemoculturi prelevate în acelaşi timp) </a:t>
                      </a:r>
                    </a:p>
                    <a:p>
                      <a:r>
                        <a:rPr lang="ro-RO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cultură pozitivă cu acelaşi microorganism din secreţia purulentă de la locul de inserţie </a:t>
                      </a:r>
                    </a:p>
                  </a:txBody>
                  <a:tcPr marT="45717" marB="4571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MF">
      <a:dk1>
        <a:sysClr val="windowText" lastClr="000000"/>
      </a:dk1>
      <a:lt1>
        <a:sysClr val="window" lastClr="FFFFFF"/>
      </a:lt1>
      <a:dk2>
        <a:srgbClr val="00402F"/>
      </a:dk2>
      <a:lt2>
        <a:srgbClr val="EEECE1"/>
      </a:lt2>
      <a:accent1>
        <a:srgbClr val="CFAB7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B99B64"/>
      </a:folHlink>
    </a:clrScheme>
    <a:fontScheme name="U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UMF">
      <a:dk1>
        <a:sysClr val="windowText" lastClr="000000"/>
      </a:dk1>
      <a:lt1>
        <a:sysClr val="window" lastClr="FFFFFF"/>
      </a:lt1>
      <a:dk2>
        <a:srgbClr val="00402F"/>
      </a:dk2>
      <a:lt2>
        <a:srgbClr val="EEECE1"/>
      </a:lt2>
      <a:accent1>
        <a:srgbClr val="CFAB7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B99B64"/>
      </a:folHlink>
    </a:clrScheme>
    <a:fontScheme name="U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MF">
      <a:dk1>
        <a:sysClr val="windowText" lastClr="000000"/>
      </a:dk1>
      <a:lt1>
        <a:sysClr val="window" lastClr="FFFFFF"/>
      </a:lt1>
      <a:dk2>
        <a:srgbClr val="00402F"/>
      </a:dk2>
      <a:lt2>
        <a:srgbClr val="EEECE1"/>
      </a:lt2>
      <a:accent1>
        <a:srgbClr val="CFAB7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B99B64"/>
      </a:folHlink>
    </a:clrScheme>
    <a:fontScheme name="U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UMF">
      <a:dk1>
        <a:sysClr val="windowText" lastClr="000000"/>
      </a:dk1>
      <a:lt1>
        <a:sysClr val="window" lastClr="FFFFFF"/>
      </a:lt1>
      <a:dk2>
        <a:srgbClr val="00402F"/>
      </a:dk2>
      <a:lt2>
        <a:srgbClr val="EEECE1"/>
      </a:lt2>
      <a:accent1>
        <a:srgbClr val="CFAB7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B99B64"/>
      </a:folHlink>
    </a:clrScheme>
    <a:fontScheme name="U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MF">
      <a:dk1>
        <a:sysClr val="windowText" lastClr="000000"/>
      </a:dk1>
      <a:lt1>
        <a:sysClr val="window" lastClr="FFFFFF"/>
      </a:lt1>
      <a:dk2>
        <a:srgbClr val="00402F"/>
      </a:dk2>
      <a:lt2>
        <a:srgbClr val="EEECE1"/>
      </a:lt2>
      <a:accent1>
        <a:srgbClr val="CFAB7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B99B64"/>
      </a:folHlink>
    </a:clrScheme>
    <a:fontScheme name="U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F442381621F4DBB3865F31BF48076" ma:contentTypeVersion="0" ma:contentTypeDescription="Create a new document." ma:contentTypeScope="" ma:versionID="89b19f279877f93e6e9c060ee530bc92">
  <xsd:schema xmlns:xsd="http://www.w3.org/2001/XMLSchema" xmlns:p="http://schemas.microsoft.com/office/2006/metadata/properties" targetNamespace="http://schemas.microsoft.com/office/2006/metadata/properties" ma:root="true" ma:fieldsID="d2b38e92e01493b6a9ea22f40540c5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0B26A21-1BAC-403B-A055-732A195913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8EEE5-48F0-43C8-9DB8-FC9126200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47E1564-E9E9-479D-BDC1-8863F1D5256A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3215</Words>
  <Application>Microsoft Office PowerPoint</Application>
  <PresentationFormat>Custom</PresentationFormat>
  <Paragraphs>327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8_Office Theme</vt:lpstr>
      <vt:lpstr>10_Office Theme</vt:lpstr>
      <vt:lpstr>INFECTIILE ASOCIATE ASISTENTEI MEDICALE. DE LA DIAGNOSTIC LA RAPORTARE </vt:lpstr>
      <vt:lpstr> Date generale  </vt:lpstr>
      <vt:lpstr>Supravegherea IAAM </vt:lpstr>
      <vt:lpstr>Obiectivul 1. Îmbunătăţirea nivelului de cunoştinţe/informaţii în ceea ce privesc IAAM, a tendinţelor  acestora, a rezistenţei microorganismelor circulante, pentru luarea unor măsuri adecvate de prevenţie şi control. </vt:lpstr>
      <vt:lpstr>DIAGNOSTICUL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Infectie vs Colonizare/contaminare/ purtator  </vt:lpstr>
      <vt:lpstr>Solutii in stabilirea diagnosticului precoce si corect de IAAM</vt:lpstr>
      <vt:lpstr>RAPORTAREA </vt:lpstr>
      <vt:lpstr>IAAM in Romania </vt:lpstr>
      <vt:lpstr>PowerPoint Presentation</vt:lpstr>
      <vt:lpstr> Consecinte   </vt:lpstr>
      <vt:lpstr>CONCLUZII </vt:lpstr>
      <vt:lpstr>Va multumesc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UMF PowerPoint Presentation</dc:title>
  <dc:creator>MANAGEMENT</dc:creator>
  <cp:lastModifiedBy>USER</cp:lastModifiedBy>
  <cp:revision>49</cp:revision>
  <dcterms:created xsi:type="dcterms:W3CDTF">2016-09-28T09:07:02Z</dcterms:created>
  <dcterms:modified xsi:type="dcterms:W3CDTF">2017-03-15T20:30:42Z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0x010100FF5F442381621F4DBB3865F31BF48076</vt:lpwstr>
  </property>
</Properties>
</file>