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0" r:id="rId4"/>
    <p:sldId id="257" r:id="rId5"/>
    <p:sldId id="258" r:id="rId6"/>
    <p:sldId id="279" r:id="rId7"/>
    <p:sldId id="259" r:id="rId8"/>
    <p:sldId id="264" r:id="rId9"/>
    <p:sldId id="282" r:id="rId10"/>
    <p:sldId id="283" r:id="rId11"/>
    <p:sldId id="276" r:id="rId12"/>
    <p:sldId id="277" r:id="rId13"/>
    <p:sldId id="278" r:id="rId14"/>
    <p:sldId id="268" r:id="rId15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507" autoAdjust="0"/>
  </p:normalViewPr>
  <p:slideViewPr>
    <p:cSldViewPr>
      <p:cViewPr varScale="1">
        <p:scale>
          <a:sx n="74" d="100"/>
          <a:sy n="74" d="100"/>
        </p:scale>
        <p:origin x="-17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i.david\AppData\Local\Microsoft\Windows\INetCache\Content.Outlook\H7UBE582\paianga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o-RO"/>
  <c:chart>
    <c:plotArea>
      <c:layout>
        <c:manualLayout>
          <c:layoutTarget val="inner"/>
          <c:xMode val="edge"/>
          <c:yMode val="edge"/>
          <c:x val="6.121393524720764E-2"/>
          <c:y val="2.1764723588072202E-2"/>
          <c:w val="0.80910139758181165"/>
          <c:h val="0.92912549500538155"/>
        </c:manualLayout>
      </c:layout>
      <c:radarChart>
        <c:radarStyle val="marker"/>
        <c:ser>
          <c:idx val="0"/>
          <c:order val="0"/>
          <c:tx>
            <c:strRef>
              <c:f>'Reprezentare grafica'!$B$3</c:f>
              <c:strCache>
                <c:ptCount val="1"/>
                <c:pt idx="0">
                  <c:v>TOTAL LOT 1</c:v>
                </c:pt>
              </c:strCache>
            </c:strRef>
          </c:tx>
          <c:spPr>
            <a:ln w="50800"/>
          </c:spPr>
          <c:marker>
            <c:symbol val="circle"/>
            <c:size val="6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dLbls>
            <c:dLbl>
              <c:idx val="0"/>
              <c:layout>
                <c:manualLayout>
                  <c:x val="8.0548473796695271E-3"/>
                  <c:y val="5.8851824082166423E-2"/>
                </c:manualLayout>
              </c:layout>
              <c:showVal val="1"/>
            </c:dLbl>
            <c:dLbl>
              <c:idx val="1"/>
              <c:layout>
                <c:manualLayout>
                  <c:x val="2.0328083989501308E-2"/>
                  <c:y val="6.3073441624123275E-2"/>
                </c:manualLayout>
              </c:layout>
              <c:showVal val="1"/>
            </c:dLbl>
            <c:dLbl>
              <c:idx val="2"/>
              <c:layout>
                <c:manualLayout>
                  <c:x val="8.6000144477353256E-4"/>
                  <c:y val="3.925949886455081E-2"/>
                </c:manualLayout>
              </c:layout>
              <c:showVal val="1"/>
            </c:dLbl>
            <c:dLbl>
              <c:idx val="3"/>
              <c:layout>
                <c:manualLayout>
                  <c:x val="-2.9808085915866045E-3"/>
                  <c:y val="-6.5084947686259859E-2"/>
                </c:manualLayout>
              </c:layout>
              <c:showVal val="1"/>
            </c:dLbl>
            <c:dLbl>
              <c:idx val="4"/>
              <c:layout>
                <c:manualLayout>
                  <c:x val="1.2123094704905017E-2"/>
                  <c:y val="-8.2169271416772813E-2"/>
                </c:manualLayout>
              </c:layout>
              <c:showVal val="1"/>
            </c:dLbl>
            <c:dLbl>
              <c:idx val="5"/>
              <c:layout>
                <c:manualLayout>
                  <c:x val="-6.7123728163911486E-3"/>
                  <c:y val="-6.4737006490383178E-2"/>
                </c:manualLayout>
              </c:layout>
              <c:showVal val="1"/>
            </c:dLbl>
            <c:dLbl>
              <c:idx val="6"/>
              <c:layout>
                <c:manualLayout>
                  <c:x val="6.7123728163911486E-3"/>
                  <c:y val="-6.4737006490383178E-2"/>
                </c:manualLayout>
              </c:layout>
              <c:showVal val="1"/>
            </c:dLbl>
            <c:dLbl>
              <c:idx val="7"/>
              <c:layout>
                <c:manualLayout>
                  <c:x val="2.2822067575730229E-2"/>
                  <c:y val="-3.7272821918705519E-2"/>
                </c:manualLayout>
              </c:layout>
              <c:showVal val="1"/>
            </c:dLbl>
            <c:dLbl>
              <c:idx val="8"/>
              <c:layout>
                <c:manualLayout>
                  <c:x val="2.8191965828842772E-2"/>
                  <c:y val="-1.3732092285838769E-2"/>
                </c:manualLayout>
              </c:layout>
              <c:showVal val="1"/>
            </c:dLbl>
            <c:dLbl>
              <c:idx val="9"/>
              <c:layout>
                <c:manualLayout>
                  <c:x val="2.5507016702286292E-2"/>
                  <c:y val="2.1579002163461293E-2"/>
                </c:manualLayout>
              </c:layout>
              <c:showVal val="1"/>
            </c:dLbl>
            <c:dLbl>
              <c:idx val="10"/>
              <c:layout>
                <c:manualLayout>
                  <c:x val="-2.267632256977058E-2"/>
                  <c:y val="3.6701589628901014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rgbClr val="0070C0"/>
                    </a:solidFill>
                  </a:defRPr>
                </a:pPr>
                <a:endParaRPr lang="ro-RO"/>
              </a:p>
            </c:txPr>
            <c:showVal val="1"/>
          </c:dLbls>
          <c:cat>
            <c:strRef>
              <c:f>'Reprezentare grafica'!$A$4:$A$14</c:f>
              <c:strCache>
                <c:ptCount val="11"/>
                <c:pt idx="0">
                  <c:v>MSO</c:v>
                </c:pt>
                <c:pt idx="1">
                  <c:v>MOI</c:v>
                </c:pt>
                <c:pt idx="2">
                  <c:v>MRU</c:v>
                </c:pt>
                <c:pt idx="3">
                  <c:v>MMI</c:v>
                </c:pt>
                <c:pt idx="4">
                  <c:v>MCS</c:v>
                </c:pt>
                <c:pt idx="5">
                  <c:v>DPC</c:v>
                </c:pt>
                <c:pt idx="6">
                  <c:v>GDP</c:v>
                </c:pt>
                <c:pt idx="7">
                  <c:v>MIS</c:v>
                </c:pt>
                <c:pt idx="8">
                  <c:v>PGR</c:v>
                </c:pt>
                <c:pt idx="9">
                  <c:v>MIN</c:v>
                </c:pt>
                <c:pt idx="10">
                  <c:v>STT</c:v>
                </c:pt>
              </c:strCache>
            </c:strRef>
          </c:cat>
          <c:val>
            <c:numRef>
              <c:f>'Reprezentare grafica'!$B$4:$B$14</c:f>
              <c:numCache>
                <c:formatCode>0.00</c:formatCode>
                <c:ptCount val="11"/>
                <c:pt idx="0">
                  <c:v>91.346666666666664</c:v>
                </c:pt>
                <c:pt idx="1">
                  <c:v>93.873888888888757</c:v>
                </c:pt>
                <c:pt idx="2">
                  <c:v>92.451111111111103</c:v>
                </c:pt>
                <c:pt idx="3">
                  <c:v>90.884027777777774</c:v>
                </c:pt>
                <c:pt idx="4">
                  <c:v>91.249305555555551</c:v>
                </c:pt>
                <c:pt idx="5">
                  <c:v>89.539305555555558</c:v>
                </c:pt>
                <c:pt idx="6">
                  <c:v>91.751944444444447</c:v>
                </c:pt>
                <c:pt idx="7">
                  <c:v>89.804999999999993</c:v>
                </c:pt>
                <c:pt idx="8">
                  <c:v>88.033333333333303</c:v>
                </c:pt>
                <c:pt idx="9">
                  <c:v>87.735416666666609</c:v>
                </c:pt>
                <c:pt idx="10">
                  <c:v>83.724222222222224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'Reprezentare grafica'!$C$3</c:f>
              <c:strCache>
                <c:ptCount val="1"/>
                <c:pt idx="0">
                  <c:v>TOTAL LOT 2</c:v>
                </c:pt>
              </c:strCache>
            </c:strRef>
          </c:tx>
          <c:spPr>
            <a:ln w="50800"/>
          </c:spPr>
          <c:marker>
            <c:symbol val="circle"/>
            <c:size val="6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dLbls>
            <c:dLbl>
              <c:idx val="0"/>
              <c:layout>
                <c:manualLayout>
                  <c:x val="1.0739796506225778E-2"/>
                  <c:y val="0.11966537563373861"/>
                </c:manualLayout>
              </c:layout>
              <c:showVal val="1"/>
            </c:dLbl>
            <c:dLbl>
              <c:idx val="1"/>
              <c:layout>
                <c:manualLayout>
                  <c:x val="-5.1014033404572584E-2"/>
                  <c:y val="0.10397155587849399"/>
                </c:manualLayout>
              </c:layout>
              <c:showVal val="1"/>
            </c:dLbl>
            <c:dLbl>
              <c:idx val="2"/>
              <c:layout>
                <c:manualLayout>
                  <c:x val="-8.3233422923251255E-2"/>
                  <c:y val="4.9043186735138855E-2"/>
                </c:manualLayout>
              </c:layout>
              <c:showVal val="1"/>
            </c:dLbl>
            <c:dLbl>
              <c:idx val="3"/>
              <c:layout>
                <c:manualLayout>
                  <c:x val="-9.2630744866197573E-2"/>
                  <c:y val="-2.1579002163461328E-2"/>
                </c:manualLayout>
              </c:layout>
              <c:showVal val="1"/>
            </c:dLbl>
            <c:dLbl>
              <c:idx val="4"/>
              <c:layout>
                <c:manualLayout>
                  <c:x val="-7.1151151853746028E-2"/>
                  <c:y val="-8.8277736123249767E-2"/>
                </c:manualLayout>
              </c:layout>
              <c:showVal val="1"/>
            </c:dLbl>
            <c:dLbl>
              <c:idx val="5"/>
              <c:layout>
                <c:manualLayout>
                  <c:x val="-2.5507016702286292E-2"/>
                  <c:y val="-0.12751228551136373"/>
                </c:manualLayout>
              </c:layout>
              <c:showVal val="1"/>
            </c:dLbl>
            <c:dLbl>
              <c:idx val="6"/>
              <c:layout>
                <c:manualLayout>
                  <c:x val="2.1479593012451628E-2"/>
                  <c:y val="-0.11966537563373861"/>
                </c:manualLayout>
              </c:layout>
              <c:showVal val="1"/>
            </c:dLbl>
            <c:dLbl>
              <c:idx val="7"/>
              <c:layout>
                <c:manualLayout>
                  <c:x val="7.2493626417025156E-2"/>
                  <c:y val="-8.2392553715033026E-2"/>
                </c:manualLayout>
              </c:layout>
              <c:showVal val="1"/>
            </c:dLbl>
            <c:dLbl>
              <c:idx val="8"/>
              <c:layout>
                <c:manualLayout>
                  <c:x val="9.8000643119310768E-2"/>
                  <c:y val="-1.5693819755244382E-2"/>
                </c:manualLayout>
              </c:layout>
              <c:showVal val="1"/>
            </c:dLbl>
            <c:dLbl>
              <c:idx val="9"/>
              <c:layout>
                <c:manualLayout>
                  <c:x val="8.7260846613084725E-2"/>
                  <c:y val="5.8851824082166423E-2"/>
                </c:manualLayout>
              </c:layout>
              <c:showVal val="1"/>
            </c:dLbl>
            <c:dLbl>
              <c:idx val="10"/>
              <c:layout>
                <c:manualLayout>
                  <c:x val="5.2356507967850865E-2"/>
                  <c:y val="0.10593328334790029"/>
                </c:manualLayout>
              </c:layout>
              <c:showVal val="1"/>
            </c:dLbl>
            <c:txPr>
              <a:bodyPr anchor="t" anchorCtr="1"/>
              <a:lstStyle/>
              <a:p>
                <a:pPr>
                  <a:defRPr sz="12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ro-RO"/>
              </a:p>
            </c:txPr>
            <c:showVal val="1"/>
          </c:dLbls>
          <c:cat>
            <c:strRef>
              <c:f>'Reprezentare grafica'!$A$4:$A$14</c:f>
              <c:strCache>
                <c:ptCount val="11"/>
                <c:pt idx="0">
                  <c:v>MSO</c:v>
                </c:pt>
                <c:pt idx="1">
                  <c:v>MOI</c:v>
                </c:pt>
                <c:pt idx="2">
                  <c:v>MRU</c:v>
                </c:pt>
                <c:pt idx="3">
                  <c:v>MMI</c:v>
                </c:pt>
                <c:pt idx="4">
                  <c:v>MCS</c:v>
                </c:pt>
                <c:pt idx="5">
                  <c:v>DPC</c:v>
                </c:pt>
                <c:pt idx="6">
                  <c:v>GDP</c:v>
                </c:pt>
                <c:pt idx="7">
                  <c:v>MIS</c:v>
                </c:pt>
                <c:pt idx="8">
                  <c:v>PGR</c:v>
                </c:pt>
                <c:pt idx="9">
                  <c:v>MIN</c:v>
                </c:pt>
                <c:pt idx="10">
                  <c:v>STT</c:v>
                </c:pt>
              </c:strCache>
            </c:strRef>
          </c:cat>
          <c:val>
            <c:numRef>
              <c:f>'Reprezentare grafica'!$C$4:$C$14</c:f>
              <c:numCache>
                <c:formatCode>0.00</c:formatCode>
                <c:ptCount val="11"/>
                <c:pt idx="0">
                  <c:v>88.630688228544898</c:v>
                </c:pt>
                <c:pt idx="1">
                  <c:v>92.750769323232277</c:v>
                </c:pt>
                <c:pt idx="2">
                  <c:v>91.200823541667091</c:v>
                </c:pt>
                <c:pt idx="3">
                  <c:v>88.978944883578677</c:v>
                </c:pt>
                <c:pt idx="4">
                  <c:v>87.793225588002457</c:v>
                </c:pt>
                <c:pt idx="5">
                  <c:v>88.139268270241672</c:v>
                </c:pt>
                <c:pt idx="6">
                  <c:v>86.838387503625455</c:v>
                </c:pt>
                <c:pt idx="7">
                  <c:v>88.042088991129148</c:v>
                </c:pt>
                <c:pt idx="8">
                  <c:v>86.689784811006007</c:v>
                </c:pt>
                <c:pt idx="9">
                  <c:v>85.878022922774406</c:v>
                </c:pt>
                <c:pt idx="10">
                  <c:v>83.076892579348083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'Reprezentare grafica'!$D$3</c:f>
              <c:strCache>
                <c:ptCount val="1"/>
                <c:pt idx="0">
                  <c:v>TOTAL LOT 3</c:v>
                </c:pt>
              </c:strCache>
            </c:strRef>
          </c:tx>
          <c:spPr>
            <a:ln w="50800" cap="flat">
              <a:solidFill>
                <a:srgbClr val="00B050"/>
              </a:solidFill>
            </a:ln>
            <a:effectLst/>
          </c:spPr>
          <c:marker>
            <c:symbol val="circle"/>
            <c:size val="6"/>
            <c:spPr>
              <a:solidFill>
                <a:srgbClr val="00B050"/>
              </a:solidFill>
              <a:ln cap="sq"/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dLbls>
            <c:dLbl>
              <c:idx val="0"/>
              <c:layout>
                <c:manualLayout>
                  <c:x val="2.6849491265564678E-3"/>
                  <c:y val="0.11770364816433289"/>
                </c:manualLayout>
              </c:layout>
              <c:showVal val="1"/>
            </c:dLbl>
            <c:dLbl>
              <c:idx val="1"/>
              <c:layout>
                <c:manualLayout>
                  <c:x val="-3.6246813208512113E-2"/>
                  <c:y val="0.10004810093968312"/>
                </c:manualLayout>
              </c:layout>
              <c:showVal val="1"/>
            </c:dLbl>
            <c:dLbl>
              <c:idx val="2"/>
              <c:layout>
                <c:manualLayout>
                  <c:x val="-7.920599923341555E-2"/>
                  <c:y val="5.2966641673949967E-2"/>
                </c:manualLayout>
              </c:layout>
              <c:showVal val="1"/>
            </c:dLbl>
            <c:dLbl>
              <c:idx val="3"/>
              <c:layout>
                <c:manualLayout>
                  <c:x val="-7.920599923341555E-2"/>
                  <c:y val="-9.8086373470278806E-3"/>
                </c:manualLayout>
              </c:layout>
              <c:showVal val="1"/>
            </c:dLbl>
            <c:dLbl>
              <c:idx val="4"/>
              <c:layout>
                <c:manualLayout>
                  <c:x val="-6.7123728163911364E-2"/>
                  <c:y val="-9.0239463592655861E-2"/>
                </c:manualLayout>
              </c:layout>
              <c:showVal val="1"/>
            </c:dLbl>
            <c:dLbl>
              <c:idx val="5"/>
              <c:layout>
                <c:manualLayout>
                  <c:x val="-2.1479593012451628E-2"/>
                  <c:y val="-0.11181846575611619"/>
                </c:manualLayout>
              </c:layout>
              <c:showVal val="1"/>
            </c:dLbl>
            <c:dLbl>
              <c:idx val="6"/>
              <c:layout>
                <c:manualLayout>
                  <c:x val="2.0137118449173985E-2"/>
                  <c:y val="-0.12947401298076611"/>
                </c:manualLayout>
              </c:layout>
              <c:showVal val="1"/>
            </c:dLbl>
            <c:dLbl>
              <c:idx val="7"/>
              <c:layout>
                <c:manualLayout>
                  <c:x val="6.7123728163911295E-2"/>
                  <c:y val="-8.8277736123249767E-2"/>
                </c:manualLayout>
              </c:layout>
              <c:showVal val="1"/>
            </c:dLbl>
            <c:dLbl>
              <c:idx val="8"/>
              <c:layout>
                <c:manualLayout>
                  <c:x val="8.8603321176364394E-2"/>
                  <c:y val="-2.1579002163461328E-2"/>
                </c:manualLayout>
              </c:layout>
              <c:showVal val="1"/>
            </c:dLbl>
            <c:dLbl>
              <c:idx val="9"/>
              <c:layout>
                <c:manualLayout>
                  <c:x val="7.5178575543580636E-2"/>
                  <c:y val="6.86604614291942E-2"/>
                </c:manualLayout>
              </c:layout>
              <c:showVal val="1"/>
            </c:dLbl>
            <c:dLbl>
              <c:idx val="10"/>
              <c:layout>
                <c:manualLayout>
                  <c:x val="3.8931762335068565E-2"/>
                  <c:y val="0.10200982840908845"/>
                </c:manualLayout>
              </c:layout>
              <c:showVal val="1"/>
            </c:dLbl>
            <c:spPr>
              <a:noFill/>
            </c:spPr>
            <c:txPr>
              <a:bodyPr anchor="b" anchorCtr="0"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ro-RO"/>
              </a:p>
            </c:txPr>
            <c:showVal val="1"/>
          </c:dLbls>
          <c:cat>
            <c:strRef>
              <c:f>'Reprezentare grafica'!$A$4:$A$14</c:f>
              <c:strCache>
                <c:ptCount val="11"/>
                <c:pt idx="0">
                  <c:v>MSO</c:v>
                </c:pt>
                <c:pt idx="1">
                  <c:v>MOI</c:v>
                </c:pt>
                <c:pt idx="2">
                  <c:v>MRU</c:v>
                </c:pt>
                <c:pt idx="3">
                  <c:v>MMI</c:v>
                </c:pt>
                <c:pt idx="4">
                  <c:v>MCS</c:v>
                </c:pt>
                <c:pt idx="5">
                  <c:v>DPC</c:v>
                </c:pt>
                <c:pt idx="6">
                  <c:v>GDP</c:v>
                </c:pt>
                <c:pt idx="7">
                  <c:v>MIS</c:v>
                </c:pt>
                <c:pt idx="8">
                  <c:v>PGR</c:v>
                </c:pt>
                <c:pt idx="9">
                  <c:v>MIN</c:v>
                </c:pt>
                <c:pt idx="10">
                  <c:v>STT</c:v>
                </c:pt>
              </c:strCache>
            </c:strRef>
          </c:cat>
          <c:val>
            <c:numRef>
              <c:f>'Reprezentare grafica'!$D$4:$D$14</c:f>
              <c:numCache>
                <c:formatCode>0.00</c:formatCode>
                <c:ptCount val="11"/>
                <c:pt idx="0">
                  <c:v>69.424610983396519</c:v>
                </c:pt>
                <c:pt idx="1">
                  <c:v>72.176221189637474</c:v>
                </c:pt>
                <c:pt idx="2">
                  <c:v>75.1946120316464</c:v>
                </c:pt>
                <c:pt idx="3">
                  <c:v>73.738188135131026</c:v>
                </c:pt>
                <c:pt idx="4">
                  <c:v>76.647623694838359</c:v>
                </c:pt>
                <c:pt idx="5">
                  <c:v>66.4946289143098</c:v>
                </c:pt>
                <c:pt idx="6">
                  <c:v>76.866766662729248</c:v>
                </c:pt>
                <c:pt idx="7">
                  <c:v>71.192442481876412</c:v>
                </c:pt>
                <c:pt idx="8">
                  <c:v>74.613586613313615</c:v>
                </c:pt>
                <c:pt idx="9">
                  <c:v>71.853086398592566</c:v>
                </c:pt>
                <c:pt idx="10">
                  <c:v>63.539750299141822</c:v>
                </c:pt>
              </c:numCache>
            </c:numRef>
          </c:val>
          <c:bubble3D val="1"/>
        </c:ser>
        <c:axId val="47658880"/>
        <c:axId val="47660416"/>
      </c:radarChart>
      <c:catAx>
        <c:axId val="47658880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sz="1400" b="1" i="1"/>
            </a:pPr>
            <a:endParaRPr lang="ro-RO"/>
          </a:p>
        </c:txPr>
        <c:crossAx val="47660416"/>
        <c:crosses val="autoZero"/>
        <c:auto val="1"/>
        <c:lblAlgn val="ctr"/>
        <c:lblOffset val="100"/>
      </c:catAx>
      <c:valAx>
        <c:axId val="47660416"/>
        <c:scaling>
          <c:orientation val="minMax"/>
          <c:max val="100"/>
          <c:min val="45"/>
        </c:scaling>
        <c:delete val="1"/>
        <c:axPos val="l"/>
        <c:majorGridlines/>
        <c:minorGridlines>
          <c:spPr>
            <a:ln w="6350"/>
          </c:spPr>
        </c:minorGridlines>
        <c:numFmt formatCode="0.00" sourceLinked="1"/>
        <c:tickLblPos val="nextTo"/>
        <c:crossAx val="47658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085542541909009"/>
          <c:y val="0.87610304533276817"/>
          <c:w val="0.14895660929540874"/>
          <c:h val="0.11136234810025153"/>
        </c:manualLayout>
      </c:layout>
      <c:txPr>
        <a:bodyPr/>
        <a:lstStyle/>
        <a:p>
          <a:pPr rtl="0">
            <a:defRPr sz="1100" b="1"/>
          </a:pPr>
          <a:endParaRPr lang="ro-RO"/>
        </a:p>
      </c:txPr>
    </c:legend>
    <c:plotVisOnly val="1"/>
    <c:dispBlanksAs val="zero"/>
  </c:chart>
  <c:spPr>
    <a:scene3d>
      <a:camera prst="orthographicFront"/>
      <a:lightRig rig="threePt" dir="t"/>
    </a:scene3d>
    <a:sp3d>
      <a:bevelT w="0" h="107950"/>
    </a:sp3d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112C9-C84E-4FB6-96B4-F4016E236AD2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BEA44-6D83-4DAF-B8E1-AFE4557A2B86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7157888-F6A3-4855-9960-2596064EB473}" type="datetimeFigureOut">
              <a:rPr lang="ro-RO" smtClean="0"/>
              <a:pPr/>
              <a:t>16.03.2017</a:t>
            </a:fld>
            <a:endParaRPr lang="ro-R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6C1D6B-1C9C-4EBA-97AE-80E608D41EAA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43840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vi-VN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  <a:cs typeface="Arabic Typesetting" pitchFamily="66" charset="-78"/>
              </a:rPr>
              <a:t>Ghid practic </a:t>
            </a:r>
            <a:r>
              <a:rPr lang="ro-RO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ro-RO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</a:br>
            <a:r>
              <a:rPr lang="vi-VN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  <a:cs typeface="Arabic Typesetting" pitchFamily="66" charset="-78"/>
              </a:rPr>
              <a:t>pentru preg</a:t>
            </a:r>
            <a:r>
              <a:rPr lang="ro-RO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  <a:cs typeface="Arabic Typesetting" pitchFamily="66" charset="-78"/>
              </a:rPr>
              <a:t>Ă</a:t>
            </a:r>
            <a:r>
              <a:rPr lang="vi-VN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  <a:cs typeface="Arabic Typesetting" pitchFamily="66" charset="-78"/>
              </a:rPr>
              <a:t>tirea evalu</a:t>
            </a:r>
            <a:r>
              <a:rPr lang="ro-RO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  <a:cs typeface="Arabic Typesetting" pitchFamily="66" charset="-78"/>
              </a:rPr>
              <a:t>Ă</a:t>
            </a:r>
            <a:r>
              <a:rPr lang="vi-VN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  <a:cs typeface="Arabic Typesetting" pitchFamily="66" charset="-78"/>
              </a:rPr>
              <a:t>rii</a:t>
            </a:r>
            <a:r>
              <a:rPr lang="ro-RO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ro-RO" sz="32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  <a:cs typeface="Arabic Typesetting" pitchFamily="66" charset="-78"/>
              </a:rPr>
              <a:t>în vederea acreditĂrii în ciclu L II de acreditare</a:t>
            </a:r>
            <a:endParaRPr lang="ro-RO" sz="3200" i="1" dirty="0">
              <a:solidFill>
                <a:schemeClr val="tx1">
                  <a:lumMod val="95000"/>
                  <a:lumOff val="5000"/>
                </a:schemeClr>
              </a:solidFill>
              <a:latin typeface="Algerian" pitchFamily="82" charset="0"/>
              <a:cs typeface="Arabic Typesetting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867400"/>
            <a:ext cx="7772400" cy="533400"/>
          </a:xfrm>
        </p:spPr>
        <p:txBody>
          <a:bodyPr>
            <a:normAutofit lnSpcReduction="10000"/>
          </a:bodyPr>
          <a:lstStyle/>
          <a:p>
            <a:pPr algn="ctr"/>
            <a:r>
              <a:rPr lang="ro-RO" sz="1400" b="1" i="1" dirty="0" smtClean="0">
                <a:solidFill>
                  <a:schemeClr val="tx1"/>
                </a:solidFill>
                <a:latin typeface="Arial Narrow" pitchFamily="34" charset="0"/>
              </a:rPr>
              <a:t>Andrei Cosmin DAVID</a:t>
            </a:r>
          </a:p>
          <a:p>
            <a:pPr algn="ctr"/>
            <a:r>
              <a:rPr lang="ro-RO" sz="1400" b="1" i="1" dirty="0" smtClean="0">
                <a:solidFill>
                  <a:schemeClr val="tx1"/>
                </a:solidFill>
                <a:latin typeface="Arial Narrow" pitchFamily="34" charset="0"/>
              </a:rPr>
              <a:t>București 16.03.2017</a:t>
            </a:r>
            <a:endParaRPr lang="ro-RO" sz="1400" b="1" i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4" name="Picture 3" descr="logo_anmcs_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04800"/>
            <a:ext cx="7467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657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Etapa de </a:t>
                      </a:r>
                      <a:r>
                        <a:rPr kumimoji="0" lang="ro-RO" sz="14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Acreditare</a:t>
                      </a:r>
                      <a:endParaRPr kumimoji="0" lang="ro-RO" sz="1400" b="1" kern="1200" dirty="0" smtClean="0">
                        <a:solidFill>
                          <a:schemeClr val="tx1"/>
                        </a:solidFill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 toți indicatorii dintr-un standard aveau aceeași importanță (punctaj) în determinarea implementării standardului respectiv;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 standardele care erau implementate sub 45% nu determinau implicit NEACEDITAREA spitalului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 lipsa unor recomandări (altele decât cele din RE)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4. încararea spitalelor  în 2 (două) categorii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5. MONITORIZAREA post-acreditare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ro-RO" sz="20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Etapa de acreditarea</a:t>
                      </a:r>
                    </a:p>
                    <a:p>
                      <a:pPr marL="0" algn="just" rtl="0" eaLnBrk="1" latinLnBrk="0" hangingPunct="1"/>
                      <a:r>
                        <a:rPr kumimoji="0" lang="ro-RO" sz="1800" b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1. ponderarea diferențiată a indicatorilor în cerință, a cerinței în criteriu, a criteriului în standard și a standardului în referință (inclusiv utilizarea</a:t>
                      </a:r>
                      <a:r>
                        <a:rPr kumimoji="0" lang="ro-RO" sz="1800" b="0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unei metode de punctare și depunctare, pe o scară de la -10 la +10);</a:t>
                      </a:r>
                      <a:endParaRPr kumimoji="0" lang="ro-RO" sz="1800" b="0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algn="just" rtl="0" eaLnBrk="1" latinLnBrk="0" hangingPunct="1"/>
                      <a:r>
                        <a:rPr kumimoji="0" lang="ro-RO" sz="1800" b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2. introducerea regulii ca un standard ce este implementat sub limita de acreditare să conducă la NEACREDITARE; </a:t>
                      </a:r>
                    </a:p>
                    <a:p>
                      <a:pPr marL="0" algn="just" rtl="0" eaLnBrk="1" latinLnBrk="0" hangingPunct="1"/>
                      <a:r>
                        <a:rPr kumimoji="0" lang="ro-RO" sz="1800" b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3. elaborarea, în urma RA, unui plan de conformare;</a:t>
                      </a:r>
                    </a:p>
                    <a:p>
                      <a:pPr marL="0" algn="just" rtl="0" eaLnBrk="1" latinLnBrk="0" hangingPunct="1"/>
                      <a:r>
                        <a:rPr kumimoji="0" lang="ro-RO" sz="1800" b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4. revenirea la categorii de acreditare diferite, în funcție de procentul de îndeplinire a standardelor;</a:t>
                      </a:r>
                    </a:p>
                    <a:p>
                      <a:pPr marL="0" algn="just" rtl="0" eaLnBrk="1" latinLnBrk="0" hangingPunct="1"/>
                      <a:r>
                        <a:rPr kumimoji="0" lang="ro-RO" sz="1800" b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5. MONITORIZAREA post-acreditare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ro-RO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Noutăți în ciclul II de acreditare</a:t>
            </a:r>
            <a:endParaRPr lang="ro-RO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19600"/>
          </a:xfrm>
        </p:spPr>
        <p:txBody>
          <a:bodyPr>
            <a:normAutofit fontScale="55000" lnSpcReduction="20000"/>
          </a:bodyPr>
          <a:lstStyle/>
          <a:p>
            <a:pPr marL="269875" lvl="0" indent="-269875" algn="just">
              <a:buNone/>
            </a:pPr>
            <a:r>
              <a:rPr lang="ro-RO" sz="3600" b="1" dirty="0" smtClean="0">
                <a:latin typeface="Arial Narrow" pitchFamily="34" charset="0"/>
              </a:rPr>
              <a:t>1.</a:t>
            </a:r>
            <a:r>
              <a:rPr lang="ro-RO" sz="4400" b="1" dirty="0" smtClean="0">
                <a:latin typeface="Arial Narrow" pitchFamily="34" charset="0"/>
              </a:rPr>
              <a:t>Luarea deciziei de a  pune în funcțiune un sistem de management al calității</a:t>
            </a:r>
            <a:r>
              <a:rPr lang="ro-RO" dirty="0" smtClean="0">
                <a:latin typeface="Arial Narrow" pitchFamily="34" charset="0"/>
              </a:rPr>
              <a:t>, conform  cu standardele ANMCS </a:t>
            </a:r>
            <a:r>
              <a:rPr lang="ro-RO" sz="3600" b="1" i="1" dirty="0" smtClean="0">
                <a:latin typeface="Arial Narrow" pitchFamily="34" charset="0"/>
              </a:rPr>
              <a:t>– înscrierea în procedura de acreditare</a:t>
            </a:r>
          </a:p>
          <a:p>
            <a:pPr marL="269875" lvl="0" indent="-269875" algn="just">
              <a:buNone/>
            </a:pPr>
            <a:r>
              <a:rPr lang="ro-RO" sz="3600" b="1" dirty="0" smtClean="0">
                <a:latin typeface="Arial Narrow" pitchFamily="34" charset="0"/>
              </a:rPr>
              <a:t>2.</a:t>
            </a:r>
            <a:r>
              <a:rPr lang="ro-RO" sz="4400" b="1" dirty="0" smtClean="0">
                <a:latin typeface="Arial Narrow" pitchFamily="34" charset="0"/>
              </a:rPr>
              <a:t>Evaluarea (diagnoza</a:t>
            </a:r>
            <a:r>
              <a:rPr lang="ro-RO" sz="3600" b="1" dirty="0" smtClean="0">
                <a:latin typeface="Arial Narrow" pitchFamily="34" charset="0"/>
              </a:rPr>
              <a:t>) </a:t>
            </a:r>
            <a:r>
              <a:rPr lang="ro-RO" sz="3600" b="1" i="1" dirty="0" smtClean="0">
                <a:latin typeface="Arial Narrow" pitchFamily="34" charset="0"/>
              </a:rPr>
              <a:t>– completarea primei fișe de autoevaluare</a:t>
            </a:r>
            <a:r>
              <a:rPr lang="ro-RO" sz="3600" b="1" dirty="0" smtClean="0">
                <a:latin typeface="Arial Narrow" pitchFamily="34" charset="0"/>
              </a:rPr>
              <a:t>: </a:t>
            </a:r>
          </a:p>
          <a:p>
            <a:pPr lvl="1" algn="just"/>
            <a:r>
              <a:rPr lang="ro-RO" sz="2900" dirty="0" smtClean="0">
                <a:latin typeface="Arial Narrow" pitchFamily="34" charset="0"/>
              </a:rPr>
              <a:t>etapa </a:t>
            </a:r>
            <a:r>
              <a:rPr lang="ro-RO" sz="2900" dirty="0" smtClean="0">
                <a:latin typeface="Arial Narrow" pitchFamily="34" charset="0"/>
              </a:rPr>
              <a:t>esențială scoate </a:t>
            </a:r>
            <a:r>
              <a:rPr lang="ro-RO" sz="2900" dirty="0" smtClean="0">
                <a:latin typeface="Arial Narrow" pitchFamily="34" charset="0"/>
              </a:rPr>
              <a:t>în evidentă punctele tari și punctele slabe, </a:t>
            </a:r>
          </a:p>
          <a:p>
            <a:pPr lvl="1" algn="just"/>
            <a:r>
              <a:rPr lang="ro-RO" sz="2900" dirty="0" smtClean="0">
                <a:latin typeface="Arial Narrow" pitchFamily="34" charset="0"/>
              </a:rPr>
              <a:t>permite măsurarea diferențelor dintre situația existentă și </a:t>
            </a:r>
            <a:r>
              <a:rPr lang="ro-RO" sz="2900" b="1" dirty="0" smtClean="0">
                <a:latin typeface="Arial Narrow" pitchFamily="34" charset="0"/>
              </a:rPr>
              <a:t>exigențele din standarde</a:t>
            </a:r>
          </a:p>
          <a:p>
            <a:pPr lvl="1" algn="just"/>
            <a:r>
              <a:rPr lang="ro-RO" sz="2900" dirty="0" smtClean="0">
                <a:latin typeface="Arial Narrow" pitchFamily="34" charset="0"/>
              </a:rPr>
              <a:t>permite stabilirea planurilor de acțiuni cu: termene și resursle  necesare, pentru realizarea obiectivelor propuse</a:t>
            </a:r>
          </a:p>
          <a:p>
            <a:pPr marL="255588" lvl="0" indent="-255588" algn="just">
              <a:buNone/>
            </a:pPr>
            <a:r>
              <a:rPr lang="ro-RO" sz="3600" b="1" dirty="0" smtClean="0">
                <a:latin typeface="Arial Narrow" pitchFamily="34" charset="0"/>
              </a:rPr>
              <a:t>3. </a:t>
            </a:r>
            <a:r>
              <a:rPr lang="ro-RO" sz="4400" b="1" dirty="0" smtClean="0">
                <a:latin typeface="Arial Narrow" pitchFamily="34" charset="0"/>
              </a:rPr>
              <a:t>Înființarea unei structuri de management (SMC funcțională)</a:t>
            </a:r>
            <a:r>
              <a:rPr lang="ro-RO" sz="3600" dirty="0" smtClean="0">
                <a:latin typeface="Arial Narrow" pitchFamily="34" charset="0"/>
              </a:rPr>
              <a:t>:</a:t>
            </a:r>
            <a:r>
              <a:rPr lang="ro-RO" dirty="0" smtClean="0">
                <a:latin typeface="Arial Narrow" pitchFamily="34" charset="0"/>
              </a:rPr>
              <a:t> </a:t>
            </a:r>
          </a:p>
          <a:p>
            <a:pPr lvl="1" algn="just"/>
            <a:r>
              <a:rPr lang="ro-RO" sz="2900" dirty="0" smtClean="0">
                <a:latin typeface="Arial Narrow" pitchFamily="34" charset="0"/>
              </a:rPr>
              <a:t>angajarea personalului și pregătirea corespunzătoare a acestora</a:t>
            </a:r>
          </a:p>
          <a:p>
            <a:pPr lvl="1" algn="just"/>
            <a:r>
              <a:rPr lang="ro-RO" sz="2900" dirty="0" smtClean="0">
                <a:latin typeface="Arial Narrow" pitchFamily="34" charset="0"/>
              </a:rPr>
              <a:t>stabilirea responsabilităților până la nivelul structurilor funcționale</a:t>
            </a:r>
          </a:p>
          <a:p>
            <a:pPr marL="269875" lvl="0" indent="-269875" algn="just">
              <a:buNone/>
            </a:pPr>
            <a:r>
              <a:rPr lang="ro-RO" sz="3600" b="1" dirty="0" smtClean="0">
                <a:latin typeface="Arial Narrow" pitchFamily="34" charset="0"/>
              </a:rPr>
              <a:t>4.</a:t>
            </a:r>
            <a:r>
              <a:rPr lang="ro-RO" sz="4400" b="1" dirty="0" smtClean="0">
                <a:latin typeface="Arial Narrow" pitchFamily="34" charset="0"/>
              </a:rPr>
              <a:t>Formarea unui concept structurat de gestionare: </a:t>
            </a:r>
            <a:r>
              <a:rPr lang="ro-RO" sz="4400" dirty="0" smtClean="0">
                <a:latin typeface="Arial Narrow" pitchFamily="34" charset="0"/>
              </a:rPr>
              <a:t>stabilirea conceptelor de baza ale demersului de asigurare și îmbunătățire  a calitatii serviciilor de sănătate și siguranței pacientului.</a:t>
            </a:r>
            <a:endParaRPr lang="ro-RO" dirty="0" smtClean="0">
              <a:latin typeface="Arial Narrow" pitchFamily="34" charset="0"/>
            </a:endParaRPr>
          </a:p>
          <a:p>
            <a:pPr marL="269875" lvl="0" indent="-269875" algn="just">
              <a:buNone/>
            </a:pPr>
            <a:r>
              <a:rPr lang="ro-RO" sz="3600" b="1" dirty="0" smtClean="0">
                <a:latin typeface="Arial Narrow" pitchFamily="34" charset="0"/>
              </a:rPr>
              <a:t>5. </a:t>
            </a:r>
            <a:r>
              <a:rPr lang="ro-RO" sz="4400" b="1" dirty="0" smtClean="0">
                <a:latin typeface="Arial Narrow" pitchFamily="34" charset="0"/>
              </a:rPr>
              <a:t>Lansarea demersului – anunțarea proiectului</a:t>
            </a:r>
            <a:r>
              <a:rPr lang="ro-RO" sz="3600" dirty="0" smtClean="0">
                <a:latin typeface="Arial Narrow" pitchFamily="34" charset="0"/>
              </a:rPr>
              <a:t>: </a:t>
            </a:r>
            <a:r>
              <a:rPr lang="ro-RO" dirty="0" smtClean="0">
                <a:latin typeface="Arial Narrow" pitchFamily="34" charset="0"/>
              </a:rPr>
              <a:t>informarea oficială a întregului personal, astfel încât fiecare în parte să conștientizeze rolul său în cadrul demersului.</a:t>
            </a:r>
          </a:p>
          <a:p>
            <a:pPr>
              <a:buNone/>
            </a:pPr>
            <a:endParaRPr lang="ro-RO" dirty="0">
              <a:latin typeface="Arial Narrow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15 etape pentru punerea în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funcțiune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a unui sistem de management al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calității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î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ntr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-un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 spital</a:t>
            </a:r>
            <a:endParaRPr lang="ro-RO" sz="3200" dirty="0">
              <a:solidFill>
                <a:schemeClr val="tx1">
                  <a:lumMod val="95000"/>
                  <a:lumOff val="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o-RO" sz="2900" b="1" dirty="0" smtClean="0">
                <a:latin typeface="Arial Narrow" pitchFamily="34" charset="0"/>
              </a:rPr>
              <a:t>6. </a:t>
            </a:r>
            <a:r>
              <a:rPr lang="ro-RO" sz="3400" b="1" dirty="0" smtClean="0">
                <a:latin typeface="Arial Narrow" pitchFamily="34" charset="0"/>
              </a:rPr>
              <a:t>Formarea și sensibilizarea complementară</a:t>
            </a:r>
            <a:r>
              <a:rPr lang="ro-RO" sz="3400" dirty="0" smtClean="0">
                <a:latin typeface="Arial Narrow" pitchFamily="34" charset="0"/>
              </a:rPr>
              <a:t>: </a:t>
            </a:r>
            <a:r>
              <a:rPr lang="ro-RO" dirty="0" smtClean="0">
                <a:latin typeface="Arial Narrow" pitchFamily="34" charset="0"/>
              </a:rPr>
              <a:t>formarea trebuie</a:t>
            </a:r>
            <a:r>
              <a:rPr lang="vi-VN" dirty="0" smtClean="0"/>
              <a:t> să </a:t>
            </a:r>
            <a:r>
              <a:rPr lang="ro-RO" dirty="0" smtClean="0">
                <a:latin typeface="Arial Narrow" pitchFamily="34" charset="0"/>
              </a:rPr>
              <a:t>fie efectuata la toate nivelurile instituției și trebuie adaptată în functie de gradul de implicare al fiecarui membru al personalului institutiei.</a:t>
            </a:r>
          </a:p>
          <a:p>
            <a:pPr lvl="0">
              <a:buNone/>
            </a:pPr>
            <a:r>
              <a:rPr lang="ro-RO" sz="2900" b="1" dirty="0" smtClean="0">
                <a:latin typeface="Arial Narrow" pitchFamily="34" charset="0"/>
              </a:rPr>
              <a:t>7. </a:t>
            </a:r>
            <a:r>
              <a:rPr lang="ro-RO" sz="3400" b="1" dirty="0" smtClean="0">
                <a:latin typeface="Arial Narrow" pitchFamily="34" charset="0"/>
              </a:rPr>
              <a:t>Stabilirea </a:t>
            </a:r>
            <a:r>
              <a:rPr lang="ro-RO" sz="3400" b="1" dirty="0" smtClean="0">
                <a:latin typeface="Arial Narrow" pitchFamily="34" charset="0"/>
              </a:rPr>
              <a:t>documentației</a:t>
            </a:r>
            <a:r>
              <a:rPr lang="ro-RO" sz="3400" dirty="0" smtClean="0">
                <a:latin typeface="Arial Narrow" pitchFamily="34" charset="0"/>
              </a:rPr>
              <a:t>: </a:t>
            </a:r>
            <a:r>
              <a:rPr lang="ro-RO" b="1" dirty="0" smtClean="0">
                <a:latin typeface="Arial Narrow" pitchFamily="34" charset="0"/>
              </a:rPr>
              <a:t>redactarea documentelor de calitate</a:t>
            </a:r>
            <a:r>
              <a:rPr lang="ro-RO" dirty="0" smtClean="0">
                <a:latin typeface="Arial Narrow" pitchFamily="34" charset="0"/>
              </a:rPr>
              <a:t>, începând cu </a:t>
            </a:r>
            <a:r>
              <a:rPr lang="ro-RO" b="1" dirty="0" smtClean="0">
                <a:latin typeface="Arial Narrow" pitchFamily="34" charset="0"/>
              </a:rPr>
              <a:t>procedura</a:t>
            </a:r>
            <a:r>
              <a:rPr lang="ro-RO" dirty="0" smtClean="0">
                <a:latin typeface="Arial Narrow" pitchFamily="34" charset="0"/>
              </a:rPr>
              <a:t> </a:t>
            </a:r>
            <a:r>
              <a:rPr lang="ro-RO" b="1" dirty="0" smtClean="0">
                <a:latin typeface="Arial Narrow" pitchFamily="34" charset="0"/>
              </a:rPr>
              <a:t>princeps</a:t>
            </a:r>
            <a:r>
              <a:rPr lang="ro-RO" dirty="0" smtClean="0">
                <a:latin typeface="Arial Narrow" pitchFamily="34" charset="0"/>
              </a:rPr>
              <a:t>, apoi de procedurile de sitem și operationale, </a:t>
            </a:r>
            <a:r>
              <a:rPr lang="ro-RO" b="1" dirty="0" smtClean="0">
                <a:latin typeface="Arial Narrow" pitchFamily="34" charset="0"/>
              </a:rPr>
              <a:t>protocoalele diagnostice și terapeutice, instructiunile de lucru</a:t>
            </a:r>
            <a:r>
              <a:rPr lang="ro-RO" dirty="0" smtClean="0">
                <a:latin typeface="Arial Narrow" pitchFamily="34" charset="0"/>
              </a:rPr>
              <a:t> și redactarea </a:t>
            </a:r>
            <a:r>
              <a:rPr lang="ro-RO" b="1" dirty="0" smtClean="0">
                <a:latin typeface="Arial Narrow" pitchFamily="34" charset="0"/>
              </a:rPr>
              <a:t>manualului de calitate</a:t>
            </a:r>
            <a:r>
              <a:rPr lang="ro-RO" dirty="0" smtClean="0">
                <a:latin typeface="Arial Narrow" pitchFamily="34" charset="0"/>
              </a:rPr>
              <a:t>.</a:t>
            </a:r>
          </a:p>
          <a:p>
            <a:pPr lvl="0">
              <a:buNone/>
            </a:pPr>
            <a:r>
              <a:rPr lang="ro-RO" sz="2900" b="1" dirty="0" smtClean="0">
                <a:latin typeface="Arial Narrow" pitchFamily="34" charset="0"/>
              </a:rPr>
              <a:t>8. </a:t>
            </a:r>
            <a:r>
              <a:rPr lang="ro-RO" sz="3400" b="1" dirty="0" smtClean="0">
                <a:latin typeface="Arial Narrow" pitchFamily="34" charset="0"/>
              </a:rPr>
              <a:t>Prima punere în aplicare </a:t>
            </a:r>
            <a:r>
              <a:rPr lang="ro-RO" sz="3400" b="1" dirty="0" smtClean="0">
                <a:latin typeface="Arial Narrow" pitchFamily="34" charset="0"/>
              </a:rPr>
              <a:t>operațională </a:t>
            </a:r>
            <a:r>
              <a:rPr lang="ro-RO" sz="3400" b="1" dirty="0" smtClean="0">
                <a:latin typeface="Arial Narrow" pitchFamily="34" charset="0"/>
              </a:rPr>
              <a:t>a </a:t>
            </a:r>
            <a:r>
              <a:rPr lang="ro-RO" sz="3400" b="1" dirty="0" smtClean="0">
                <a:latin typeface="Arial Narrow" pitchFamily="34" charset="0"/>
              </a:rPr>
              <a:t>documentaței </a:t>
            </a:r>
            <a:r>
              <a:rPr lang="ro-RO" sz="3400" b="1" dirty="0" smtClean="0">
                <a:latin typeface="Arial Narrow" pitchFamily="34" charset="0"/>
              </a:rPr>
              <a:t>și primul audit intern</a:t>
            </a:r>
            <a:r>
              <a:rPr lang="ro-RO" dirty="0" smtClean="0">
                <a:latin typeface="Arial Narrow" pitchFamily="34" charset="0"/>
              </a:rPr>
              <a:t>: punerea în aplicare a procedurilor redactate, apoi realizarea imediata a unui audit intern, pentru a asigura </a:t>
            </a:r>
            <a:r>
              <a:rPr lang="ro-RO" dirty="0" smtClean="0">
                <a:latin typeface="Arial Narrow" pitchFamily="34" charset="0"/>
              </a:rPr>
              <a:t>cunoașterea responsabilităților </a:t>
            </a:r>
            <a:r>
              <a:rPr lang="ro-RO" dirty="0" smtClean="0">
                <a:latin typeface="Arial Narrow" pitchFamily="34" charset="0"/>
              </a:rPr>
              <a:t>tuturor utilizatorilor și a modului de respectare a acestora. </a:t>
            </a:r>
            <a:endParaRPr lang="ro-RO" i="1" dirty="0" smtClean="0">
              <a:latin typeface="Arial Narrow" pitchFamily="34" charset="0"/>
            </a:endParaRPr>
          </a:p>
          <a:p>
            <a:pPr lvl="0">
              <a:buNone/>
            </a:pPr>
            <a:r>
              <a:rPr lang="ro-RO" sz="2900" b="1" dirty="0" smtClean="0">
                <a:latin typeface="Arial Narrow" pitchFamily="34" charset="0"/>
              </a:rPr>
              <a:t>9. </a:t>
            </a:r>
            <a:r>
              <a:rPr lang="ro-RO" sz="3400" b="1" dirty="0" smtClean="0">
                <a:latin typeface="Arial Narrow" pitchFamily="34" charset="0"/>
              </a:rPr>
              <a:t>Bilanțul </a:t>
            </a:r>
            <a:r>
              <a:rPr lang="ro-RO" sz="3400" b="1" dirty="0" smtClean="0">
                <a:latin typeface="Arial Narrow" pitchFamily="34" charset="0"/>
              </a:rPr>
              <a:t>și corectarea </a:t>
            </a:r>
            <a:r>
              <a:rPr lang="ro-RO" sz="3400" b="1" dirty="0" smtClean="0">
                <a:latin typeface="Arial Narrow" pitchFamily="34" charset="0"/>
              </a:rPr>
              <a:t>documentației</a:t>
            </a:r>
            <a:r>
              <a:rPr lang="ro-RO" sz="3400" dirty="0" smtClean="0">
                <a:latin typeface="Arial Narrow" pitchFamily="34" charset="0"/>
              </a:rPr>
              <a:t>: </a:t>
            </a:r>
            <a:r>
              <a:rPr lang="ro-RO" dirty="0" smtClean="0">
                <a:latin typeface="Arial Narrow" pitchFamily="34" charset="0"/>
              </a:rPr>
              <a:t>bilanț prezentat </a:t>
            </a:r>
            <a:r>
              <a:rPr lang="ro-RO" dirty="0" smtClean="0">
                <a:latin typeface="Arial Narrow" pitchFamily="34" charset="0"/>
              </a:rPr>
              <a:t>în cadrul </a:t>
            </a:r>
            <a:r>
              <a:rPr lang="ro-RO" b="1" dirty="0" smtClean="0">
                <a:latin typeface="Arial Narrow" pitchFamily="34" charset="0"/>
              </a:rPr>
              <a:t>comitetului </a:t>
            </a:r>
            <a:r>
              <a:rPr lang="ro-RO" b="1" dirty="0" smtClean="0">
                <a:latin typeface="Arial Narrow" pitchFamily="34" charset="0"/>
              </a:rPr>
              <a:t>director</a:t>
            </a:r>
            <a:r>
              <a:rPr lang="ro-RO" dirty="0" smtClean="0">
                <a:latin typeface="Arial Narrow" pitchFamily="34" charset="0"/>
              </a:rPr>
              <a:t>, destinat pentru  ameliorari (</a:t>
            </a:r>
            <a:r>
              <a:rPr lang="ro-RO" dirty="0" smtClean="0">
                <a:latin typeface="Arial Narrow" pitchFamily="34" charset="0"/>
              </a:rPr>
              <a:t>elaborări </a:t>
            </a:r>
            <a:r>
              <a:rPr lang="ro-RO" dirty="0" smtClean="0">
                <a:latin typeface="Arial Narrow" pitchFamily="34" charset="0"/>
              </a:rPr>
              <a:t>complementare, modificarea </a:t>
            </a:r>
            <a:r>
              <a:rPr lang="ro-RO" dirty="0" smtClean="0">
                <a:latin typeface="Arial Narrow" pitchFamily="34" charset="0"/>
              </a:rPr>
              <a:t>documentației </a:t>
            </a:r>
            <a:r>
              <a:rPr lang="ro-RO" dirty="0" smtClean="0">
                <a:latin typeface="Arial Narrow" pitchFamily="34" charset="0"/>
              </a:rPr>
              <a:t>etc.).</a:t>
            </a:r>
          </a:p>
          <a:p>
            <a:pPr lvl="0">
              <a:buNone/>
            </a:pPr>
            <a:r>
              <a:rPr lang="ro-RO" sz="2900" b="1" dirty="0" smtClean="0">
                <a:latin typeface="Arial Narrow" pitchFamily="34" charset="0"/>
              </a:rPr>
              <a:t>10. </a:t>
            </a:r>
            <a:r>
              <a:rPr lang="ro-RO" sz="3400" b="1" u="sng" dirty="0" smtClean="0">
                <a:latin typeface="Arial Narrow" pitchFamily="34" charset="0"/>
              </a:rPr>
              <a:t>A doua punere în aplicare operationala a documentatiei</a:t>
            </a:r>
            <a:r>
              <a:rPr lang="ro-RO" sz="3400" dirty="0" smtClean="0">
                <a:latin typeface="Arial Narrow" pitchFamily="34" charset="0"/>
              </a:rPr>
              <a:t>: </a:t>
            </a:r>
            <a:r>
              <a:rPr lang="ro-RO" dirty="0" smtClean="0">
                <a:latin typeface="Arial Narrow" pitchFamily="34" charset="0"/>
              </a:rPr>
              <a:t>verificarea eficacității modificarilor aduse.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15 etape pentru punerea în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funcțiune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a unui sistem de management al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calității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î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ntr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-un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 spital</a:t>
            </a:r>
            <a:endParaRPr lang="ro-RO" sz="3200" dirty="0">
              <a:solidFill>
                <a:schemeClr val="tx1">
                  <a:lumMod val="95000"/>
                  <a:lumOff val="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386072"/>
          </a:xfrm>
        </p:spPr>
        <p:txBody>
          <a:bodyPr>
            <a:normAutofit fontScale="77500" lnSpcReduction="20000"/>
          </a:bodyPr>
          <a:lstStyle/>
          <a:p>
            <a:pPr marL="95250" lvl="0" indent="-4763" algn="just">
              <a:buNone/>
            </a:pPr>
            <a:r>
              <a:rPr lang="ro-RO" sz="2600" b="1" dirty="0" smtClean="0">
                <a:latin typeface="Arial Narrow" pitchFamily="34" charset="0"/>
              </a:rPr>
              <a:t>11</a:t>
            </a:r>
            <a:r>
              <a:rPr lang="ro-RO" sz="2600" dirty="0" smtClean="0">
                <a:latin typeface="Arial Narrow" pitchFamily="34" charset="0"/>
              </a:rPr>
              <a:t>. </a:t>
            </a:r>
            <a:r>
              <a:rPr lang="ro-RO" sz="3100" b="1" dirty="0" smtClean="0">
                <a:latin typeface="Arial Narrow" pitchFamily="34" charset="0"/>
              </a:rPr>
              <a:t>Auditul de validare</a:t>
            </a:r>
            <a:r>
              <a:rPr lang="ro-RO" sz="3100" dirty="0" smtClean="0">
                <a:latin typeface="Arial Narrow" pitchFamily="34" charset="0"/>
              </a:rPr>
              <a:t>: </a:t>
            </a:r>
            <a:r>
              <a:rPr lang="ro-RO" sz="2900" dirty="0" smtClean="0">
                <a:latin typeface="Arial Narrow" pitchFamily="34" charset="0"/>
              </a:rPr>
              <a:t>audit ”în alb”, care simulează evaluarea în vederea acreditării, realizat prin raportarea la documentele existente si, în mod ideal, prin intermediul unui </a:t>
            </a:r>
            <a:r>
              <a:rPr lang="ro-RO" sz="2900" b="1" dirty="0" smtClean="0">
                <a:latin typeface="Arial Narrow" pitchFamily="34" charset="0"/>
              </a:rPr>
              <a:t>auditor</a:t>
            </a:r>
            <a:r>
              <a:rPr lang="ro-RO" sz="2900" dirty="0" smtClean="0">
                <a:latin typeface="Arial Narrow" pitchFamily="34" charset="0"/>
              </a:rPr>
              <a:t> independent, din exteriorul institutiei.</a:t>
            </a:r>
          </a:p>
          <a:p>
            <a:pPr marL="95250" lvl="0" indent="-4763" algn="just">
              <a:buNone/>
            </a:pPr>
            <a:r>
              <a:rPr lang="ro-RO" sz="2600" b="1" dirty="0" smtClean="0">
                <a:latin typeface="Arial Narrow" pitchFamily="34" charset="0"/>
              </a:rPr>
              <a:t>12</a:t>
            </a:r>
            <a:r>
              <a:rPr lang="ro-RO" sz="2900" b="1" dirty="0" smtClean="0">
                <a:latin typeface="Arial Narrow" pitchFamily="34" charset="0"/>
              </a:rPr>
              <a:t>.</a:t>
            </a:r>
            <a:r>
              <a:rPr lang="ro-RO" sz="3100" b="1" dirty="0" smtClean="0">
                <a:latin typeface="Arial Narrow" pitchFamily="34" charset="0"/>
              </a:rPr>
              <a:t>Ultimele actualizari</a:t>
            </a:r>
            <a:r>
              <a:rPr lang="ro-RO" sz="3100" dirty="0" smtClean="0">
                <a:latin typeface="Arial Narrow" pitchFamily="34" charset="0"/>
              </a:rPr>
              <a:t>: </a:t>
            </a:r>
            <a:r>
              <a:rPr lang="ro-RO" sz="2900" dirty="0" smtClean="0">
                <a:latin typeface="Arial Narrow" pitchFamily="34" charset="0"/>
              </a:rPr>
              <a:t>corectarea </a:t>
            </a:r>
            <a:r>
              <a:rPr lang="ro-RO" sz="2900" b="1" dirty="0" smtClean="0">
                <a:latin typeface="Arial Narrow" pitchFamily="34" charset="0"/>
              </a:rPr>
              <a:t>diferențelor</a:t>
            </a:r>
            <a:r>
              <a:rPr lang="ro-RO" sz="2900" dirty="0" smtClean="0">
                <a:latin typeface="Arial Narrow" pitchFamily="34" charset="0"/>
              </a:rPr>
              <a:t> </a:t>
            </a:r>
            <a:r>
              <a:rPr lang="ro-RO" sz="2900" dirty="0" smtClean="0">
                <a:latin typeface="Arial Narrow" pitchFamily="34" charset="0"/>
              </a:rPr>
              <a:t>detectate pe timpul auditului de </a:t>
            </a:r>
            <a:r>
              <a:rPr lang="ro-RO" sz="2900" b="1" dirty="0" smtClean="0">
                <a:latin typeface="Arial Narrow" pitchFamily="34" charset="0"/>
              </a:rPr>
              <a:t>validare</a:t>
            </a:r>
            <a:r>
              <a:rPr lang="ro-RO" sz="2900" dirty="0" smtClean="0">
                <a:latin typeface="Arial Narrow" pitchFamily="34" charset="0"/>
              </a:rPr>
              <a:t>.</a:t>
            </a:r>
            <a:endParaRPr lang="ro-RO" dirty="0" smtClean="0">
              <a:latin typeface="Arial Narrow" pitchFamily="34" charset="0"/>
            </a:endParaRPr>
          </a:p>
          <a:p>
            <a:pPr marL="365125" lvl="0" indent="-255588" algn="just">
              <a:buNone/>
            </a:pPr>
            <a:r>
              <a:rPr lang="ro-RO" sz="2600" b="1" dirty="0" smtClean="0">
                <a:latin typeface="Arial Narrow" pitchFamily="34" charset="0"/>
              </a:rPr>
              <a:t>13. </a:t>
            </a:r>
            <a:r>
              <a:rPr lang="ro-RO" sz="3100" b="1" dirty="0" smtClean="0">
                <a:latin typeface="Arial Narrow" pitchFamily="34" charset="0"/>
              </a:rPr>
              <a:t>Evaluarea în vederea acreditării </a:t>
            </a:r>
          </a:p>
          <a:p>
            <a:pPr lvl="1" algn="just"/>
            <a:r>
              <a:rPr lang="ro-RO" dirty="0" smtClean="0">
                <a:latin typeface="Arial Narrow" pitchFamily="34" charset="0"/>
              </a:rPr>
              <a:t>Pre-vizita – transmiterea documentelor către comisia de evaluatori și comunicarea cu aceasta pentru a valida o serie de cerințe formale </a:t>
            </a:r>
          </a:p>
          <a:p>
            <a:pPr lvl="1" algn="just"/>
            <a:r>
              <a:rPr lang="ro-RO" dirty="0" smtClean="0">
                <a:latin typeface="Arial Narrow" pitchFamily="34" charset="0"/>
              </a:rPr>
              <a:t>Vizita – evaluarea realității implementării sistemului de management al calității</a:t>
            </a:r>
          </a:p>
          <a:p>
            <a:pPr lvl="1" algn="just"/>
            <a:r>
              <a:rPr lang="ro-RO" dirty="0" smtClean="0">
                <a:latin typeface="Arial Narrow" pitchFamily="34" charset="0"/>
              </a:rPr>
              <a:t>Post-vizita – armonizarea cu punctul de vedere al comisiei de evaluatori</a:t>
            </a:r>
          </a:p>
          <a:p>
            <a:pPr lvl="0" algn="just">
              <a:buNone/>
            </a:pPr>
            <a:r>
              <a:rPr lang="ro-RO" sz="2600" b="1" dirty="0" smtClean="0">
                <a:latin typeface="Arial Narrow" pitchFamily="34" charset="0"/>
              </a:rPr>
              <a:t>14. </a:t>
            </a:r>
            <a:r>
              <a:rPr lang="ro-RO" sz="3100" b="1" dirty="0" smtClean="0">
                <a:latin typeface="Arial Narrow" pitchFamily="34" charset="0"/>
              </a:rPr>
              <a:t>Corectarea neconformităților </a:t>
            </a:r>
            <a:r>
              <a:rPr lang="ro-RO" sz="3100" dirty="0" smtClean="0">
                <a:latin typeface="Arial Narrow" pitchFamily="34" charset="0"/>
              </a:rPr>
              <a:t> </a:t>
            </a:r>
            <a:r>
              <a:rPr lang="ro-RO" dirty="0" smtClean="0">
                <a:latin typeface="Arial Narrow" pitchFamily="34" charset="0"/>
              </a:rPr>
              <a:t>- plan de conformare</a:t>
            </a:r>
          </a:p>
          <a:p>
            <a:pPr lvl="0" algn="just">
              <a:buNone/>
            </a:pPr>
            <a:r>
              <a:rPr lang="ro-RO" sz="2600" b="1" dirty="0" smtClean="0">
                <a:latin typeface="Arial Narrow" pitchFamily="34" charset="0"/>
              </a:rPr>
              <a:t>15. </a:t>
            </a:r>
            <a:r>
              <a:rPr lang="ro-RO" sz="3100" b="1" dirty="0" smtClean="0">
                <a:latin typeface="Arial Narrow" pitchFamily="34" charset="0"/>
              </a:rPr>
              <a:t>Monitorizarea, </a:t>
            </a:r>
            <a:r>
              <a:rPr lang="ro-RO" sz="2900" dirty="0" smtClean="0">
                <a:latin typeface="Arial Narrow" pitchFamily="34" charset="0"/>
              </a:rPr>
              <a:t>în vederea </a:t>
            </a:r>
            <a:r>
              <a:rPr lang="ro-RO" sz="2900" b="1" dirty="0" smtClean="0">
                <a:latin typeface="Arial Narrow" pitchFamily="34" charset="0"/>
              </a:rPr>
              <a:t> </a:t>
            </a:r>
            <a:r>
              <a:rPr lang="ro-RO" sz="2900" dirty="0" smtClean="0">
                <a:latin typeface="Arial Narrow" pitchFamily="34" charset="0"/>
              </a:rPr>
              <a:t>corectării neconformităților, </a:t>
            </a:r>
            <a:r>
              <a:rPr lang="ro-RO" sz="2900" b="1" dirty="0" smtClean="0">
                <a:latin typeface="Arial Narrow" pitchFamily="34" charset="0"/>
              </a:rPr>
              <a:t>ameliorarea </a:t>
            </a:r>
            <a:r>
              <a:rPr lang="ro-RO" sz="2900" b="1" dirty="0" smtClean="0">
                <a:latin typeface="Arial Narrow" pitchFamily="34" charset="0"/>
              </a:rPr>
              <a:t>continuă </a:t>
            </a:r>
            <a:r>
              <a:rPr lang="ro-RO" sz="2900" b="1" dirty="0" smtClean="0">
                <a:latin typeface="Arial Narrow" pitchFamily="34" charset="0"/>
              </a:rPr>
              <a:t>a </a:t>
            </a:r>
            <a:r>
              <a:rPr lang="ro-RO" sz="2900" b="1" dirty="0" smtClean="0">
                <a:latin typeface="Arial Narrow" pitchFamily="34" charset="0"/>
              </a:rPr>
              <a:t>calității</a:t>
            </a:r>
            <a:r>
              <a:rPr lang="ro-RO" sz="2900" dirty="0" smtClean="0">
                <a:latin typeface="Arial Narrow" pitchFamily="34" charset="0"/>
              </a:rPr>
              <a:t> </a:t>
            </a:r>
            <a:r>
              <a:rPr lang="ro-RO" sz="2900" dirty="0" smtClean="0">
                <a:latin typeface="Arial Narrow" pitchFamily="34" charset="0"/>
              </a:rPr>
              <a:t>sistemului, cresterea nivelului de </a:t>
            </a:r>
            <a:r>
              <a:rPr lang="ro-RO" sz="2900" dirty="0" smtClean="0">
                <a:latin typeface="Arial Narrow" pitchFamily="34" charset="0"/>
              </a:rPr>
              <a:t>competență </a:t>
            </a:r>
            <a:r>
              <a:rPr lang="ro-RO" sz="2900" dirty="0" smtClean="0">
                <a:latin typeface="Arial Narrow" pitchFamily="34" charset="0"/>
              </a:rPr>
              <a:t>a </a:t>
            </a:r>
            <a:r>
              <a:rPr lang="ro-RO" sz="2900" dirty="0" smtClean="0">
                <a:latin typeface="Arial Narrow" pitchFamily="34" charset="0"/>
              </a:rPr>
              <a:t>instituției </a:t>
            </a:r>
            <a:r>
              <a:rPr lang="ro-RO" sz="2900" dirty="0" smtClean="0">
                <a:latin typeface="Arial Narrow" pitchFamily="34" charset="0"/>
              </a:rPr>
              <a:t>și a personalului propriu.</a:t>
            </a:r>
            <a:endParaRPr lang="ro-RO" dirty="0" smtClean="0">
              <a:latin typeface="Arial Narrow" pitchFamily="34" charset="0"/>
            </a:endParaRPr>
          </a:p>
          <a:p>
            <a:pPr>
              <a:buNone/>
            </a:pPr>
            <a:endParaRPr lang="ro-R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15 etape pentru punerea în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funcțiune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a unui sistem de management al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calității 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î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ntr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-un</a:t>
            </a:r>
            <a:r>
              <a:rPr lang="ro-R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 spital</a:t>
            </a:r>
            <a:endParaRPr lang="ro-RO" sz="3200" dirty="0">
              <a:solidFill>
                <a:schemeClr val="tx1">
                  <a:lumMod val="95000"/>
                  <a:lumOff val="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1000"/>
            <a:ext cx="7924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 smtClean="0"/>
              <a:t>如果你要準備一個水果沙拉，你首先需要新鮮的水果，不同類型的蘋果，菠蘿，獼猴桃，西瓜，香蕉，橘子，葡萄，柑橘，桃子，油桃，葡萄乾等。</a:t>
            </a:r>
            <a:endParaRPr lang="ro-RO" altLang="zh-TW" b="1" dirty="0" smtClean="0"/>
          </a:p>
          <a:p>
            <a:pPr algn="ctr"/>
            <a:r>
              <a:rPr lang="ro-RO" sz="1400" i="1" dirty="0" smtClean="0">
                <a:latin typeface="Arial Narrow" pitchFamily="34" charset="0"/>
              </a:rPr>
              <a:t>Dacă doriți ca să pregătească o salată de fructe, aveți nevoie în primul rând de fructe proaspete, diferite tipuri de mere, ananas, kiwi, pepene verde, banane, portocale, struguri</a:t>
            </a:r>
            <a:r>
              <a:rPr lang="ro-RO" sz="1400" i="1" smtClean="0">
                <a:latin typeface="Arial Narrow" pitchFamily="34" charset="0"/>
              </a:rPr>
              <a:t>, </a:t>
            </a:r>
            <a:r>
              <a:rPr lang="ro-RO" sz="1400" i="1" smtClean="0">
                <a:latin typeface="Arial Narrow" pitchFamily="34" charset="0"/>
              </a:rPr>
              <a:t>piersici</a:t>
            </a:r>
            <a:r>
              <a:rPr lang="ro-RO" sz="1400" i="1" dirty="0" smtClean="0">
                <a:latin typeface="Arial Narrow" pitchFamily="34" charset="0"/>
              </a:rPr>
              <a:t>, nectarine, stafide, etc.</a:t>
            </a:r>
            <a:endParaRPr lang="ro-RO" sz="1400" i="1" dirty="0">
              <a:latin typeface="Arial Narrow" pitchFamily="34" charset="0"/>
            </a:endParaRPr>
          </a:p>
        </p:txBody>
      </p:sp>
      <p:pic>
        <p:nvPicPr>
          <p:cNvPr id="3" name="Picture 2" descr="C:\Users\andrei.david\Desktop\salata-de-fruc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828800"/>
            <a:ext cx="6781800" cy="472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1"/>
          <a:ext cx="8229600" cy="5388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07652"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 Narrow" pitchFamily="34" charset="0"/>
                        </a:rPr>
                        <a:t>LOT→</a:t>
                      </a:r>
                    </a:p>
                    <a:p>
                      <a:pPr algn="ctr"/>
                      <a:r>
                        <a:rPr lang="ro-RO" sz="2000" dirty="0" smtClean="0">
                          <a:latin typeface="Arial Narrow" pitchFamily="34" charset="0"/>
                        </a:rPr>
                        <a:t>PROCEDURĂ ↓</a:t>
                      </a:r>
                      <a:endParaRPr lang="ro-RO" sz="2000" dirty="0">
                        <a:latin typeface="Arial Narrow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 Narrow" pitchFamily="34" charset="0"/>
                        </a:rPr>
                        <a:t>LOT 1</a:t>
                      </a:r>
                      <a:endParaRPr lang="ro-RO" dirty="0">
                        <a:latin typeface="Arial Narrow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 Narrow" pitchFamily="34" charset="0"/>
                        </a:rPr>
                        <a:t>LOT 2</a:t>
                      </a:r>
                      <a:endParaRPr lang="ro-RO" dirty="0">
                        <a:latin typeface="Arial Narrow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 Narrow" pitchFamily="34" charset="0"/>
                        </a:rPr>
                        <a:t>LOT 3</a:t>
                      </a:r>
                      <a:endParaRPr lang="ro-RO" dirty="0">
                        <a:latin typeface="Arial Narrow" pitchFamily="34" charset="0"/>
                      </a:endParaRPr>
                    </a:p>
                  </a:txBody>
                  <a:tcPr anchor="ctr"/>
                </a:tc>
              </a:tr>
              <a:tr h="1076862"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latin typeface="Arial Narrow" pitchFamily="34" charset="0"/>
                        </a:rPr>
                        <a:t>PO FORMARE ȘI</a:t>
                      </a:r>
                      <a:r>
                        <a:rPr lang="ro-RO" b="1" baseline="0" dirty="0" smtClean="0">
                          <a:latin typeface="Arial Narrow" pitchFamily="34" charset="0"/>
                        </a:rPr>
                        <a:t> PERFECȚIONARE  EVALUATORI</a:t>
                      </a:r>
                      <a:endParaRPr lang="ro-RO" b="1" dirty="0">
                        <a:latin typeface="Arial Narrow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Formați la CoNAS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1 săptămână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Fără cerință</a:t>
                      </a:r>
                      <a:r>
                        <a:rPr lang="ro-RO" sz="1600" baseline="0" dirty="0" smtClean="0">
                          <a:latin typeface="Arial Narrow" pitchFamily="34" charset="0"/>
                        </a:rPr>
                        <a:t> de a fi lucrat în spital</a:t>
                      </a:r>
                      <a:endParaRPr lang="ro-RO" sz="1600" dirty="0">
                        <a:latin typeface="Arial Narrow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Formați SNSPMPDS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2 săptămâni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cerințe obligatorii 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perfecționare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o-RO" sz="1600" dirty="0" smtClean="0">
                        <a:latin typeface="Arial Narrow" pitchFamily="34" charset="0"/>
                      </a:endParaRPr>
                    </a:p>
                  </a:txBody>
                  <a:tcPr anchor="ctr"/>
                </a:tc>
              </a:tr>
              <a:tr h="27187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b="1" dirty="0" smtClean="0">
                          <a:latin typeface="Arial Narrow" pitchFamily="34" charset="0"/>
                        </a:rPr>
                        <a:t>PO EVALUARE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 taxa/pat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repartizarea ev.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2199  indicatori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există/nu există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documente pentru DA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programul vizitei</a:t>
                      </a:r>
                      <a:endParaRPr lang="ro-RO" sz="1600" dirty="0">
                        <a:latin typeface="Arial Narrow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taxa/structură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repartizarea ev.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întâlnire conducere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2199 indicatori (o parte reformulați)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adaptarea ind. la legislație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simulare urgență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date statistice manag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baseline="0" dirty="0" smtClean="0">
                          <a:latin typeface="Arial Narrow" pitchFamily="34" charset="0"/>
                        </a:rPr>
                        <a:t> CaPeSaRo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baseline="0" dirty="0" smtClean="0">
                          <a:latin typeface="Arial Narrow" pitchFamily="34" charset="0"/>
                        </a:rPr>
                        <a:t> programul vizitei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ro-RO" sz="1600" dirty="0" smtClean="0">
                          <a:latin typeface="Arial Narrow" pitchFamily="34" charset="0"/>
                        </a:rPr>
                        <a:t>ev. coordonator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1404 indicatori și modalități de validare (PRE, VIZITĂ,</a:t>
                      </a:r>
                      <a:r>
                        <a:rPr lang="ro-RO" sz="1600" baseline="0" dirty="0" smtClean="0">
                          <a:latin typeface="Arial Narrow" pitchFamily="34" charset="0"/>
                        </a:rPr>
                        <a:t> POST)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baseline="0" dirty="0" smtClean="0">
                          <a:latin typeface="Arial Narrow" pitchFamily="34" charset="0"/>
                        </a:rPr>
                        <a:t>PRE-VIZITA l.v.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baseline="0" dirty="0" smtClean="0">
                          <a:latin typeface="Arial Narrow" pitchFamily="34" charset="0"/>
                        </a:rPr>
                        <a:t> Lista 22 a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baseline="0" dirty="0" smtClean="0">
                          <a:latin typeface="Arial Narrow" pitchFamily="34" charset="0"/>
                        </a:rPr>
                        <a:t> modificarea timpilor</a:t>
                      </a:r>
                      <a:endParaRPr lang="ro-RO" sz="1600" dirty="0">
                        <a:latin typeface="Arial Narrow" pitchFamily="34" charset="0"/>
                      </a:endParaRPr>
                    </a:p>
                  </a:txBody>
                  <a:tcPr anchor="ctr"/>
                </a:tc>
              </a:tr>
              <a:tr h="830722"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latin typeface="Arial Narrow" pitchFamily="34" charset="0"/>
                        </a:rPr>
                        <a:t>ACREDITARE</a:t>
                      </a:r>
                      <a:endParaRPr lang="ro-RO" b="1" dirty="0">
                        <a:latin typeface="Arial Narrow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punctaj diferit/referință</a:t>
                      </a: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4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categorii acreditare</a:t>
                      </a:r>
                      <a:endParaRPr lang="ro-RO" sz="1600" kern="1200" dirty="0" smtClean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punctaj diferit/referință</a:t>
                      </a: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corelații ind./proces</a:t>
                      </a: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2 categorii acreditare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dirty="0" smtClean="0">
                          <a:latin typeface="Arial Narrow" pitchFamily="34" charset="0"/>
                        </a:rPr>
                        <a:t> punctaj diferit/indicator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o-RO" sz="16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ro-RO" sz="1600" dirty="0" smtClean="0">
                          <a:latin typeface="Arial Narrow" pitchFamily="34" charset="0"/>
                        </a:rPr>
                        <a:t>monitorizare</a:t>
                      </a:r>
                      <a:endParaRPr lang="ro-RO" sz="1600" dirty="0">
                        <a:latin typeface="Arial Narrow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o-RO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Retrospectiva ciclului I de acreditare</a:t>
            </a:r>
            <a:endParaRPr lang="ro-RO" sz="3600" dirty="0">
              <a:solidFill>
                <a:schemeClr val="tx1">
                  <a:lumMod val="95000"/>
                  <a:lumOff val="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ro-RO" sz="37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Rezultatele ciclului I de acreditare</a:t>
            </a:r>
            <a:endParaRPr lang="ro-RO" sz="37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REFERINȚĂ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TOTAL </a:t>
                      </a:r>
                      <a:endParaRPr lang="ro-RO" sz="1600" b="1" i="0" u="none" strike="noStrike" dirty="0" smtClean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  <a:p>
                      <a:pPr algn="ctr" fontAlgn="ctr"/>
                      <a:r>
                        <a:rPr lang="ro-RO" sz="1600" b="1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LOT </a:t>
                      </a:r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TOTAL </a:t>
                      </a:r>
                      <a:endParaRPr lang="ro-RO" sz="1600" b="1" i="0" u="none" strike="noStrike" dirty="0" smtClean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  <a:p>
                      <a:pPr algn="ctr" fontAlgn="ctr"/>
                      <a:r>
                        <a:rPr lang="ro-RO" sz="1600" b="1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LOT </a:t>
                      </a:r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TOTAL </a:t>
                      </a:r>
                      <a:endParaRPr lang="ro-RO" sz="1600" b="1" i="0" u="none" strike="noStrike" dirty="0" smtClean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  <a:p>
                      <a:pPr algn="ctr" fontAlgn="ctr"/>
                      <a:r>
                        <a:rPr lang="ro-RO" sz="1600" b="1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LOT </a:t>
                      </a:r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DIFERENȚĂ </a:t>
                      </a:r>
                      <a:endParaRPr lang="ro-RO" sz="1600" b="1" i="0" u="none" strike="noStrike" dirty="0" smtClean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  <a:p>
                      <a:pPr algn="ctr" fontAlgn="ctr"/>
                      <a:r>
                        <a:rPr lang="ro-RO" sz="1600" b="1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LOT </a:t>
                      </a:r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1 - LOT 3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MSO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91,35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88,63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69,42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21,92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MOI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93,87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92,75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72,18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21,70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MRU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92,45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91,20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75,19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17,26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MMI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90,88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88,98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73,74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17,15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MCS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91,25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87,79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76,65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14,60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DPC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89,54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88,14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66,49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800" b="1" i="1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23,04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GDP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91,75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86,84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76,87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14,89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MIS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89,81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88,04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71,19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18,61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PGR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88,03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86,69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74,61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13,42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MIN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87,74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85,88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71,85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15,88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STT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83,72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83,08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63,54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FF0000"/>
                          </a:solidFill>
                          <a:latin typeface="Arial Narrow" pitchFamily="34" charset="0"/>
                        </a:rPr>
                        <a:t>20,18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Medie/Lot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89,77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88,10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72,21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17,56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ctr"/>
            <a:r>
              <a:rPr lang="ro-RO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Rezultatele ciclului I de acreditare</a:t>
            </a:r>
            <a:endParaRPr lang="ro-RO" sz="3600" b="1" dirty="0">
              <a:solidFill>
                <a:schemeClr val="tx1">
                  <a:lumMod val="95000"/>
                  <a:lumOff val="5000"/>
                </a:schemeClr>
              </a:solidFill>
              <a:latin typeface="Arial Narrow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2873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0"/>
                <a:gridCol w="4419600"/>
              </a:tblGrid>
              <a:tr h="554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9352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latin typeface="Arial Narrow"/>
                          <a:ea typeface="Times New Roman"/>
                          <a:cs typeface="Times New Roman"/>
                        </a:rPr>
                        <a:t>Etapele procesului</a:t>
                      </a:r>
                      <a:r>
                        <a:rPr lang="ro-RO" sz="1400" dirty="0">
                          <a:latin typeface="Arial Narrow"/>
                          <a:ea typeface="Times New Roman"/>
                          <a:cs typeface="Times New Roman"/>
                        </a:rPr>
                        <a:t> nu au fost:</a:t>
                      </a:r>
                      <a:endParaRPr lang="ro-RO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latin typeface="Arial Narrow"/>
                          <a:ea typeface="Times New Roman"/>
                          <a:cs typeface="Times New Roman"/>
                        </a:rPr>
                        <a:t>1. definite; </a:t>
                      </a:r>
                      <a:endParaRPr lang="ro-RO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latin typeface="Arial Narrow"/>
                          <a:ea typeface="Times New Roman"/>
                          <a:cs typeface="Times New Roman"/>
                        </a:rPr>
                        <a:t>2. grupate în funcție de momentul în care se desfășoară; </a:t>
                      </a:r>
                      <a:endParaRPr lang="ro-RO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latin typeface="Arial Narrow"/>
                          <a:ea typeface="Times New Roman"/>
                          <a:cs typeface="Times New Roman"/>
                        </a:rPr>
                        <a:t>3. explicate.</a:t>
                      </a:r>
                      <a:endParaRPr lang="ro-RO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latin typeface="Arial Narrow"/>
                          <a:ea typeface="Times New Roman"/>
                          <a:cs typeface="Times New Roman"/>
                        </a:rPr>
                        <a:t>Procedura de evaluare și acreditare cuprinde următoarele </a:t>
                      </a:r>
                      <a:r>
                        <a:rPr lang="ro-RO" sz="2000" b="1" dirty="0">
                          <a:latin typeface="Arial Narrow"/>
                          <a:ea typeface="Times New Roman"/>
                          <a:cs typeface="Times New Roman"/>
                        </a:rPr>
                        <a:t>etape principale</a:t>
                      </a:r>
                      <a:r>
                        <a:rPr lang="ro-RO" sz="2000" dirty="0">
                          <a:latin typeface="Arial Narrow"/>
                          <a:ea typeface="Times New Roman"/>
                          <a:cs typeface="Times New Roman"/>
                        </a:rPr>
                        <a:t>:</a:t>
                      </a:r>
                      <a:endParaRPr lang="ro-RO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latin typeface="Arial Narrow"/>
                          <a:ea typeface="Times New Roman"/>
                          <a:cs typeface="Times New Roman"/>
                        </a:rPr>
                        <a:t>1. etapa de pregătire a evaluării; (1 an - 9 luni)</a:t>
                      </a:r>
                      <a:endParaRPr lang="ro-R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latin typeface="Arial Narrow"/>
                          <a:ea typeface="Times New Roman"/>
                          <a:cs typeface="Times New Roman"/>
                        </a:rPr>
                        <a:t>2. etapa de evaluare;</a:t>
                      </a:r>
                      <a:endParaRPr lang="ro-R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latin typeface="Arial Narrow"/>
                          <a:ea typeface="Times New Roman"/>
                          <a:cs typeface="Times New Roman"/>
                        </a:rPr>
                        <a:t>3. etapa de acreditare</a:t>
                      </a:r>
                      <a:r>
                        <a:rPr lang="ro-RO" sz="2000" dirty="0">
                          <a:latin typeface="Arial Narrow"/>
                          <a:ea typeface="Times New Roman"/>
                          <a:cs typeface="Times New Roman"/>
                        </a:rPr>
                        <a:t>.</a:t>
                      </a:r>
                      <a:endParaRPr lang="ro-RO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91445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Înscrierea în procedura de acreditare: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 prin cerere tip;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 termen de înscriere - 1 an de la publicarea Ord.MS 972/2010;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 nu reglementa situația spitalelor nou înființate.</a:t>
                      </a:r>
                      <a:endParaRPr kumimoji="0" lang="ro-RO" sz="1400" b="0" kern="1200" dirty="0">
                        <a:solidFill>
                          <a:schemeClr val="tx1"/>
                        </a:solidFill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kumimoji="0" lang="ro-RO" sz="20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Înscrierea în procedura de acreditare: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 prin cerere tip;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 termen de înscriere (depunerea cererii)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- Spitale acreditate:</a:t>
                      </a:r>
                      <a:r>
                        <a:rPr kumimoji="0" lang="ro-RO" sz="1800" kern="1200" baseline="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 an - 9 luni înainte de expirarea acreditării, </a:t>
                      </a:r>
                    </a:p>
                    <a:p>
                      <a:pPr algn="just"/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- Spitale neevaluate, dar care au depus cerere, - NU MAI ESTE NECESARĂ DEPUNEREA UNEI NOI CERERI;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- Spitale neevaluate care depun, pentru prima dată, cererea de înscriere până la 19 iulie 2017 - se acreditează în ciclul II.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ro-RO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Noutăți în ciclul II de acreditare</a:t>
            </a:r>
            <a:endParaRPr lang="ro-RO" sz="3600" b="1" dirty="0">
              <a:solidFill>
                <a:schemeClr val="tx1">
                  <a:lumMod val="95000"/>
                  <a:lumOff val="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ro-RO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Noutăți în ciclul II de acreditare</a:t>
            </a:r>
            <a:endParaRPr lang="ro-RO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4624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453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8986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Planificarea vizitei de evaluare în vederea acreditării</a:t>
                      </a:r>
                    </a:p>
                    <a:p>
                      <a:pPr marL="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 perioada solicitată;</a:t>
                      </a:r>
                    </a:p>
                    <a:p>
                      <a:pPr marL="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 solicitarea de replanificare.</a:t>
                      </a:r>
                      <a:endParaRPr kumimoji="0" lang="ro-RO" sz="1400" b="0" kern="1200" dirty="0">
                        <a:solidFill>
                          <a:schemeClr val="tx1"/>
                        </a:solidFill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20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Planificarea vizitei de evaluare în vederea acreditării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 stabilirea unui număr maxim de spitale ce pot fi evaluate/lună;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 data expirării acreditării și a realizării primei evaluări;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 rezultatele procesului de MONITORIZARE;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4. respectarea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termenului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de 5 ani de la depunerea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cererii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de înscriere (pt spitalele neevaluate în primul ciclu);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5. constatările din timpul etapei de pregătire a evaluării;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6. solicitarea de replanificare.</a:t>
                      </a:r>
                      <a:endParaRPr kumimoji="0" lang="ro-RO" sz="1800" kern="1200" dirty="0">
                        <a:solidFill>
                          <a:schemeClr val="tx1"/>
                        </a:solidFill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ro-RO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Noutăți în ciclul II de acreditare</a:t>
            </a:r>
            <a:endParaRPr lang="ro-RO" sz="3600" b="1" i="1" dirty="0">
              <a:solidFill>
                <a:schemeClr val="tx1">
                  <a:lumMod val="95000"/>
                  <a:lumOff val="5000"/>
                </a:schemeClr>
              </a:solidFill>
              <a:latin typeface="Arial Narrow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54514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30826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Etapa de pregătire a vizitei de evaluare - inclusiv condițiile obligatorii pentru declanșarea vizitei de evaluare: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 transmiterea FAE și a anexelor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 achitarea taxei de acreditare</a:t>
                      </a:r>
                      <a:endParaRPr kumimoji="0" lang="ro-RO" sz="1400" b="0" kern="1200" dirty="0">
                        <a:solidFill>
                          <a:schemeClr val="tx1"/>
                        </a:solidFill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o-RO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Etapa de pregătire a vizitei de evaluare - inclusiv condițiile obligatorii pentru declanșarea vizitei de evaluare</a:t>
                      </a:r>
                      <a:endParaRPr kumimoji="0" lang="ro-RO" sz="1800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1. introducerea Fișei de Identificare a Spitalului și a CaPeSaRo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2. transmiterea către ANMCS a Documentelor Obligatorii Solicitate (DOS) în maxim 3 luni de la primirea listei DOS</a:t>
                      </a:r>
                    </a:p>
                    <a:p>
                      <a:pPr marL="0" lv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 DOS</a:t>
                      </a:r>
                      <a:r>
                        <a:rPr kumimoji="0" lang="ro-RO" sz="1800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= FAE 1 + autorizații/avize + proceduri/protocoale cu impact  major asupra siguranței pacientului + taxă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3. perioada de pregătire a vizitei - </a:t>
                      </a:r>
                      <a:r>
                        <a:rPr kumimoji="0" lang="ro-RO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6 luni, </a:t>
                      </a:r>
                      <a:r>
                        <a:rPr kumimoji="0" lang="ro-RO" sz="1800" b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dialogul ANMCS-spital se poartă prin RZPV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4. remedierea neconformităților din ”plan de conformare în vederea evaluării”- 30 de zile de la primirea acestuia.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5. </a:t>
                      </a:r>
                      <a:r>
                        <a:rPr kumimoji="0" lang="ro-RO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AMÂNAREA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 vizitei de evaluare SAU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6. </a:t>
                      </a:r>
                      <a:r>
                        <a:rPr kumimoji="0" lang="ro-RO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Times New Roman"/>
                          <a:cs typeface="Times New Roman"/>
                        </a:rPr>
                        <a:t>constituirea Comisiei de Evaluare (CE)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1"/>
          <a:ext cx="8229600" cy="53489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405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8315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Vizita de evaluare cu subetapele: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A) pre-vizita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 inițierea etapei = 1 săptămână înaintea vizitei efective;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 componența CE și perioada și programul vizitei;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 indicatori specifici.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o-RO" sz="20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Etapa de evaluare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cu subetapele:</a:t>
                      </a:r>
                    </a:p>
                    <a:p>
                      <a:pPr algn="just"/>
                      <a:r>
                        <a:rPr kumimoji="0" lang="ro-RO" sz="1800" b="1" i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A) pre-vizita</a:t>
                      </a:r>
                      <a:endParaRPr kumimoji="0" lang="ro-RO" sz="1800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1. inițierea etapei =</a:t>
                      </a:r>
                      <a:r>
                        <a:rPr kumimoji="0" lang="ro-RO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cu 2 luni înaintea vizitei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- în tot acest timp CE comunică cu spitalul în vederea identificării și clarificării tuturor aspectelor legate de implementarea MQ, inclusiv solicită</a:t>
                      </a:r>
                      <a:r>
                        <a:rPr kumimoji="0" lang="ro-RO" sz="1800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actualizarea FAE (transmiterea FAE 2) și documente suplimentare care să permită constatarea îmbunătățirilor produse de măsurile stabilite prin planul de acțiuni realizat  de către SMC existentă la nivelul spitalului;</a:t>
                      </a:r>
                    </a:p>
                    <a:p>
                      <a:pPr algn="just"/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2. indicatori specifici;</a:t>
                      </a:r>
                    </a:p>
                    <a:p>
                      <a:pPr algn="just"/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3.CE 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elaborează ”</a:t>
                      </a:r>
                      <a:r>
                        <a:rPr kumimoji="0" lang="ro-RO" sz="1800" i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raportului ce conține concluziile analizei documentelor transmise de către spital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”, în baza acestuia vizita putând fi </a:t>
                      </a:r>
                      <a:r>
                        <a:rPr kumimoji="0" lang="ro-RO" sz="18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ANULATĂ</a:t>
                      </a:r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algn="just"/>
                      <a:r>
                        <a:rPr kumimoji="0" lang="ro-RO" sz="180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4. întâlnire ANMCS cu conducerea spitalului.</a:t>
                      </a:r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762000"/>
          </a:xfrm>
        </p:spPr>
        <p:txBody>
          <a:bodyPr>
            <a:normAutofit/>
          </a:bodyPr>
          <a:lstStyle/>
          <a:p>
            <a:pPr algn="ctr"/>
            <a:r>
              <a:rPr lang="ro-RO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Noutăți în ciclul II de acreditare</a:t>
            </a:r>
            <a:endParaRPr lang="ro-RO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423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b="1" dirty="0">
                          <a:latin typeface="Arial Narrow"/>
                          <a:ea typeface="Times New Roman"/>
                          <a:cs typeface="Times New Roman"/>
                        </a:rPr>
                        <a:t>ACREDITARE II</a:t>
                      </a:r>
                      <a:endParaRPr lang="ro-R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62953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B) vizita propriu-zisă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 primul contact cu CE se realiza la deschiderea vizitei;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 în timpul vizitei se solicitau foarte multe documente care să justifice realizarea unei activități - formalism;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3. indicatori specifici.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1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C) post-vizita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1. indicatori specifici;</a:t>
                      </a:r>
                    </a:p>
                    <a:p>
                      <a:pPr marL="0" algn="just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o-RO" sz="1400" b="0" kern="1200" dirty="0" smtClean="0">
                          <a:solidFill>
                            <a:schemeClr val="tx1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2. PRE, obiecțiuni, RE.</a:t>
                      </a:r>
                    </a:p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o-RO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B) vizita propriu-zisă</a:t>
                      </a:r>
                      <a:endParaRPr kumimoji="0" lang="ro-RO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rtl="0" eaLnBrk="1" latinLnBrk="0" hangingPunct="1"/>
                      <a:r>
                        <a:rPr kumimoji="0" lang="ro-RO" sz="1800" b="0" i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1. elaborarea unor INDICATORI CRITICI - constatarea, în timpul vizitei, a neîndeplinirii acestora conduce la </a:t>
                      </a:r>
                      <a:r>
                        <a:rPr kumimoji="0" lang="ro-RO" sz="1800" b="1" i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ÎNTRERUPEREA VIZITEI</a:t>
                      </a:r>
                      <a:endParaRPr kumimoji="0" lang="ro-RO" sz="1800" b="0" i="0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algn="just" rtl="0" eaLnBrk="1" latinLnBrk="0" hangingPunct="1"/>
                      <a:r>
                        <a:rPr kumimoji="0" lang="ro-RO" sz="1800" b="0" i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2. redefinirea și introducerea unei noi tehnicile de colectare a datelor - simularea unor procese pentru identificarea riscurilor clinice;</a:t>
                      </a:r>
                    </a:p>
                    <a:p>
                      <a:pPr marL="0" algn="just" rtl="0" eaLnBrk="1" latinLnBrk="0" hangingPunct="1"/>
                      <a:r>
                        <a:rPr kumimoji="0" lang="ro-RO" sz="1800" b="0" i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3. introducerea (recunoașterea) unor noi instrumente utilizate pentru acrediatrea spitalului (FIS, DOS, PRE, RE și RA)</a:t>
                      </a:r>
                    </a:p>
                    <a:p>
                      <a:pPr marL="0" algn="just" rtl="0" eaLnBrk="1" latinLnBrk="0" hangingPunct="1"/>
                      <a:r>
                        <a:rPr kumimoji="0" lang="ro-RO" sz="1800" b="0" i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3. </a:t>
                      </a:r>
                      <a:r>
                        <a:rPr kumimoji="0" lang="ro-RO" sz="1800" b="0" i="0" u="sng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completarea l.v. doar în format electronic și încărcarea acestora în CaPeSaRo</a:t>
                      </a:r>
                      <a:r>
                        <a:rPr kumimoji="0" lang="ro-RO" sz="1800" b="0" i="0" u="sng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la finalizarea interviului (vizibile în timp real atât pentru spital, cât și pentru CE și ANMCS)</a:t>
                      </a:r>
                      <a:endParaRPr kumimoji="0" lang="ro-RO" sz="1800" b="0" i="0" u="sng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ro-RO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C) post-vizita</a:t>
                      </a:r>
                      <a:endParaRPr kumimoji="0" lang="ro-RO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rtl="0" eaLnBrk="1" latinLnBrk="0" hangingPunct="1"/>
                      <a:r>
                        <a:rPr kumimoji="0" lang="ro-RO" sz="1800" b="0" i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1. indicatori specifici;</a:t>
                      </a:r>
                    </a:p>
                    <a:p>
                      <a:pPr marL="0" algn="just" rtl="0" eaLnBrk="1" latinLnBrk="0" hangingPunct="1"/>
                      <a:r>
                        <a:rPr kumimoji="0" lang="ro-RO" sz="1800" b="0" i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2. PRE, obiecțiuni, RE.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ro-RO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Noutăți în ciclul II de acreditare</a:t>
            </a:r>
            <a:endParaRPr lang="ro-RO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4623</TotalTime>
  <Words>1838</Words>
  <Application>Microsoft Office PowerPoint</Application>
  <PresentationFormat>On-screen Show (4:3)</PresentationFormat>
  <Paragraphs>273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Ghid practic  pentru pregĂtirea evaluĂrii în vederea acreditĂrii în ciclu L II de acreditare</vt:lpstr>
      <vt:lpstr>Retrospectiva ciclului I de acreditare</vt:lpstr>
      <vt:lpstr>Rezultatele ciclului I de acreditare</vt:lpstr>
      <vt:lpstr>Rezultatele ciclului I de acreditare</vt:lpstr>
      <vt:lpstr>Noutăți în ciclul II de acreditare</vt:lpstr>
      <vt:lpstr>Noutăți în ciclul II de acreditare</vt:lpstr>
      <vt:lpstr>Noutăți în ciclul II de acreditare</vt:lpstr>
      <vt:lpstr>Noutăți în ciclul II de acreditare</vt:lpstr>
      <vt:lpstr>Noutăți în ciclul II de acreditare</vt:lpstr>
      <vt:lpstr>Noutăți în ciclul II de acreditare</vt:lpstr>
      <vt:lpstr>15 etape pentru punerea în funcțiune a unui sistem de management al calității într-un spital</vt:lpstr>
      <vt:lpstr>15 etape pentru punerea în funcțiune a unui sistem de management al calității într-un spital</vt:lpstr>
      <vt:lpstr>15 etape pentru punerea în funcțiune a unui sistem de management al calității într-un spital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Acreditarea spitalelor</dc:title>
  <dc:creator>vasile.cepoi</dc:creator>
  <cp:lastModifiedBy>Andrei-Cosmin DAVID</cp:lastModifiedBy>
  <cp:revision>150</cp:revision>
  <dcterms:created xsi:type="dcterms:W3CDTF">2016-10-03T04:53:46Z</dcterms:created>
  <dcterms:modified xsi:type="dcterms:W3CDTF">2017-03-16T06:31:30Z</dcterms:modified>
</cp:coreProperties>
</file>