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țiune implicită" id="{2D0A13B7-918C-4F27-954F-F0F317A52E3A}">
          <p14:sldIdLst>
            <p14:sldId id="256"/>
            <p14:sldId id="257"/>
            <p14:sldId id="258"/>
          </p14:sldIdLst>
        </p14:section>
        <p14:section name="Secțiune fără titlu" id="{2EA84C5F-75CA-4702-80FC-7872E4413A6A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3" autoAdjust="0"/>
  </p:normalViewPr>
  <p:slideViewPr>
    <p:cSldViewPr>
      <p:cViewPr>
        <p:scale>
          <a:sx n="48" d="100"/>
          <a:sy n="48" d="100"/>
        </p:scale>
        <p:origin x="-54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CC7C4-6C16-4E6F-80CC-6CED6972CBEB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79DFA-2420-4A89-8C3F-4DC00A276F1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476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 smtClean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79DFA-2420-4A89-8C3F-4DC00A276F1D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16065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79DFA-2420-4A89-8C3F-4DC00A276F1D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988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5484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502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847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940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636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4095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3280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3212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02615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996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3142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22594-ACD0-4D0F-8D04-6FC3F08F947E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4078-758D-4A94-A1B1-88546BA9A2B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8055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DIFICULTATI INTALNITE IN PRACTICA</a:t>
            </a:r>
            <a:endParaRPr lang="ro-RO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5580112" y="4941168"/>
            <a:ext cx="3240360" cy="6976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o-RO" dirty="0" smtClean="0"/>
              <a:t>Prezentare </a:t>
            </a:r>
          </a:p>
          <a:p>
            <a:r>
              <a:rPr lang="ro-RO" dirty="0" smtClean="0"/>
              <a:t>Mihaela-Roxana</a:t>
            </a:r>
            <a:r>
              <a:rPr lang="en-US" dirty="0" smtClean="0"/>
              <a:t> </a:t>
            </a:r>
            <a:r>
              <a:rPr lang="en-US" smtClean="0"/>
              <a:t>Dumitru</a:t>
            </a:r>
            <a:endParaRPr lang="ro-RO" dirty="0" smtClean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49671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ro-RO" dirty="0" smtClean="0"/>
              <a:t>	</a:t>
            </a:r>
            <a:endParaRPr lang="ro-RO" dirty="0"/>
          </a:p>
          <a:p>
            <a:pPr marL="457200" lvl="1" indent="0" algn="just">
              <a:buNone/>
            </a:pPr>
            <a:r>
              <a:rPr lang="ro-RO" sz="2600" dirty="0" smtClean="0"/>
              <a:t>	</a:t>
            </a:r>
            <a:r>
              <a:rPr lang="en-US" sz="2600" dirty="0" err="1" smtClean="0"/>
              <a:t>Calitatea</a:t>
            </a:r>
            <a:r>
              <a:rPr lang="en-US" sz="2600" dirty="0" smtClean="0"/>
              <a:t> </a:t>
            </a:r>
            <a:r>
              <a:rPr lang="en-US" sz="2600" dirty="0" err="1"/>
              <a:t>serviciilor</a:t>
            </a:r>
            <a:r>
              <a:rPr lang="en-US" sz="2600" dirty="0"/>
              <a:t> de </a:t>
            </a:r>
            <a:r>
              <a:rPr lang="en-US" sz="2600" dirty="0" err="1"/>
              <a:t>sănătate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modelul</a:t>
            </a:r>
            <a:r>
              <a:rPr lang="en-US" sz="2600" dirty="0"/>
              <a:t> </a:t>
            </a:r>
            <a:r>
              <a:rPr lang="en-US" sz="2600" dirty="0" err="1"/>
              <a:t>profesional</a:t>
            </a:r>
            <a:r>
              <a:rPr lang="en-US" sz="2600" dirty="0"/>
              <a:t> </a:t>
            </a:r>
            <a:r>
              <a:rPr lang="en-US" sz="2600" dirty="0" err="1"/>
              <a:t>ar</a:t>
            </a:r>
            <a:r>
              <a:rPr lang="en-US" sz="2600" dirty="0"/>
              <a:t> fi  </a:t>
            </a:r>
            <a:r>
              <a:rPr lang="en-US" sz="2600" dirty="0" err="1"/>
              <a:t>prin</a:t>
            </a:r>
            <a:r>
              <a:rPr lang="en-US" sz="2600" dirty="0"/>
              <a:t> </a:t>
            </a:r>
            <a:r>
              <a:rPr lang="en-US" sz="2600" dirty="0" err="1"/>
              <a:t>prezenţa</a:t>
            </a:r>
            <a:r>
              <a:rPr lang="en-US" sz="2600" dirty="0"/>
              <a:t> </a:t>
            </a:r>
            <a:r>
              <a:rPr lang="en-US" sz="2600" dirty="0" err="1"/>
              <a:t>profesioniştilor</a:t>
            </a:r>
            <a:r>
              <a:rPr lang="en-US" sz="2600" dirty="0"/>
              <a:t> bine </a:t>
            </a:r>
            <a:r>
              <a:rPr lang="en-US" sz="2600" dirty="0" err="1"/>
              <a:t>calificaţi</a:t>
            </a:r>
            <a:r>
              <a:rPr lang="en-US" sz="2600" dirty="0"/>
              <a:t> – </a:t>
            </a:r>
            <a:r>
              <a:rPr lang="en-US" sz="2600" dirty="0" err="1"/>
              <a:t>avand</a:t>
            </a:r>
            <a:r>
              <a:rPr lang="en-US" sz="2600" dirty="0"/>
              <a:t> </a:t>
            </a:r>
            <a:r>
              <a:rPr lang="en-US" sz="2600" dirty="0" err="1"/>
              <a:t>cunoştinţe</a:t>
            </a:r>
            <a:r>
              <a:rPr lang="en-US" sz="2600" dirty="0"/>
              <a:t> </a:t>
            </a:r>
            <a:r>
              <a:rPr lang="en-US" sz="2600" dirty="0" err="1"/>
              <a:t>tehnice</a:t>
            </a:r>
            <a:r>
              <a:rPr lang="en-US" sz="2600" dirty="0"/>
              <a:t>/practice </a:t>
            </a:r>
            <a:r>
              <a:rPr lang="en-US" sz="2600" dirty="0" err="1"/>
              <a:t>şi</a:t>
            </a:r>
            <a:r>
              <a:rPr lang="en-US" sz="2600" dirty="0"/>
              <a:t> </a:t>
            </a:r>
            <a:r>
              <a:rPr lang="en-US" sz="2600" dirty="0" err="1"/>
              <a:t>ştiinţifice</a:t>
            </a:r>
            <a:r>
              <a:rPr lang="en-US" sz="2600" dirty="0"/>
              <a:t> - </a:t>
            </a:r>
            <a:r>
              <a:rPr lang="en-US" sz="2600" dirty="0" err="1"/>
              <a:t>şi</a:t>
            </a:r>
            <a:r>
              <a:rPr lang="en-US" sz="2600" dirty="0"/>
              <a:t> a </a:t>
            </a:r>
            <a:r>
              <a:rPr lang="en-US" sz="2600" dirty="0" err="1"/>
              <a:t>unor</a:t>
            </a:r>
            <a:r>
              <a:rPr lang="en-US" sz="2600" dirty="0"/>
              <a:t> </a:t>
            </a:r>
            <a:r>
              <a:rPr lang="en-US" sz="2600" dirty="0" err="1"/>
              <a:t>practici</a:t>
            </a:r>
            <a:r>
              <a:rPr lang="en-US" sz="2600" dirty="0"/>
              <a:t> </a:t>
            </a:r>
            <a:r>
              <a:rPr lang="en-US" sz="2600" dirty="0" err="1"/>
              <a:t>medicale</a:t>
            </a:r>
            <a:r>
              <a:rPr lang="en-US" sz="2600" dirty="0"/>
              <a:t> </a:t>
            </a:r>
            <a:r>
              <a:rPr lang="en-US" sz="2600" dirty="0" err="1"/>
              <a:t>adecvate</a:t>
            </a:r>
            <a:r>
              <a:rPr lang="en-US" sz="2600" dirty="0"/>
              <a:t>. </a:t>
            </a:r>
            <a:r>
              <a:rPr lang="en-US" sz="2600" dirty="0" err="1"/>
              <a:t>Singurul</a:t>
            </a:r>
            <a:r>
              <a:rPr lang="en-US" sz="2600" dirty="0"/>
              <a:t> factor </a:t>
            </a:r>
            <a:r>
              <a:rPr lang="en-US" sz="2600" dirty="0" err="1"/>
              <a:t>limitant</a:t>
            </a:r>
            <a:r>
              <a:rPr lang="en-US" sz="2600" dirty="0"/>
              <a:t> al </a:t>
            </a:r>
            <a:r>
              <a:rPr lang="en-US" sz="2600" dirty="0" err="1"/>
              <a:t>calităţii</a:t>
            </a:r>
            <a:r>
              <a:rPr lang="en-US" sz="2600" dirty="0"/>
              <a:t> </a:t>
            </a:r>
            <a:r>
              <a:rPr lang="en-US" sz="2600" dirty="0" err="1"/>
              <a:t>ar</a:t>
            </a:r>
            <a:r>
              <a:rPr lang="en-US" sz="2600" dirty="0"/>
              <a:t> fi  </a:t>
            </a:r>
            <a:r>
              <a:rPr lang="en-US" sz="2600" dirty="0" err="1"/>
              <a:t>competenţa</a:t>
            </a:r>
            <a:r>
              <a:rPr lang="en-US" sz="2600" dirty="0"/>
              <a:t> </a:t>
            </a:r>
            <a:r>
              <a:rPr lang="en-US" sz="2600" dirty="0" err="1"/>
              <a:t>profesională</a:t>
            </a:r>
            <a:r>
              <a:rPr lang="en-US" sz="2600" dirty="0"/>
              <a:t>.</a:t>
            </a:r>
            <a:endParaRPr lang="ro-RO" sz="2600" dirty="0"/>
          </a:p>
          <a:p>
            <a:pPr marL="0" indent="0" algn="just">
              <a:buNone/>
            </a:pPr>
            <a:endParaRPr lang="ro-RO" sz="2600" dirty="0"/>
          </a:p>
          <a:p>
            <a:pPr marL="0" indent="0" algn="just">
              <a:buNone/>
            </a:pPr>
            <a:r>
              <a:rPr lang="en-US" sz="2600" dirty="0"/>
              <a:t>	O </a:t>
            </a:r>
            <a:r>
              <a:rPr lang="en-US" sz="2600" dirty="0" err="1"/>
              <a:t>coordonare</a:t>
            </a:r>
            <a:r>
              <a:rPr lang="en-US" sz="2600" dirty="0"/>
              <a:t> </a:t>
            </a:r>
            <a:r>
              <a:rPr lang="en-US" sz="2600" dirty="0" err="1"/>
              <a:t>eficienta</a:t>
            </a:r>
            <a:r>
              <a:rPr lang="en-US" sz="2600" dirty="0"/>
              <a:t> a </a:t>
            </a:r>
            <a:r>
              <a:rPr lang="en-US" sz="2600" dirty="0" err="1"/>
              <a:t>managementului</a:t>
            </a:r>
            <a:r>
              <a:rPr lang="en-US" sz="2600" dirty="0"/>
              <a:t> </a:t>
            </a:r>
            <a:r>
              <a:rPr lang="en-US" sz="2600" dirty="0" err="1"/>
              <a:t>calitatii</a:t>
            </a:r>
            <a:r>
              <a:rPr lang="en-US" sz="2600" dirty="0"/>
              <a:t> </a:t>
            </a:r>
            <a:r>
              <a:rPr lang="en-US" sz="2600" dirty="0" err="1"/>
              <a:t>este</a:t>
            </a:r>
            <a:r>
              <a:rPr lang="en-US" sz="2600" dirty="0"/>
              <a:t> </a:t>
            </a:r>
            <a:r>
              <a:rPr lang="en-US" sz="2600" dirty="0" err="1"/>
              <a:t>conditionata</a:t>
            </a:r>
            <a:r>
              <a:rPr lang="en-US" sz="2600" dirty="0"/>
              <a:t> de </a:t>
            </a:r>
            <a:r>
              <a:rPr lang="en-US" sz="2600" dirty="0" err="1"/>
              <a:t>existenta</a:t>
            </a:r>
            <a:r>
              <a:rPr lang="en-US" sz="2600" dirty="0"/>
              <a:t> </a:t>
            </a:r>
            <a:r>
              <a:rPr lang="en-US" sz="2600" dirty="0" err="1"/>
              <a:t>unei</a:t>
            </a:r>
            <a:r>
              <a:rPr lang="en-US" sz="2600" dirty="0"/>
              <a:t> </a:t>
            </a:r>
            <a:r>
              <a:rPr lang="en-US" sz="2600" dirty="0" err="1"/>
              <a:t>comunicari</a:t>
            </a:r>
            <a:r>
              <a:rPr lang="en-US" sz="2600" dirty="0"/>
              <a:t> </a:t>
            </a:r>
            <a:r>
              <a:rPr lang="en-US" sz="2600" dirty="0" err="1"/>
              <a:t>adecvate</a:t>
            </a:r>
            <a:r>
              <a:rPr lang="en-US" sz="2600" dirty="0"/>
              <a:t> </a:t>
            </a:r>
            <a:r>
              <a:rPr lang="en-US" sz="2600" dirty="0" err="1"/>
              <a:t>atat</a:t>
            </a:r>
            <a:r>
              <a:rPr lang="en-US" sz="2600" dirty="0"/>
              <a:t> </a:t>
            </a:r>
            <a:r>
              <a:rPr lang="en-US" sz="2600" dirty="0" err="1"/>
              <a:t>intre</a:t>
            </a:r>
            <a:r>
              <a:rPr lang="en-US" sz="2600" dirty="0"/>
              <a:t> </a:t>
            </a:r>
            <a:r>
              <a:rPr lang="en-US" sz="2600" dirty="0" err="1"/>
              <a:t>categoriile</a:t>
            </a:r>
            <a:r>
              <a:rPr lang="en-US" sz="2600" dirty="0"/>
              <a:t> de personal/</a:t>
            </a:r>
            <a:r>
              <a:rPr lang="en-US" sz="2600" dirty="0" err="1"/>
              <a:t>specialitati</a:t>
            </a:r>
            <a:r>
              <a:rPr lang="en-US" sz="2600" dirty="0"/>
              <a:t>/grade </a:t>
            </a:r>
            <a:r>
              <a:rPr lang="en-US" sz="2600" dirty="0" err="1"/>
              <a:t>profesionale</a:t>
            </a:r>
            <a:r>
              <a:rPr lang="en-US" sz="2600" dirty="0"/>
              <a:t> </a:t>
            </a:r>
            <a:r>
              <a:rPr lang="en-US" sz="2600" dirty="0" err="1"/>
              <a:t>pentru</a:t>
            </a:r>
            <a:r>
              <a:rPr lang="en-US" sz="2600" dirty="0"/>
              <a:t> a se </a:t>
            </a:r>
            <a:r>
              <a:rPr lang="en-US" sz="2600" dirty="0" err="1"/>
              <a:t>asigurara</a:t>
            </a:r>
            <a:r>
              <a:rPr lang="en-US" sz="2600" dirty="0"/>
              <a:t> </a:t>
            </a:r>
            <a:r>
              <a:rPr lang="en-US" sz="2600" dirty="0" err="1"/>
              <a:t>derularea</a:t>
            </a:r>
            <a:r>
              <a:rPr lang="en-US" sz="2600" dirty="0"/>
              <a:t> </a:t>
            </a:r>
            <a:r>
              <a:rPr lang="en-US" sz="2600" dirty="0" err="1"/>
              <a:t>proceselor</a:t>
            </a:r>
            <a:r>
              <a:rPr lang="en-US" sz="2600" dirty="0"/>
              <a:t> </a:t>
            </a:r>
            <a:r>
              <a:rPr lang="en-US" sz="2600" dirty="0" err="1"/>
              <a:t>continuu</a:t>
            </a:r>
            <a:r>
              <a:rPr lang="en-US" sz="2600" dirty="0"/>
              <a:t>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eficient</a:t>
            </a:r>
            <a:r>
              <a:rPr lang="en-US" sz="2600" dirty="0"/>
              <a:t>, cat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intre</a:t>
            </a:r>
            <a:r>
              <a:rPr lang="en-US" sz="2600" dirty="0"/>
              <a:t> </a:t>
            </a:r>
            <a:r>
              <a:rPr lang="en-US" sz="2600" dirty="0" err="1"/>
              <a:t>structurile</a:t>
            </a:r>
            <a:r>
              <a:rPr lang="en-US" sz="2600" dirty="0"/>
              <a:t> </a:t>
            </a:r>
            <a:r>
              <a:rPr lang="en-US" sz="2600" dirty="0" err="1"/>
              <a:t>unitatii</a:t>
            </a:r>
            <a:r>
              <a:rPr lang="en-US" sz="2600" dirty="0"/>
              <a:t> </a:t>
            </a:r>
            <a:r>
              <a:rPr lang="en-US" sz="2600" dirty="0" err="1"/>
              <a:t>si</a:t>
            </a:r>
            <a:r>
              <a:rPr lang="en-US" sz="2600" dirty="0"/>
              <a:t> nu in </a:t>
            </a:r>
            <a:r>
              <a:rPr lang="en-US" sz="2600" dirty="0" err="1"/>
              <a:t>ultimul</a:t>
            </a:r>
            <a:r>
              <a:rPr lang="en-US" sz="2600" dirty="0"/>
              <a:t> rand </a:t>
            </a:r>
            <a:r>
              <a:rPr lang="en-US" sz="2600" dirty="0" err="1"/>
              <a:t>comunicarea</a:t>
            </a:r>
            <a:r>
              <a:rPr lang="en-US" sz="2600" dirty="0"/>
              <a:t> </a:t>
            </a:r>
            <a:r>
              <a:rPr lang="en-US" sz="2600" dirty="0" err="1"/>
              <a:t>intre</a:t>
            </a:r>
            <a:r>
              <a:rPr lang="en-US" sz="2600" dirty="0"/>
              <a:t> specialist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pacient</a:t>
            </a:r>
            <a:r>
              <a:rPr lang="en-US" sz="2600" dirty="0"/>
              <a:t>.</a:t>
            </a:r>
            <a:endParaRPr lang="ro-RO" sz="2600" dirty="0"/>
          </a:p>
          <a:p>
            <a:pPr marL="0" indent="0">
              <a:buNone/>
            </a:pP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3118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marL="0" indent="0">
              <a:buNone/>
            </a:pPr>
            <a:r>
              <a:rPr lang="ro-RO" dirty="0" smtClean="0"/>
              <a:t>			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	</a:t>
            </a:r>
            <a:r>
              <a:rPr lang="en-US" sz="7200" dirty="0" err="1" smtClean="0">
                <a:solidFill>
                  <a:srgbClr val="00B050"/>
                </a:solidFill>
              </a:rPr>
              <a:t>Va</a:t>
            </a:r>
            <a:r>
              <a:rPr lang="en-US" sz="7200" dirty="0" smtClean="0">
                <a:solidFill>
                  <a:srgbClr val="00B050"/>
                </a:solidFill>
              </a:rPr>
              <a:t> </a:t>
            </a:r>
            <a:r>
              <a:rPr lang="en-US" sz="7200" dirty="0" err="1">
                <a:solidFill>
                  <a:srgbClr val="00B050"/>
                </a:solidFill>
              </a:rPr>
              <a:t>multumesc</a:t>
            </a:r>
            <a:r>
              <a:rPr lang="en-US" sz="7200" dirty="0">
                <a:solidFill>
                  <a:srgbClr val="00B050"/>
                </a:solidFill>
              </a:rPr>
              <a:t> !</a:t>
            </a:r>
            <a:endParaRPr lang="ro-RO" sz="7200" dirty="0">
              <a:solidFill>
                <a:srgbClr val="00B050"/>
              </a:solidFill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34146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o-RO" dirty="0" smtClean="0"/>
              <a:t>DIFICULTATI INTALNITE IN PRACTICA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en-US" dirty="0"/>
              <a:t>DIFICULTATI INTALNITE IN PRACTICA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DIFICULTATI INTALNITE IN PRACTICA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en-US" dirty="0"/>
              <a:t> </a:t>
            </a:r>
            <a:r>
              <a:rPr lang="ro-RO" dirty="0"/>
              <a:t/>
            </a:r>
            <a:br>
              <a:rPr lang="ro-RO" dirty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o-RO" dirty="0" smtClean="0">
                <a:solidFill>
                  <a:srgbClr val="FFFF00"/>
                </a:solidFill>
              </a:rPr>
              <a:t>1.Neprecizarea clara in reglementare legislativa  a </a:t>
            </a:r>
            <a:r>
              <a:rPr lang="ro-RO" dirty="0" err="1" smtClean="0">
                <a:solidFill>
                  <a:srgbClr val="FFFF00"/>
                </a:solidFill>
              </a:rPr>
              <a:t>atributiilor</a:t>
            </a:r>
            <a:r>
              <a:rPr lang="ro-RO" dirty="0" smtClean="0">
                <a:solidFill>
                  <a:srgbClr val="FFFF00"/>
                </a:solidFill>
              </a:rPr>
              <a:t> RMC si/sau  a structurii de management al </a:t>
            </a:r>
            <a:r>
              <a:rPr lang="ro-RO" dirty="0" err="1" smtClean="0">
                <a:solidFill>
                  <a:srgbClr val="FFFF00"/>
                </a:solidFill>
              </a:rPr>
              <a:t>calitatii</a:t>
            </a:r>
            <a:r>
              <a:rPr lang="ro-RO" dirty="0" smtClean="0">
                <a:solidFill>
                  <a:srgbClr val="FFFF00"/>
                </a:solidFill>
              </a:rPr>
              <a:t> serviciilor medicale in concordanta cu </a:t>
            </a:r>
            <a:r>
              <a:rPr lang="ro-RO" dirty="0" err="1" smtClean="0">
                <a:solidFill>
                  <a:srgbClr val="FFFF00"/>
                </a:solidFill>
              </a:rPr>
              <a:t>cerintele</a:t>
            </a:r>
            <a:r>
              <a:rPr lang="ro-RO" dirty="0" smtClean="0">
                <a:solidFill>
                  <a:srgbClr val="FFFF00"/>
                </a:solidFill>
              </a:rPr>
              <a:t>  ORD.M.S. 871/2016 care conduc la </a:t>
            </a:r>
            <a:r>
              <a:rPr lang="ro-RO" dirty="0" err="1" smtClean="0">
                <a:solidFill>
                  <a:srgbClr val="FFFF00"/>
                </a:solidFill>
              </a:rPr>
              <a:t>indeplinirea</a:t>
            </a:r>
            <a:r>
              <a:rPr lang="ro-RO" dirty="0" smtClean="0">
                <a:solidFill>
                  <a:srgbClr val="FFFF00"/>
                </a:solidFill>
              </a:rPr>
              <a:t> criteriilor.</a:t>
            </a:r>
          </a:p>
          <a:p>
            <a:pPr algn="just"/>
            <a:r>
              <a:rPr lang="ro-RO" dirty="0" smtClean="0"/>
              <a:t>  EX : </a:t>
            </a:r>
          </a:p>
          <a:p>
            <a:pPr algn="just"/>
            <a:r>
              <a:rPr lang="ro-RO" dirty="0" smtClean="0"/>
              <a:t>			Criteriul : “Managementul spitalului </a:t>
            </a:r>
            <a:r>
              <a:rPr lang="ro-RO" dirty="0" err="1" smtClean="0"/>
              <a:t>coordoneaza</a:t>
            </a:r>
            <a:r>
              <a:rPr lang="ro-RO" dirty="0" smtClean="0"/>
              <a:t> si </a:t>
            </a:r>
            <a:r>
              <a:rPr lang="ro-RO" dirty="0" err="1" smtClean="0"/>
              <a:t>controleaza</a:t>
            </a:r>
            <a:r>
              <a:rPr lang="ro-RO" dirty="0" smtClean="0"/>
              <a:t> riscul </a:t>
            </a:r>
            <a:r>
              <a:rPr lang="ro-RO" dirty="0" err="1" smtClean="0"/>
              <a:t>infectios</a:t>
            </a:r>
            <a:r>
              <a:rPr lang="ro-RO" dirty="0" smtClean="0"/>
              <a:t>;”</a:t>
            </a:r>
          </a:p>
          <a:p>
            <a:pPr algn="just"/>
            <a:r>
              <a:rPr lang="ro-RO" dirty="0" smtClean="0"/>
              <a:t>			</a:t>
            </a:r>
            <a:r>
              <a:rPr lang="ro-RO" dirty="0" err="1" smtClean="0"/>
              <a:t>Cerinta</a:t>
            </a:r>
            <a:r>
              <a:rPr lang="ro-RO" dirty="0" smtClean="0"/>
              <a:t>: “Managementul </a:t>
            </a:r>
            <a:r>
              <a:rPr lang="ro-RO" dirty="0" err="1" smtClean="0"/>
              <a:t>calitatii</a:t>
            </a:r>
            <a:r>
              <a:rPr lang="ro-RO" dirty="0" smtClean="0"/>
              <a:t> </a:t>
            </a:r>
            <a:r>
              <a:rPr lang="ro-RO" dirty="0" err="1" smtClean="0"/>
              <a:t>controleaza</a:t>
            </a:r>
            <a:r>
              <a:rPr lang="ro-RO" dirty="0" smtClean="0"/>
              <a:t> aplicarea procedurilor de supraveghere, prevenire si limitare a </a:t>
            </a:r>
            <a:r>
              <a:rPr lang="ro-RO" dirty="0" err="1" smtClean="0"/>
              <a:t>infectiilor</a:t>
            </a:r>
            <a:r>
              <a:rPr lang="ro-RO" dirty="0" smtClean="0"/>
              <a:t> </a:t>
            </a:r>
            <a:r>
              <a:rPr lang="ro-RO" dirty="0" err="1" smtClean="0"/>
              <a:t>associate</a:t>
            </a:r>
            <a:r>
              <a:rPr lang="ro-RO" dirty="0" smtClean="0"/>
              <a:t> asistentei medicale si a bolilor transmisibile.”</a:t>
            </a:r>
          </a:p>
          <a:p>
            <a:pPr algn="just"/>
            <a:r>
              <a:rPr lang="ro-RO" dirty="0" smtClean="0"/>
              <a:t>In Ordinul 975/2012, art.1 si art.2 sunt </a:t>
            </a:r>
            <a:r>
              <a:rPr lang="ro-RO" dirty="0" err="1" smtClean="0"/>
              <a:t>mentionate</a:t>
            </a:r>
            <a:r>
              <a:rPr lang="ro-RO" dirty="0" smtClean="0"/>
              <a:t> ca principale </a:t>
            </a:r>
            <a:r>
              <a:rPr lang="ro-RO" dirty="0" err="1" smtClean="0"/>
              <a:t>activitati</a:t>
            </a:r>
            <a:r>
              <a:rPr lang="ro-RO" dirty="0" smtClean="0"/>
              <a:t>: de coordonare, implementare, elaborare, dar nu si </a:t>
            </a:r>
            <a:r>
              <a:rPr lang="ro-RO" dirty="0" err="1" smtClean="0"/>
              <a:t>activitati</a:t>
            </a:r>
            <a:r>
              <a:rPr lang="ro-RO" dirty="0" smtClean="0"/>
              <a:t> de control </a:t>
            </a:r>
            <a:r>
              <a:rPr lang="ro-RO" dirty="0" err="1" smtClean="0"/>
              <a:t>asa</a:t>
            </a:r>
            <a:r>
              <a:rPr lang="ro-RO" dirty="0" smtClean="0"/>
              <a:t> cum sunt </a:t>
            </a:r>
            <a:r>
              <a:rPr lang="ro-RO" dirty="0" err="1" smtClean="0"/>
              <a:t>mentionate</a:t>
            </a:r>
            <a:r>
              <a:rPr lang="ro-RO" dirty="0" smtClean="0"/>
              <a:t> in </a:t>
            </a:r>
            <a:r>
              <a:rPr lang="ro-RO" dirty="0" err="1" smtClean="0"/>
              <a:t>cerintele</a:t>
            </a:r>
            <a:r>
              <a:rPr lang="ro-RO" dirty="0" smtClean="0"/>
              <a:t> Ordinului  M.S. 871/2016 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88661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/>
              <a:t>In </a:t>
            </a:r>
            <a:r>
              <a:rPr lang="en-US" dirty="0" err="1"/>
              <a:t>acest</a:t>
            </a:r>
            <a:r>
              <a:rPr lang="en-US" dirty="0"/>
              <a:t> moment, </a:t>
            </a:r>
            <a:r>
              <a:rPr lang="en-US" dirty="0" err="1"/>
              <a:t>variantele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se pot “</a:t>
            </a:r>
            <a:r>
              <a:rPr lang="en-US" dirty="0" err="1"/>
              <a:t>controla</a:t>
            </a:r>
            <a:r>
              <a:rPr lang="en-US" dirty="0"/>
              <a:t>”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smtClean="0"/>
              <a:t>fi</a:t>
            </a:r>
            <a:r>
              <a:rPr lang="ro-RO" dirty="0" smtClean="0"/>
              <a:t>, </a:t>
            </a:r>
            <a:r>
              <a:rPr lang="en-US" dirty="0" err="1" smtClean="0"/>
              <a:t>verificarea</a:t>
            </a:r>
            <a:r>
              <a:rPr lang="en-US" dirty="0" smtClean="0"/>
              <a:t> </a:t>
            </a:r>
            <a:r>
              <a:rPr lang="en-US" dirty="0" err="1" smtClean="0"/>
              <a:t>inopinata</a:t>
            </a:r>
            <a:r>
              <a:rPr lang="en-US" dirty="0" smtClean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sectii</a:t>
            </a:r>
            <a:r>
              <a:rPr lang="en-US" dirty="0"/>
              <a:t>/</a:t>
            </a:r>
            <a:r>
              <a:rPr lang="en-US" dirty="0" err="1"/>
              <a:t>compartimente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se </a:t>
            </a:r>
            <a:r>
              <a:rPr lang="en-US" dirty="0" err="1"/>
              <a:t>aplica</a:t>
            </a:r>
            <a:r>
              <a:rPr lang="en-US" dirty="0"/>
              <a:t> </a:t>
            </a:r>
            <a:r>
              <a:rPr lang="en-US" dirty="0" err="1"/>
              <a:t>procedurile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protocoalelor</a:t>
            </a:r>
            <a:r>
              <a:rPr lang="en-US" dirty="0"/>
              <a:t> S.P.I.A.A.M.(</a:t>
            </a:r>
            <a:r>
              <a:rPr lang="en-US" dirty="0" smtClean="0"/>
              <a:t>eventual</a:t>
            </a:r>
            <a:r>
              <a:rPr lang="ro-RO" smtClean="0"/>
              <a:t>,</a:t>
            </a:r>
            <a:r>
              <a:rPr lang="en-US" smtClean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revizuite</a:t>
            </a:r>
            <a:r>
              <a:rPr lang="en-US" dirty="0"/>
              <a:t> conform </a:t>
            </a:r>
            <a:r>
              <a:rPr lang="en-US" dirty="0" err="1"/>
              <a:t>reglementarilor</a:t>
            </a:r>
            <a:r>
              <a:rPr lang="en-US" dirty="0"/>
              <a:t> in </a:t>
            </a:r>
            <a:r>
              <a:rPr lang="en-US" dirty="0" err="1"/>
              <a:t>vigoare</a:t>
            </a:r>
            <a:r>
              <a:rPr lang="en-US" dirty="0"/>
              <a:t>)   </a:t>
            </a:r>
            <a:r>
              <a:rPr lang="en-US" dirty="0" err="1"/>
              <a:t>solicitarea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analizarea</a:t>
            </a:r>
            <a:r>
              <a:rPr lang="en-US" dirty="0"/>
              <a:t> </a:t>
            </a:r>
            <a:r>
              <a:rPr lang="en-US" dirty="0" err="1"/>
              <a:t>documentelor</a:t>
            </a:r>
            <a:r>
              <a:rPr lang="en-US" dirty="0"/>
              <a:t> cu </a:t>
            </a:r>
            <a:r>
              <a:rPr lang="en-US" dirty="0" err="1"/>
              <a:t>privire</a:t>
            </a:r>
            <a:r>
              <a:rPr lang="en-US" dirty="0"/>
              <a:t> la: </a:t>
            </a:r>
            <a:endParaRPr lang="ro-RO" dirty="0"/>
          </a:p>
          <a:p>
            <a:pPr marL="0" indent="0">
              <a:buNone/>
            </a:pPr>
            <a:r>
              <a:rPr lang="en-US" dirty="0"/>
              <a:t> </a:t>
            </a:r>
            <a:endParaRPr lang="ro-RO" dirty="0"/>
          </a:p>
          <a:p>
            <a:r>
              <a:rPr lang="en-US" dirty="0"/>
              <a:t>	- </a:t>
            </a:r>
            <a:r>
              <a:rPr lang="en-US" dirty="0" err="1"/>
              <a:t>prelucrarea</a:t>
            </a:r>
            <a:r>
              <a:rPr lang="en-US" dirty="0"/>
              <a:t> </a:t>
            </a:r>
            <a:r>
              <a:rPr lang="en-US" dirty="0" err="1"/>
              <a:t>periodica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 </a:t>
            </a:r>
            <a:r>
              <a:rPr lang="en-US" dirty="0" err="1"/>
              <a:t>sectii</a:t>
            </a:r>
            <a:r>
              <a:rPr lang="en-US" dirty="0"/>
              <a:t>/</a:t>
            </a:r>
            <a:r>
              <a:rPr lang="en-US" dirty="0" err="1"/>
              <a:t>compartimente</a:t>
            </a:r>
            <a:r>
              <a:rPr lang="en-US" dirty="0"/>
              <a:t>  a </a:t>
            </a:r>
            <a:r>
              <a:rPr lang="en-US" dirty="0" err="1"/>
              <a:t>procedurilor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protocoalelor</a:t>
            </a:r>
            <a:r>
              <a:rPr lang="en-US" dirty="0"/>
              <a:t> SPIAAM .</a:t>
            </a:r>
            <a:endParaRPr lang="ro-RO" dirty="0"/>
          </a:p>
          <a:p>
            <a:r>
              <a:rPr lang="en-US" dirty="0"/>
              <a:t>	- </a:t>
            </a:r>
            <a:r>
              <a:rPr lang="en-US" dirty="0" err="1"/>
              <a:t>rezultatele</a:t>
            </a:r>
            <a:r>
              <a:rPr lang="en-US" dirty="0"/>
              <a:t> </a:t>
            </a:r>
            <a:r>
              <a:rPr lang="en-US" dirty="0" err="1"/>
              <a:t>controalelor</a:t>
            </a:r>
            <a:r>
              <a:rPr lang="en-US" dirty="0"/>
              <a:t> </a:t>
            </a:r>
            <a:r>
              <a:rPr lang="en-US" dirty="0" err="1"/>
              <a:t>periodice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inopinate</a:t>
            </a:r>
            <a:r>
              <a:rPr lang="en-US" dirty="0"/>
              <a:t> </a:t>
            </a:r>
            <a:r>
              <a:rPr lang="en-US" dirty="0" err="1"/>
              <a:t>efectuate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sectii</a:t>
            </a:r>
            <a:r>
              <a:rPr lang="en-US" dirty="0"/>
              <a:t>/comp./</a:t>
            </a:r>
            <a:r>
              <a:rPr lang="en-US" dirty="0" err="1"/>
              <a:t>laboratoare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	- </a:t>
            </a:r>
            <a:r>
              <a:rPr lang="en-US" dirty="0" err="1"/>
              <a:t>rezultatele</a:t>
            </a:r>
            <a:r>
              <a:rPr lang="en-US" dirty="0"/>
              <a:t> /</a:t>
            </a:r>
            <a:r>
              <a:rPr lang="en-US" dirty="0" err="1"/>
              <a:t>buletinele</a:t>
            </a:r>
            <a:r>
              <a:rPr lang="en-US" dirty="0"/>
              <a:t> de </a:t>
            </a:r>
            <a:r>
              <a:rPr lang="en-US" dirty="0" err="1"/>
              <a:t>analiza</a:t>
            </a:r>
            <a:r>
              <a:rPr lang="en-US" dirty="0"/>
              <a:t> a </a:t>
            </a:r>
            <a:r>
              <a:rPr lang="en-US" dirty="0" err="1"/>
              <a:t>testelor</a:t>
            </a:r>
            <a:r>
              <a:rPr lang="en-US" dirty="0"/>
              <a:t> de </a:t>
            </a:r>
            <a:r>
              <a:rPr lang="en-US" dirty="0" err="1"/>
              <a:t>sterilitate</a:t>
            </a:r>
            <a:r>
              <a:rPr lang="en-US" dirty="0"/>
              <a:t>, </a:t>
            </a:r>
            <a:r>
              <a:rPr lang="en-US" dirty="0" err="1"/>
              <a:t>aeromicloflora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sanitatie</a:t>
            </a:r>
            <a:r>
              <a:rPr lang="en-US" dirty="0"/>
              <a:t>;</a:t>
            </a: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13264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Probleme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economice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incadrarea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prevederi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bugetare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indiferent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cum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 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lipsa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fondurilor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alocate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special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structura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r>
              <a:rPr lang="ro-RO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privind </a:t>
            </a:r>
            <a:r>
              <a:rPr lang="ro-RO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pregatirea</a:t>
            </a:r>
            <a:r>
              <a:rPr lang="ro-RO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profesionala continua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o-RO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Nevoia</a:t>
            </a:r>
            <a:r>
              <a:rPr lang="en-US" dirty="0" smtClean="0"/>
              <a:t> </a:t>
            </a:r>
            <a:r>
              <a:rPr lang="en-US" dirty="0" err="1"/>
              <a:t>imperioasa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motivarea</a:t>
            </a:r>
            <a:r>
              <a:rPr lang="en-US" dirty="0"/>
              <a:t> </a:t>
            </a:r>
            <a:r>
              <a:rPr lang="en-US" dirty="0" err="1"/>
              <a:t>personalului</a:t>
            </a:r>
            <a:r>
              <a:rPr lang="en-US" dirty="0"/>
              <a:t> din </a:t>
            </a:r>
            <a:r>
              <a:rPr lang="en-US" dirty="0" err="1"/>
              <a:t>structura</a:t>
            </a:r>
            <a:r>
              <a:rPr lang="en-US" dirty="0"/>
              <a:t> de management al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serviciilor</a:t>
            </a:r>
            <a:r>
              <a:rPr lang="en-US" dirty="0"/>
              <a:t> </a:t>
            </a:r>
            <a:r>
              <a:rPr lang="en-US" dirty="0" err="1"/>
              <a:t>medicale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educarea</a:t>
            </a:r>
            <a:r>
              <a:rPr lang="en-US" dirty="0"/>
              <a:t> continua a </a:t>
            </a:r>
            <a:r>
              <a:rPr lang="en-US" dirty="0" err="1"/>
              <a:t>pregatirii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conditiilor</a:t>
            </a:r>
            <a:r>
              <a:rPr lang="en-US" dirty="0"/>
              <a:t> de </a:t>
            </a:r>
            <a:r>
              <a:rPr lang="en-US" dirty="0" err="1"/>
              <a:t>formare</a:t>
            </a:r>
            <a:r>
              <a:rPr lang="en-US" dirty="0"/>
              <a:t> </a:t>
            </a:r>
            <a:r>
              <a:rPr lang="en-US" dirty="0" err="1"/>
              <a:t>profesionala</a:t>
            </a:r>
            <a:r>
              <a:rPr lang="en-US" dirty="0"/>
              <a:t>. (</a:t>
            </a:r>
            <a:r>
              <a:rPr lang="en-US" dirty="0" err="1"/>
              <a:t>participare</a:t>
            </a:r>
            <a:r>
              <a:rPr lang="en-US" dirty="0"/>
              <a:t> </a:t>
            </a:r>
            <a:r>
              <a:rPr lang="en-US" dirty="0" err="1"/>
              <a:t>cursuri</a:t>
            </a:r>
            <a:r>
              <a:rPr lang="en-US" dirty="0"/>
              <a:t>, </a:t>
            </a:r>
            <a:r>
              <a:rPr lang="en-US" dirty="0" err="1"/>
              <a:t>conferinte</a:t>
            </a:r>
            <a:r>
              <a:rPr lang="en-US" dirty="0"/>
              <a:t>, etc. </a:t>
            </a:r>
            <a:r>
              <a:rPr lang="en-US" dirty="0" err="1"/>
              <a:t>pentru</a:t>
            </a:r>
            <a:r>
              <a:rPr lang="en-US" dirty="0"/>
              <a:t> a fi </a:t>
            </a:r>
            <a:r>
              <a:rPr lang="en-US" dirty="0" err="1"/>
              <a:t>actualizate</a:t>
            </a:r>
            <a:r>
              <a:rPr lang="en-US" dirty="0"/>
              <a:t> </a:t>
            </a:r>
            <a:r>
              <a:rPr lang="en-US" dirty="0" err="1"/>
              <a:t>cunostintele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 se face </a:t>
            </a:r>
            <a:r>
              <a:rPr lang="en-US" dirty="0" err="1"/>
              <a:t>propuneri</a:t>
            </a:r>
            <a:r>
              <a:rPr lang="en-US" dirty="0"/>
              <a:t> cu </a:t>
            </a:r>
            <a:r>
              <a:rPr lang="en-US" dirty="0" err="1"/>
              <a:t>ce</a:t>
            </a:r>
            <a:r>
              <a:rPr lang="en-US" dirty="0"/>
              <a:t> s-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imbunatati</a:t>
            </a:r>
            <a:r>
              <a:rPr lang="en-US" dirty="0"/>
              <a:t> </a:t>
            </a:r>
            <a:r>
              <a:rPr lang="en-US" dirty="0" err="1"/>
              <a:t>activitatea</a:t>
            </a:r>
            <a:r>
              <a:rPr lang="en-US" dirty="0"/>
              <a:t>). </a:t>
            </a:r>
            <a:r>
              <a:rPr lang="en-US" dirty="0" err="1"/>
              <a:t>Pregatirea</a:t>
            </a:r>
            <a:r>
              <a:rPr lang="en-US" dirty="0"/>
              <a:t> de </a:t>
            </a:r>
            <a:r>
              <a:rPr lang="en-US" dirty="0" err="1"/>
              <a:t>baza</a:t>
            </a:r>
            <a:r>
              <a:rPr lang="en-US" dirty="0"/>
              <a:t> a </a:t>
            </a:r>
            <a:r>
              <a:rPr lang="en-US" dirty="0" err="1"/>
              <a:t>personalului</a:t>
            </a:r>
            <a:r>
              <a:rPr lang="en-US" dirty="0"/>
              <a:t> din </a:t>
            </a:r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/>
              <a:t>managementului</a:t>
            </a:r>
            <a:r>
              <a:rPr lang="en-US" dirty="0"/>
              <a:t> in </a:t>
            </a:r>
            <a:r>
              <a:rPr lang="en-US" dirty="0" err="1"/>
              <a:t>managementul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auditului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seviciilor</a:t>
            </a:r>
            <a:r>
              <a:rPr lang="en-US" dirty="0"/>
              <a:t> in </a:t>
            </a:r>
            <a:r>
              <a:rPr lang="en-US" dirty="0" err="1"/>
              <a:t>sanatate</a:t>
            </a:r>
            <a:r>
              <a:rPr lang="en-US" dirty="0"/>
              <a:t> </a:t>
            </a:r>
            <a:r>
              <a:rPr lang="en-US" dirty="0" err="1"/>
              <a:t>necesare</a:t>
            </a:r>
            <a:r>
              <a:rPr lang="en-US" dirty="0"/>
              <a:t> </a:t>
            </a:r>
            <a:r>
              <a:rPr lang="en-US" dirty="0" err="1"/>
              <a:t>intr</a:t>
            </a:r>
            <a:r>
              <a:rPr lang="en-US" dirty="0"/>
              <a:t>-o </a:t>
            </a:r>
            <a:r>
              <a:rPr lang="en-US" dirty="0" err="1"/>
              <a:t>unitate</a:t>
            </a:r>
            <a:r>
              <a:rPr lang="en-US" dirty="0"/>
              <a:t> </a:t>
            </a:r>
            <a:r>
              <a:rPr lang="en-US" dirty="0" err="1"/>
              <a:t>sanitara</a:t>
            </a:r>
            <a:r>
              <a:rPr lang="en-US" dirty="0"/>
              <a:t>.</a:t>
            </a:r>
            <a:endParaRPr lang="ro-RO" dirty="0"/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7545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3. ABORDAREA MANAGEMENTULUI CALITATII DE CATRE DIFERITE SPECIALITATI SAU GRAD </a:t>
            </a:r>
            <a:r>
              <a:rPr lang="en-US" dirty="0" smtClean="0">
                <a:solidFill>
                  <a:srgbClr val="FFFF00"/>
                </a:solidFill>
              </a:rPr>
              <a:t>PROFESIONAL</a:t>
            </a:r>
            <a:r>
              <a:rPr lang="ro-RO" dirty="0" smtClean="0">
                <a:solidFill>
                  <a:srgbClr val="FFFF00"/>
                </a:solidFill>
              </a:rPr>
              <a:t> </a:t>
            </a:r>
          </a:p>
          <a:p>
            <a:endParaRPr lang="ro-RO" dirty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Fara</a:t>
            </a:r>
            <a:r>
              <a:rPr lang="en-US" dirty="0"/>
              <a:t> o </a:t>
            </a:r>
            <a:r>
              <a:rPr lang="en-US" dirty="0" err="1"/>
              <a:t>comunicare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timp</a:t>
            </a:r>
            <a:r>
              <a:rPr lang="en-US" dirty="0"/>
              <a:t> real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informatiilor</a:t>
            </a:r>
            <a:r>
              <a:rPr lang="en-US" dirty="0"/>
              <a:t> de la un specialist la </a:t>
            </a:r>
            <a:r>
              <a:rPr lang="en-US" dirty="0" err="1"/>
              <a:t>altul</a:t>
            </a:r>
            <a:r>
              <a:rPr lang="en-US" dirty="0"/>
              <a:t> , de la o </a:t>
            </a:r>
            <a:r>
              <a:rPr lang="en-US" dirty="0" err="1"/>
              <a:t>echipa</a:t>
            </a:r>
            <a:r>
              <a:rPr lang="en-US" dirty="0"/>
              <a:t> la </a:t>
            </a:r>
            <a:r>
              <a:rPr lang="en-US" dirty="0" err="1"/>
              <a:t>alta</a:t>
            </a:r>
            <a:r>
              <a:rPr lang="en-US" dirty="0"/>
              <a:t>  </a:t>
            </a:r>
            <a:r>
              <a:rPr lang="en-US" dirty="0" err="1"/>
              <a:t>sau</a:t>
            </a:r>
            <a:r>
              <a:rPr lang="en-US" dirty="0"/>
              <a:t> de la o </a:t>
            </a:r>
            <a:r>
              <a:rPr lang="en-US" dirty="0" err="1"/>
              <a:t>entitate</a:t>
            </a:r>
            <a:r>
              <a:rPr lang="en-US" dirty="0"/>
              <a:t> la </a:t>
            </a:r>
            <a:r>
              <a:rPr lang="en-US" dirty="0" err="1"/>
              <a:t>alta</a:t>
            </a:r>
            <a:r>
              <a:rPr lang="en-US" dirty="0"/>
              <a:t> pot duce la </a:t>
            </a:r>
            <a:r>
              <a:rPr lang="en-US" dirty="0" err="1"/>
              <a:t>eroare</a:t>
            </a:r>
            <a:r>
              <a:rPr lang="en-US" dirty="0"/>
              <a:t> de </a:t>
            </a:r>
            <a:r>
              <a:rPr lang="en-US" dirty="0" err="1"/>
              <a:t>interpretare</a:t>
            </a:r>
            <a:r>
              <a:rPr lang="en-US" dirty="0"/>
              <a:t>, </a:t>
            </a:r>
            <a:r>
              <a:rPr lang="en-US" dirty="0" err="1"/>
              <a:t>intarzieri</a:t>
            </a:r>
            <a:r>
              <a:rPr lang="en-US" dirty="0"/>
              <a:t> in </a:t>
            </a:r>
            <a:r>
              <a:rPr lang="en-US" dirty="0" err="1"/>
              <a:t>derularea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obtinerea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scontat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ro-RO" dirty="0" smtClean="0"/>
          </a:p>
          <a:p>
            <a:pPr algn="just"/>
            <a:endParaRPr lang="ro-RO" dirty="0"/>
          </a:p>
          <a:p>
            <a:pPr algn="just"/>
            <a:r>
              <a:rPr lang="en-US" dirty="0" err="1"/>
              <a:t>Dificultatile</a:t>
            </a:r>
            <a:r>
              <a:rPr lang="en-US" dirty="0"/>
              <a:t> cu care ne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confrunta</a:t>
            </a:r>
            <a:r>
              <a:rPr lang="en-US" dirty="0"/>
              <a:t> in </a:t>
            </a:r>
            <a:r>
              <a:rPr lang="en-US" dirty="0" err="1"/>
              <a:t>derularea</a:t>
            </a:r>
            <a:r>
              <a:rPr lang="en-US" dirty="0"/>
              <a:t> </a:t>
            </a:r>
            <a:r>
              <a:rPr lang="en-US" dirty="0" err="1"/>
              <a:t>activitatilor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intalnita</a:t>
            </a:r>
            <a:r>
              <a:rPr lang="en-US" dirty="0"/>
              <a:t> in </a:t>
            </a:r>
            <a:r>
              <a:rPr lang="en-US" dirty="0" err="1"/>
              <a:t>ezitarea</a:t>
            </a:r>
            <a:r>
              <a:rPr lang="en-US" dirty="0"/>
              <a:t>, </a:t>
            </a:r>
            <a:r>
              <a:rPr lang="en-US" dirty="0" err="1"/>
              <a:t>neacceptarea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refuzul</a:t>
            </a:r>
            <a:r>
              <a:rPr lang="en-US" dirty="0"/>
              <a:t> </a:t>
            </a:r>
            <a:r>
              <a:rPr lang="en-US" dirty="0" err="1"/>
              <a:t>implicarii</a:t>
            </a:r>
            <a:r>
              <a:rPr lang="en-US" dirty="0"/>
              <a:t>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categoriilor</a:t>
            </a:r>
            <a:r>
              <a:rPr lang="en-US" dirty="0"/>
              <a:t> de personal/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nivelurile</a:t>
            </a:r>
            <a:r>
              <a:rPr lang="en-US" dirty="0"/>
              <a:t> </a:t>
            </a:r>
            <a:r>
              <a:rPr lang="en-US" dirty="0" err="1"/>
              <a:t>structurii</a:t>
            </a:r>
            <a:r>
              <a:rPr lang="en-US" dirty="0"/>
              <a:t> </a:t>
            </a:r>
            <a:r>
              <a:rPr lang="en-US" dirty="0" err="1"/>
              <a:t>organizatorice</a:t>
            </a:r>
            <a:r>
              <a:rPr lang="en-US" dirty="0"/>
              <a:t>  in </a:t>
            </a:r>
            <a:r>
              <a:rPr lang="en-US" dirty="0" err="1"/>
              <a:t>demersurile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in </a:t>
            </a:r>
            <a:r>
              <a:rPr lang="en-US" dirty="0" err="1"/>
              <a:t>unitatile</a:t>
            </a:r>
            <a:r>
              <a:rPr lang="en-US" dirty="0"/>
              <a:t> </a:t>
            </a:r>
            <a:r>
              <a:rPr lang="en-US" dirty="0" err="1"/>
              <a:t>medicale</a:t>
            </a:r>
            <a:r>
              <a:rPr lang="en-US" dirty="0"/>
              <a:t> /</a:t>
            </a:r>
            <a:r>
              <a:rPr lang="en-US" dirty="0" err="1"/>
              <a:t>sanitare</a:t>
            </a:r>
            <a:r>
              <a:rPr lang="en-US" dirty="0"/>
              <a:t> 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ingreuneaza</a:t>
            </a:r>
            <a:r>
              <a:rPr lang="en-US" dirty="0"/>
              <a:t> </a:t>
            </a:r>
            <a:r>
              <a:rPr lang="en-US" dirty="0" err="1"/>
              <a:t>evolutia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un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calitativ</a:t>
            </a:r>
            <a:r>
              <a:rPr lang="en-US" dirty="0"/>
              <a:t> al </a:t>
            </a:r>
            <a:r>
              <a:rPr lang="en-US" dirty="0" err="1"/>
              <a:t>managementului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 smtClean="0"/>
              <a:t>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315297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Uneori</a:t>
            </a:r>
            <a:r>
              <a:rPr lang="en-US" dirty="0"/>
              <a:t>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categorii</a:t>
            </a:r>
            <a:r>
              <a:rPr lang="en-US" dirty="0"/>
              <a:t> de personal nu </a:t>
            </a:r>
            <a:r>
              <a:rPr lang="en-US" dirty="0" err="1"/>
              <a:t>interactioneaza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exprima</a:t>
            </a:r>
            <a:r>
              <a:rPr lang="en-US" dirty="0"/>
              <a:t> o </a:t>
            </a:r>
            <a:r>
              <a:rPr lang="en-US" dirty="0" err="1"/>
              <a:t>rigiditate</a:t>
            </a:r>
            <a:r>
              <a:rPr lang="en-US" dirty="0"/>
              <a:t>  la </a:t>
            </a:r>
            <a:r>
              <a:rPr lang="en-US" dirty="0" err="1"/>
              <a:t>noile</a:t>
            </a:r>
            <a:r>
              <a:rPr lang="en-US" dirty="0"/>
              <a:t> </a:t>
            </a:r>
            <a:r>
              <a:rPr lang="en-US" dirty="0" err="1"/>
              <a:t>reforme</a:t>
            </a:r>
            <a:r>
              <a:rPr lang="en-US" dirty="0"/>
              <a:t> de fond in </a:t>
            </a:r>
            <a:r>
              <a:rPr lang="en-US" dirty="0" err="1"/>
              <a:t>domeniul</a:t>
            </a:r>
            <a:r>
              <a:rPr lang="en-US" dirty="0"/>
              <a:t> </a:t>
            </a:r>
            <a:r>
              <a:rPr lang="en-US" dirty="0" err="1"/>
              <a:t>managementului</a:t>
            </a:r>
            <a:r>
              <a:rPr lang="en-US" dirty="0"/>
              <a:t> </a:t>
            </a:r>
            <a:r>
              <a:rPr lang="en-US" dirty="0" err="1"/>
              <a:t>sanitar</a:t>
            </a:r>
            <a:r>
              <a:rPr lang="en-US" dirty="0"/>
              <a:t>, </a:t>
            </a:r>
            <a:r>
              <a:rPr lang="en-US" dirty="0" err="1"/>
              <a:t>respingand</a:t>
            </a:r>
            <a:r>
              <a:rPr lang="en-US" dirty="0"/>
              <a:t> </a:t>
            </a:r>
            <a:r>
              <a:rPr lang="en-US" dirty="0" err="1"/>
              <a:t>noile</a:t>
            </a:r>
            <a:r>
              <a:rPr lang="en-US" dirty="0"/>
              <a:t> </a:t>
            </a:r>
            <a:r>
              <a:rPr lang="en-US" dirty="0" err="1"/>
              <a:t>cerinte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indeplinirea</a:t>
            </a:r>
            <a:r>
              <a:rPr lang="en-US" dirty="0"/>
              <a:t> </a:t>
            </a:r>
            <a:r>
              <a:rPr lang="en-US" dirty="0" err="1"/>
              <a:t>criteriilor</a:t>
            </a:r>
            <a:r>
              <a:rPr lang="en-US" dirty="0"/>
              <a:t>, </a:t>
            </a:r>
            <a:r>
              <a:rPr lang="en-US" dirty="0" err="1"/>
              <a:t>bazandu</a:t>
            </a:r>
            <a:r>
              <a:rPr lang="en-US" dirty="0"/>
              <a:t>-se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practicile</a:t>
            </a:r>
            <a:r>
              <a:rPr lang="en-US" dirty="0"/>
              <a:t> </a:t>
            </a:r>
            <a:r>
              <a:rPr lang="en-US" dirty="0" err="1"/>
              <a:t>invatate</a:t>
            </a:r>
            <a:r>
              <a:rPr lang="en-US" dirty="0"/>
              <a:t> anterior, </a:t>
            </a:r>
            <a:r>
              <a:rPr lang="en-US" dirty="0" err="1"/>
              <a:t>calitatea</a:t>
            </a:r>
            <a:r>
              <a:rPr lang="en-US" dirty="0"/>
              <a:t> </a:t>
            </a:r>
            <a:r>
              <a:rPr lang="en-US" dirty="0" err="1"/>
              <a:t>avand</a:t>
            </a:r>
            <a:r>
              <a:rPr lang="en-US" dirty="0"/>
              <a:t> un </a:t>
            </a:r>
            <a:r>
              <a:rPr lang="en-US" dirty="0" err="1"/>
              <a:t>sens</a:t>
            </a:r>
            <a:r>
              <a:rPr lang="en-US" dirty="0"/>
              <a:t> </a:t>
            </a:r>
            <a:r>
              <a:rPr lang="en-US" dirty="0" err="1"/>
              <a:t>aparte</a:t>
            </a:r>
            <a:r>
              <a:rPr lang="en-US" dirty="0"/>
              <a:t>, </a:t>
            </a:r>
            <a:r>
              <a:rPr lang="en-US" dirty="0" err="1"/>
              <a:t>referindu</a:t>
            </a:r>
            <a:r>
              <a:rPr lang="en-US" dirty="0"/>
              <a:t>-se la </a:t>
            </a:r>
            <a:r>
              <a:rPr lang="en-US" dirty="0" err="1"/>
              <a:t>acordarea</a:t>
            </a:r>
            <a:r>
              <a:rPr lang="en-US" dirty="0"/>
              <a:t> </a:t>
            </a:r>
            <a:r>
              <a:rPr lang="en-US" dirty="0" err="1"/>
              <a:t>serviciilor</a:t>
            </a:r>
            <a:r>
              <a:rPr lang="en-US" dirty="0"/>
              <a:t> </a:t>
            </a:r>
            <a:r>
              <a:rPr lang="en-US" dirty="0" err="1"/>
              <a:t>medicale</a:t>
            </a:r>
            <a:r>
              <a:rPr lang="en-US" dirty="0"/>
              <a:t> , </a:t>
            </a:r>
            <a:r>
              <a:rPr lang="en-US" dirty="0" err="1"/>
              <a:t>evitand</a:t>
            </a:r>
            <a:r>
              <a:rPr lang="en-US" dirty="0"/>
              <a:t> a se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ro-RO" dirty="0" smtClean="0"/>
              <a:t>noi </a:t>
            </a:r>
            <a:r>
              <a:rPr lang="en-US" dirty="0" err="1" smtClean="0"/>
              <a:t>documente</a:t>
            </a:r>
            <a:r>
              <a:rPr lang="en-US" dirty="0"/>
              <a:t>: </a:t>
            </a:r>
            <a:r>
              <a:rPr lang="en-US" dirty="0" err="1"/>
              <a:t>protocoale</a:t>
            </a:r>
            <a:r>
              <a:rPr lang="en-US" dirty="0"/>
              <a:t> de diagnostic, </a:t>
            </a:r>
            <a:r>
              <a:rPr lang="en-US" dirty="0" err="1"/>
              <a:t>tratament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ro-RO" dirty="0" smtClean="0"/>
              <a:t>protocoale de </a:t>
            </a:r>
            <a:r>
              <a:rPr lang="en-US" dirty="0" smtClean="0"/>
              <a:t>diagnostic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tratament</a:t>
            </a:r>
            <a:r>
              <a:rPr lang="en-US" dirty="0"/>
              <a:t>  conform </a:t>
            </a:r>
            <a:r>
              <a:rPr lang="en-US" dirty="0" err="1"/>
              <a:t>ghidurilor</a:t>
            </a:r>
            <a:r>
              <a:rPr lang="en-US" dirty="0"/>
              <a:t> </a:t>
            </a:r>
            <a:r>
              <a:rPr lang="en-US" dirty="0" err="1"/>
              <a:t>nationale</a:t>
            </a:r>
            <a:r>
              <a:rPr lang="en-US" dirty="0"/>
              <a:t> (</a:t>
            </a:r>
            <a:r>
              <a:rPr lang="en-US" dirty="0" err="1"/>
              <a:t>protocoale</a:t>
            </a:r>
            <a:r>
              <a:rPr lang="en-US" dirty="0"/>
              <a:t> conform </a:t>
            </a:r>
            <a:r>
              <a:rPr lang="en-US" dirty="0" err="1"/>
              <a:t>medicinei</a:t>
            </a:r>
            <a:r>
              <a:rPr lang="en-US" dirty="0"/>
              <a:t> </a:t>
            </a:r>
            <a:r>
              <a:rPr lang="en-US" dirty="0" err="1"/>
              <a:t>bazate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dovezi</a:t>
            </a:r>
            <a:r>
              <a:rPr lang="en-US" dirty="0"/>
              <a:t>, </a:t>
            </a:r>
            <a:r>
              <a:rPr lang="en-US" dirty="0" err="1"/>
              <a:t>proceduri</a:t>
            </a:r>
            <a:r>
              <a:rPr lang="en-US" dirty="0"/>
              <a:t> </a:t>
            </a:r>
            <a:r>
              <a:rPr lang="en-US" dirty="0" err="1"/>
              <a:t>proprii</a:t>
            </a:r>
            <a:r>
              <a:rPr lang="en-US" dirty="0"/>
              <a:t> , </a:t>
            </a:r>
            <a:r>
              <a:rPr lang="en-US" dirty="0" err="1"/>
              <a:t>analize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).</a:t>
            </a: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5143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/>
              <a:t>Neajunsuri</a:t>
            </a:r>
            <a:r>
              <a:rPr lang="en-US" dirty="0"/>
              <a:t> </a:t>
            </a:r>
            <a:r>
              <a:rPr lang="en-US" dirty="0" err="1"/>
              <a:t>exprimate</a:t>
            </a:r>
            <a:r>
              <a:rPr lang="en-US" dirty="0"/>
              <a:t>: </a:t>
            </a:r>
            <a:endParaRPr lang="ro-RO" dirty="0" smtClean="0"/>
          </a:p>
          <a:p>
            <a:pPr lvl="1"/>
            <a:r>
              <a:rPr lang="en-US" dirty="0" err="1" smtClean="0"/>
              <a:t>prea</a:t>
            </a:r>
            <a:r>
              <a:rPr lang="en-US" dirty="0" smtClean="0"/>
              <a:t> </a:t>
            </a:r>
            <a:r>
              <a:rPr lang="en-US" dirty="0" err="1"/>
              <a:t>multa</a:t>
            </a:r>
            <a:r>
              <a:rPr lang="en-US" dirty="0"/>
              <a:t> </a:t>
            </a:r>
            <a:r>
              <a:rPr lang="en-US" dirty="0" err="1"/>
              <a:t>birocratie</a:t>
            </a:r>
            <a:r>
              <a:rPr lang="en-US" dirty="0"/>
              <a:t> (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documente</a:t>
            </a:r>
            <a:r>
              <a:rPr lang="en-US" dirty="0"/>
              <a:t>,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semnaturi</a:t>
            </a:r>
            <a:r>
              <a:rPr lang="en-US" dirty="0"/>
              <a:t>,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aprobari</a:t>
            </a:r>
            <a:r>
              <a:rPr lang="en-US" dirty="0"/>
              <a:t>, </a:t>
            </a:r>
            <a:r>
              <a:rPr lang="en-US" dirty="0" err="1"/>
              <a:t>limbaj</a:t>
            </a:r>
            <a:r>
              <a:rPr lang="en-US" dirty="0"/>
              <a:t> de “</a:t>
            </a:r>
            <a:r>
              <a:rPr lang="en-US" dirty="0" err="1"/>
              <a:t>lemn</a:t>
            </a:r>
            <a:r>
              <a:rPr lang="en-US" dirty="0"/>
              <a:t>”)</a:t>
            </a:r>
            <a:endParaRPr lang="ro-RO" dirty="0"/>
          </a:p>
          <a:p>
            <a:pPr lvl="1"/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fac</a:t>
            </a:r>
            <a:r>
              <a:rPr lang="en-US" dirty="0"/>
              <a:t> </a:t>
            </a:r>
            <a:r>
              <a:rPr lang="en-US" dirty="0" err="1"/>
              <a:t>documente</a:t>
            </a:r>
            <a:r>
              <a:rPr lang="en-US" dirty="0"/>
              <a:t>, nu </a:t>
            </a:r>
            <a:r>
              <a:rPr lang="en-US" dirty="0" err="1"/>
              <a:t>mai</a:t>
            </a:r>
            <a:r>
              <a:rPr lang="en-US" dirty="0"/>
              <a:t> am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acordarea</a:t>
            </a:r>
            <a:r>
              <a:rPr lang="en-US" dirty="0"/>
              <a:t> </a:t>
            </a:r>
            <a:r>
              <a:rPr lang="en-US" dirty="0" err="1"/>
              <a:t>serviciului</a:t>
            </a:r>
            <a:r>
              <a:rPr lang="en-US" dirty="0"/>
              <a:t> medical;</a:t>
            </a:r>
            <a:endParaRPr lang="ro-RO" dirty="0"/>
          </a:p>
          <a:p>
            <a:pPr lvl="1"/>
            <a:r>
              <a:rPr lang="en-US" dirty="0"/>
              <a:t>de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facem</a:t>
            </a:r>
            <a:r>
              <a:rPr lang="en-US" dirty="0"/>
              <a:t> </a:t>
            </a:r>
            <a:r>
              <a:rPr lang="en-US" dirty="0" err="1"/>
              <a:t>protocoale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nu </a:t>
            </a:r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unul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se </a:t>
            </a:r>
            <a:r>
              <a:rPr lang="en-US" dirty="0" err="1"/>
              <a:t>aplice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tot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le </a:t>
            </a:r>
            <a:r>
              <a:rPr lang="en-US" dirty="0" err="1"/>
              <a:t>faca</a:t>
            </a:r>
            <a:r>
              <a:rPr lang="en-US" dirty="0"/>
              <a:t> </a:t>
            </a:r>
            <a:r>
              <a:rPr lang="en-US" dirty="0" err="1"/>
              <a:t>altcineva</a:t>
            </a:r>
            <a:r>
              <a:rPr lang="en-US" dirty="0"/>
              <a:t> ;</a:t>
            </a:r>
            <a:endParaRPr lang="ro-RO" dirty="0"/>
          </a:p>
          <a:p>
            <a:pPr lvl="1"/>
            <a:r>
              <a:rPr lang="en-US" dirty="0" err="1"/>
              <a:t>etc</a:t>
            </a: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40249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ro-RO" dirty="0" smtClean="0"/>
          </a:p>
          <a:p>
            <a:r>
              <a:rPr lang="en-US" dirty="0" err="1" smtClean="0"/>
              <a:t>Calitatea</a:t>
            </a:r>
            <a:r>
              <a:rPr lang="en-US" dirty="0" smtClean="0"/>
              <a:t> </a:t>
            </a:r>
            <a:r>
              <a:rPr lang="en-US" dirty="0" err="1"/>
              <a:t>serviciilor</a:t>
            </a:r>
            <a:r>
              <a:rPr lang="en-US" dirty="0"/>
              <a:t> de </a:t>
            </a:r>
            <a:r>
              <a:rPr lang="en-US" dirty="0" err="1"/>
              <a:t>sanatate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atribut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management </a:t>
            </a:r>
            <a:r>
              <a:rPr lang="ro-RO" smtClean="0"/>
              <a:t> </a:t>
            </a:r>
            <a:r>
              <a:rPr lang="en-US" smtClean="0"/>
              <a:t>general</a:t>
            </a:r>
            <a:r>
              <a:rPr lang="en-US" dirty="0"/>
              <a:t>, in care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fie </a:t>
            </a:r>
            <a:r>
              <a:rPr lang="en-US" dirty="0" err="1"/>
              <a:t>implicata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categorie</a:t>
            </a:r>
            <a:r>
              <a:rPr lang="en-US" dirty="0"/>
              <a:t> de personal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/>
              <a:t>existenta</a:t>
            </a:r>
            <a:r>
              <a:rPr lang="en-US" dirty="0"/>
              <a:t> in </a:t>
            </a:r>
            <a:r>
              <a:rPr lang="en-US" dirty="0" err="1"/>
              <a:t>entitatea</a:t>
            </a:r>
            <a:r>
              <a:rPr lang="en-US" dirty="0"/>
              <a:t> </a:t>
            </a:r>
            <a:r>
              <a:rPr lang="en-US" dirty="0" err="1"/>
              <a:t>respectiva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rezultatul</a:t>
            </a:r>
            <a:r>
              <a:rPr lang="en-US" dirty="0"/>
              <a:t> </a:t>
            </a:r>
            <a:r>
              <a:rPr lang="en-US" dirty="0" err="1"/>
              <a:t>pozitiv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demers</a:t>
            </a:r>
            <a:r>
              <a:rPr lang="en-US" dirty="0"/>
              <a:t> </a:t>
            </a:r>
            <a:r>
              <a:rPr lang="en-US" dirty="0" err="1"/>
              <a:t>colectiv</a:t>
            </a:r>
            <a:r>
              <a:rPr lang="en-US" dirty="0" smtClean="0"/>
              <a:t>.</a:t>
            </a:r>
            <a:endParaRPr lang="ro-RO" dirty="0" smtClean="0"/>
          </a:p>
          <a:p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5958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DIFICULTATI INTALNITE IN PRACTICA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o-RO" dirty="0"/>
          </a:p>
          <a:p>
            <a:pPr marL="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Deosebirile</a:t>
            </a:r>
            <a:r>
              <a:rPr lang="en-US" dirty="0" smtClean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percepţiile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categorii</a:t>
            </a:r>
            <a:r>
              <a:rPr lang="en-US" dirty="0"/>
              <a:t> de </a:t>
            </a:r>
            <a:r>
              <a:rPr lang="en-US" dirty="0" smtClean="0"/>
              <a:t>personal/</a:t>
            </a:r>
            <a:r>
              <a:rPr lang="en-US" dirty="0" err="1" smtClean="0"/>
              <a:t>specialitati</a:t>
            </a:r>
            <a:r>
              <a:rPr lang="en-US" dirty="0" smtClean="0"/>
              <a:t> </a:t>
            </a:r>
            <a:r>
              <a:rPr lang="en-US" dirty="0"/>
              <a:t>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ro-RO" dirty="0" err="1" smtClean="0"/>
              <a:t>entitatilor</a:t>
            </a:r>
            <a:r>
              <a:rPr lang="en-US" dirty="0" smtClean="0"/>
              <a:t> </a:t>
            </a:r>
            <a:r>
              <a:rPr lang="en-US" dirty="0" err="1"/>
              <a:t>sanitare</a:t>
            </a:r>
            <a:r>
              <a:rPr lang="en-US" dirty="0"/>
              <a:t> 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calităţii</a:t>
            </a:r>
            <a:r>
              <a:rPr lang="en-US" dirty="0"/>
              <a:t> </a:t>
            </a:r>
            <a:r>
              <a:rPr lang="en-US" dirty="0" err="1"/>
              <a:t>serviciilor</a:t>
            </a:r>
            <a:r>
              <a:rPr lang="en-US" dirty="0"/>
              <a:t> de </a:t>
            </a:r>
            <a:r>
              <a:rPr lang="en-US" dirty="0" err="1"/>
              <a:t>sănătate</a:t>
            </a:r>
            <a:r>
              <a:rPr lang="en-US" dirty="0"/>
              <a:t> nu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uşor</a:t>
            </a:r>
            <a:r>
              <a:rPr lang="en-US" dirty="0"/>
              <a:t> de </a:t>
            </a:r>
            <a:r>
              <a:rPr lang="en-US" dirty="0" err="1"/>
              <a:t>stabilit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, </a:t>
            </a:r>
            <a:r>
              <a:rPr lang="en-US" dirty="0" err="1"/>
              <a:t>deşi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diferă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privinţe</a:t>
            </a:r>
            <a:r>
              <a:rPr lang="en-US" dirty="0"/>
              <a:t>, se </a:t>
            </a:r>
            <a:r>
              <a:rPr lang="en-US" dirty="0" err="1"/>
              <a:t>intersectează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aspecte</a:t>
            </a:r>
            <a:r>
              <a:rPr lang="en-US" dirty="0"/>
              <a:t>. </a:t>
            </a:r>
            <a:endParaRPr lang="ro-RO" dirty="0" smtClean="0"/>
          </a:p>
          <a:p>
            <a:pPr marL="0" indent="0" algn="just">
              <a:buNone/>
            </a:pPr>
            <a:r>
              <a:rPr lang="ro-RO" dirty="0"/>
              <a:t>	</a:t>
            </a:r>
            <a:r>
              <a:rPr lang="en-US" dirty="0" smtClean="0"/>
              <a:t>Un </a:t>
            </a:r>
            <a:r>
              <a:rPr lang="en-US" dirty="0"/>
              <a:t>act medical de </a:t>
            </a:r>
            <a:r>
              <a:rPr lang="en-US" dirty="0" err="1"/>
              <a:t>calitate</a:t>
            </a:r>
            <a:r>
              <a:rPr lang="en-US" dirty="0"/>
              <a:t>, in </a:t>
            </a:r>
            <a:r>
              <a:rPr lang="en-US" dirty="0" err="1"/>
              <a:t>viziunea</a:t>
            </a:r>
            <a:r>
              <a:rPr lang="en-US" dirty="0"/>
              <a:t> </a:t>
            </a:r>
            <a:r>
              <a:rPr lang="en-US" dirty="0" err="1"/>
              <a:t>unora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fi </a:t>
            </a:r>
            <a:r>
              <a:rPr lang="ro-RO" dirty="0" smtClean="0"/>
              <a:t>… </a:t>
            </a:r>
            <a:r>
              <a:rPr lang="en-US" dirty="0" err="1" smtClean="0"/>
              <a:t>doar</a:t>
            </a:r>
            <a:r>
              <a:rPr lang="en-US" dirty="0" smtClean="0"/>
              <a:t> </a:t>
            </a:r>
            <a:r>
              <a:rPr lang="en-US" dirty="0" err="1"/>
              <a:t>acordarea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serviciu</a:t>
            </a:r>
            <a:r>
              <a:rPr lang="en-US" dirty="0"/>
              <a:t> </a:t>
            </a:r>
            <a:r>
              <a:rPr lang="en-US" dirty="0" err="1"/>
              <a:t>acordat</a:t>
            </a:r>
            <a:r>
              <a:rPr lang="en-US" dirty="0"/>
              <a:t> </a:t>
            </a:r>
            <a:r>
              <a:rPr lang="en-US" dirty="0" err="1" smtClean="0"/>
              <a:t>pacientului</a:t>
            </a:r>
            <a:r>
              <a:rPr lang="en-US" dirty="0" smtClean="0"/>
              <a:t>, </a:t>
            </a:r>
            <a:r>
              <a:rPr lang="en-US" dirty="0" err="1"/>
              <a:t>bazat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practicile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lectura</a:t>
            </a:r>
            <a:r>
              <a:rPr lang="en-US" dirty="0"/>
              <a:t> </a:t>
            </a:r>
            <a:r>
              <a:rPr lang="en-US" dirty="0" err="1"/>
              <a:t>anterioara</a:t>
            </a:r>
            <a:r>
              <a:rPr lang="en-US" dirty="0"/>
              <a:t>,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latura</a:t>
            </a:r>
            <a:r>
              <a:rPr lang="en-US" dirty="0"/>
              <a:t> </a:t>
            </a:r>
            <a:r>
              <a:rPr lang="en-US" dirty="0" err="1"/>
              <a:t>birocratica</a:t>
            </a:r>
            <a:r>
              <a:rPr lang="en-US" dirty="0"/>
              <a:t> de </a:t>
            </a:r>
            <a:r>
              <a:rPr lang="en-US" dirty="0" err="1"/>
              <a:t>elaborare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documente</a:t>
            </a:r>
            <a:r>
              <a:rPr lang="en-US" dirty="0"/>
              <a:t> </a:t>
            </a:r>
            <a:r>
              <a:rPr lang="en-US" dirty="0" err="1"/>
              <a:t>necesare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viitoare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cu o </a:t>
            </a:r>
            <a:r>
              <a:rPr lang="en-US" dirty="0" err="1"/>
              <a:t>viziune</a:t>
            </a:r>
            <a:r>
              <a:rPr lang="en-US" dirty="0"/>
              <a:t> la </a:t>
            </a:r>
            <a:r>
              <a:rPr lang="en-US" dirty="0" err="1"/>
              <a:t>ce</a:t>
            </a:r>
            <a:r>
              <a:rPr lang="en-US" dirty="0"/>
              <a:t> s-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face in plus,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imbunatatire</a:t>
            </a:r>
            <a:r>
              <a:rPr lang="en-US" dirty="0"/>
              <a:t> continua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lucrul</a:t>
            </a:r>
            <a:r>
              <a:rPr lang="en-US" dirty="0"/>
              <a:t> in </a:t>
            </a:r>
            <a:r>
              <a:rPr lang="en-US" dirty="0" err="1"/>
              <a:t>echipa</a:t>
            </a:r>
            <a:r>
              <a:rPr lang="en-US" dirty="0"/>
              <a:t>.</a:t>
            </a: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4827467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405</Words>
  <Application>Microsoft Office PowerPoint</Application>
  <PresentationFormat>On-screen Show (4:3)</PresentationFormat>
  <Paragraphs>54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Temă Office</vt:lpstr>
      <vt:lpstr>DIFICULTATI INTALNITE IN PRACTICA</vt:lpstr>
      <vt:lpstr>DIFICULTATI INTALNITE IN PRACTICA    DIFICULTATI INTALNITE IN PRACTICA       DIFICULTATI INTALNITE IN PRACTICA             </vt:lpstr>
      <vt:lpstr>DIFICULTATI INTALNITE IN PRACTICA</vt:lpstr>
      <vt:lpstr>DIFICULTATI INTALNITE IN PRACTICA</vt:lpstr>
      <vt:lpstr>DIFICULTATI INTALNITE IN PRACTICA</vt:lpstr>
      <vt:lpstr>DIFICULTATI INTALNITE IN PRACTICA</vt:lpstr>
      <vt:lpstr>DIFICULTATI INTALNITE IN PRACTICA</vt:lpstr>
      <vt:lpstr>DIFICULTATI INTALNITE IN PRACTICA</vt:lpstr>
      <vt:lpstr>DIFICULTATI INTALNITE IN PRACTICA</vt:lpstr>
      <vt:lpstr>DIFICULTATI INTALNITE IN PRACTICA</vt:lpstr>
      <vt:lpstr>DIFICULTATI INTALNITE IN PRACTICA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DIFICULTATI INTALNITE IN PRACTICA</dc:title>
  <dc:creator>bombon</dc:creator>
  <cp:lastModifiedBy>ismail - [2010]</cp:lastModifiedBy>
  <cp:revision>11</cp:revision>
  <dcterms:created xsi:type="dcterms:W3CDTF">2017-03-11T20:12:10Z</dcterms:created>
  <dcterms:modified xsi:type="dcterms:W3CDTF">2017-03-16T13:07:03Z</dcterms:modified>
</cp:coreProperties>
</file>