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61" r:id="rId6"/>
    <p:sldId id="262" r:id="rId7"/>
    <p:sldId id="263" r:id="rId8"/>
    <p:sldId id="264" r:id="rId9"/>
    <p:sldId id="279" r:id="rId10"/>
    <p:sldId id="280" r:id="rId11"/>
    <p:sldId id="281" r:id="rId12"/>
    <p:sldId id="265" r:id="rId13"/>
    <p:sldId id="267" r:id="rId14"/>
    <p:sldId id="268" r:id="rId15"/>
    <p:sldId id="269" r:id="rId16"/>
    <p:sldId id="270" r:id="rId17"/>
    <p:sldId id="272" r:id="rId18"/>
    <p:sldId id="275" r:id="rId19"/>
    <p:sldId id="276" r:id="rId20"/>
    <p:sldId id="277" r:id="rId21"/>
    <p:sldId id="278" r:id="rId22"/>
  </p:sldIdLst>
  <p:sldSz cx="9144000" cy="6858000" type="screen4x3"/>
  <p:notesSz cx="6858000" cy="9144000"/>
  <p:defaultText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57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ro-RO"/>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ro-RO"/>
          </a:p>
        </p:txBody>
      </p:sp>
      <p:sp>
        <p:nvSpPr>
          <p:cNvPr id="4" name="Date Placeholder 3"/>
          <p:cNvSpPr>
            <a:spLocks noGrp="1"/>
          </p:cNvSpPr>
          <p:nvPr>
            <p:ph type="dt" sz="half" idx="10"/>
          </p:nvPr>
        </p:nvSpPr>
        <p:spPr/>
        <p:txBody>
          <a:bodyPr/>
          <a:lstStyle/>
          <a:p>
            <a:fld id="{4B738E59-ADDD-4042-A6CC-E6D3AF1F639E}" type="datetimeFigureOut">
              <a:rPr lang="ro-RO" smtClean="0"/>
              <a:pPr/>
              <a:t>16.03.2017</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AC8ACCFE-8FA4-4391-A3DC-5CC774D7E19A}" type="slidenum">
              <a:rPr lang="ro-RO" smtClean="0"/>
              <a:pPr/>
              <a:t>‹#›</a:t>
            </a:fld>
            <a:endParaRPr lang="ro-RO"/>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ro-RO"/>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4" name="Date Placeholder 3"/>
          <p:cNvSpPr>
            <a:spLocks noGrp="1"/>
          </p:cNvSpPr>
          <p:nvPr>
            <p:ph type="dt" sz="half" idx="10"/>
          </p:nvPr>
        </p:nvSpPr>
        <p:spPr/>
        <p:txBody>
          <a:bodyPr/>
          <a:lstStyle/>
          <a:p>
            <a:fld id="{4B738E59-ADDD-4042-A6CC-E6D3AF1F639E}" type="datetimeFigureOut">
              <a:rPr lang="ro-RO" smtClean="0"/>
              <a:pPr/>
              <a:t>16.03.2017</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AC8ACCFE-8FA4-4391-A3DC-5CC774D7E19A}" type="slidenum">
              <a:rPr lang="ro-RO" smtClean="0"/>
              <a:pPr/>
              <a:t>‹#›</a:t>
            </a:fld>
            <a:endParaRPr lang="ro-R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ro-RO"/>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4" name="Date Placeholder 3"/>
          <p:cNvSpPr>
            <a:spLocks noGrp="1"/>
          </p:cNvSpPr>
          <p:nvPr>
            <p:ph type="dt" sz="half" idx="10"/>
          </p:nvPr>
        </p:nvSpPr>
        <p:spPr/>
        <p:txBody>
          <a:bodyPr/>
          <a:lstStyle/>
          <a:p>
            <a:fld id="{4B738E59-ADDD-4042-A6CC-E6D3AF1F639E}" type="datetimeFigureOut">
              <a:rPr lang="ro-RO" smtClean="0"/>
              <a:pPr/>
              <a:t>16.03.2017</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AC8ACCFE-8FA4-4391-A3DC-5CC774D7E19A}" type="slidenum">
              <a:rPr lang="ro-RO" smtClean="0"/>
              <a:pPr/>
              <a:t>‹#›</a:t>
            </a:fld>
            <a:endParaRPr lang="ro-R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ro-RO"/>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4" name="Date Placeholder 3"/>
          <p:cNvSpPr>
            <a:spLocks noGrp="1"/>
          </p:cNvSpPr>
          <p:nvPr>
            <p:ph type="dt" sz="half" idx="10"/>
          </p:nvPr>
        </p:nvSpPr>
        <p:spPr/>
        <p:txBody>
          <a:bodyPr/>
          <a:lstStyle/>
          <a:p>
            <a:fld id="{4B738E59-ADDD-4042-A6CC-E6D3AF1F639E}" type="datetimeFigureOut">
              <a:rPr lang="ro-RO" smtClean="0"/>
              <a:pPr/>
              <a:t>16.03.2017</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AC8ACCFE-8FA4-4391-A3DC-5CC774D7E19A}" type="slidenum">
              <a:rPr lang="ro-RO" smtClean="0"/>
              <a:pPr/>
              <a:t>‹#›</a:t>
            </a:fld>
            <a:endParaRPr lang="ro-R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ro-RO"/>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B738E59-ADDD-4042-A6CC-E6D3AF1F639E}" type="datetimeFigureOut">
              <a:rPr lang="ro-RO" smtClean="0"/>
              <a:pPr/>
              <a:t>16.03.2017</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AC8ACCFE-8FA4-4391-A3DC-5CC774D7E19A}" type="slidenum">
              <a:rPr lang="ro-RO" smtClean="0"/>
              <a:pPr/>
              <a:t>‹#›</a:t>
            </a:fld>
            <a:endParaRPr lang="ro-RO"/>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ro-RO"/>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5" name="Date Placeholder 4"/>
          <p:cNvSpPr>
            <a:spLocks noGrp="1"/>
          </p:cNvSpPr>
          <p:nvPr>
            <p:ph type="dt" sz="half" idx="10"/>
          </p:nvPr>
        </p:nvSpPr>
        <p:spPr/>
        <p:txBody>
          <a:bodyPr/>
          <a:lstStyle/>
          <a:p>
            <a:fld id="{4B738E59-ADDD-4042-A6CC-E6D3AF1F639E}" type="datetimeFigureOut">
              <a:rPr lang="ro-RO" smtClean="0"/>
              <a:pPr/>
              <a:t>16.03.2017</a:t>
            </a:fld>
            <a:endParaRPr lang="ro-RO"/>
          </a:p>
        </p:txBody>
      </p:sp>
      <p:sp>
        <p:nvSpPr>
          <p:cNvPr id="6" name="Footer Placeholder 5"/>
          <p:cNvSpPr>
            <a:spLocks noGrp="1"/>
          </p:cNvSpPr>
          <p:nvPr>
            <p:ph type="ftr" sz="quarter" idx="11"/>
          </p:nvPr>
        </p:nvSpPr>
        <p:spPr/>
        <p:txBody>
          <a:bodyPr/>
          <a:lstStyle/>
          <a:p>
            <a:endParaRPr lang="ro-RO"/>
          </a:p>
        </p:txBody>
      </p:sp>
      <p:sp>
        <p:nvSpPr>
          <p:cNvPr id="7" name="Slide Number Placeholder 6"/>
          <p:cNvSpPr>
            <a:spLocks noGrp="1"/>
          </p:cNvSpPr>
          <p:nvPr>
            <p:ph type="sldNum" sz="quarter" idx="12"/>
          </p:nvPr>
        </p:nvSpPr>
        <p:spPr/>
        <p:txBody>
          <a:bodyPr/>
          <a:lstStyle/>
          <a:p>
            <a:fld id="{AC8ACCFE-8FA4-4391-A3DC-5CC774D7E19A}" type="slidenum">
              <a:rPr lang="ro-RO" smtClean="0"/>
              <a:pPr/>
              <a:t>‹#›</a:t>
            </a:fld>
            <a:endParaRPr lang="ro-R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ro-RO"/>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7" name="Date Placeholder 6"/>
          <p:cNvSpPr>
            <a:spLocks noGrp="1"/>
          </p:cNvSpPr>
          <p:nvPr>
            <p:ph type="dt" sz="half" idx="10"/>
          </p:nvPr>
        </p:nvSpPr>
        <p:spPr/>
        <p:txBody>
          <a:bodyPr/>
          <a:lstStyle/>
          <a:p>
            <a:fld id="{4B738E59-ADDD-4042-A6CC-E6D3AF1F639E}" type="datetimeFigureOut">
              <a:rPr lang="ro-RO" smtClean="0"/>
              <a:pPr/>
              <a:t>16.03.2017</a:t>
            </a:fld>
            <a:endParaRPr lang="ro-RO"/>
          </a:p>
        </p:txBody>
      </p:sp>
      <p:sp>
        <p:nvSpPr>
          <p:cNvPr id="8" name="Footer Placeholder 7"/>
          <p:cNvSpPr>
            <a:spLocks noGrp="1"/>
          </p:cNvSpPr>
          <p:nvPr>
            <p:ph type="ftr" sz="quarter" idx="11"/>
          </p:nvPr>
        </p:nvSpPr>
        <p:spPr/>
        <p:txBody>
          <a:bodyPr/>
          <a:lstStyle/>
          <a:p>
            <a:endParaRPr lang="ro-RO"/>
          </a:p>
        </p:txBody>
      </p:sp>
      <p:sp>
        <p:nvSpPr>
          <p:cNvPr id="9" name="Slide Number Placeholder 8"/>
          <p:cNvSpPr>
            <a:spLocks noGrp="1"/>
          </p:cNvSpPr>
          <p:nvPr>
            <p:ph type="sldNum" sz="quarter" idx="12"/>
          </p:nvPr>
        </p:nvSpPr>
        <p:spPr/>
        <p:txBody>
          <a:bodyPr/>
          <a:lstStyle/>
          <a:p>
            <a:fld id="{AC8ACCFE-8FA4-4391-A3DC-5CC774D7E19A}" type="slidenum">
              <a:rPr lang="ro-RO" smtClean="0"/>
              <a:pPr/>
              <a:t>‹#›</a:t>
            </a:fld>
            <a:endParaRPr lang="ro-R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ro-RO"/>
          </a:p>
        </p:txBody>
      </p:sp>
      <p:sp>
        <p:nvSpPr>
          <p:cNvPr id="3" name="Date Placeholder 2"/>
          <p:cNvSpPr>
            <a:spLocks noGrp="1"/>
          </p:cNvSpPr>
          <p:nvPr>
            <p:ph type="dt" sz="half" idx="10"/>
          </p:nvPr>
        </p:nvSpPr>
        <p:spPr/>
        <p:txBody>
          <a:bodyPr/>
          <a:lstStyle/>
          <a:p>
            <a:fld id="{4B738E59-ADDD-4042-A6CC-E6D3AF1F639E}" type="datetimeFigureOut">
              <a:rPr lang="ro-RO" smtClean="0"/>
              <a:pPr/>
              <a:t>16.03.2017</a:t>
            </a:fld>
            <a:endParaRPr lang="ro-RO"/>
          </a:p>
        </p:txBody>
      </p:sp>
      <p:sp>
        <p:nvSpPr>
          <p:cNvPr id="4" name="Footer Placeholder 3"/>
          <p:cNvSpPr>
            <a:spLocks noGrp="1"/>
          </p:cNvSpPr>
          <p:nvPr>
            <p:ph type="ftr" sz="quarter" idx="11"/>
          </p:nvPr>
        </p:nvSpPr>
        <p:spPr/>
        <p:txBody>
          <a:bodyPr/>
          <a:lstStyle/>
          <a:p>
            <a:endParaRPr lang="ro-RO"/>
          </a:p>
        </p:txBody>
      </p:sp>
      <p:sp>
        <p:nvSpPr>
          <p:cNvPr id="5" name="Slide Number Placeholder 4"/>
          <p:cNvSpPr>
            <a:spLocks noGrp="1"/>
          </p:cNvSpPr>
          <p:nvPr>
            <p:ph type="sldNum" sz="quarter" idx="12"/>
          </p:nvPr>
        </p:nvSpPr>
        <p:spPr/>
        <p:txBody>
          <a:bodyPr/>
          <a:lstStyle/>
          <a:p>
            <a:fld id="{AC8ACCFE-8FA4-4391-A3DC-5CC774D7E19A}" type="slidenum">
              <a:rPr lang="ro-RO" smtClean="0"/>
              <a:pPr/>
              <a:t>‹#›</a:t>
            </a:fld>
            <a:endParaRPr lang="ro-R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B738E59-ADDD-4042-A6CC-E6D3AF1F639E}" type="datetimeFigureOut">
              <a:rPr lang="ro-RO" smtClean="0"/>
              <a:pPr/>
              <a:t>16.03.2017</a:t>
            </a:fld>
            <a:endParaRPr lang="ro-RO"/>
          </a:p>
        </p:txBody>
      </p:sp>
      <p:sp>
        <p:nvSpPr>
          <p:cNvPr id="3" name="Footer Placeholder 2"/>
          <p:cNvSpPr>
            <a:spLocks noGrp="1"/>
          </p:cNvSpPr>
          <p:nvPr>
            <p:ph type="ftr" sz="quarter" idx="11"/>
          </p:nvPr>
        </p:nvSpPr>
        <p:spPr/>
        <p:txBody>
          <a:bodyPr/>
          <a:lstStyle/>
          <a:p>
            <a:endParaRPr lang="ro-RO"/>
          </a:p>
        </p:txBody>
      </p:sp>
      <p:sp>
        <p:nvSpPr>
          <p:cNvPr id="4" name="Slide Number Placeholder 3"/>
          <p:cNvSpPr>
            <a:spLocks noGrp="1"/>
          </p:cNvSpPr>
          <p:nvPr>
            <p:ph type="sldNum" sz="quarter" idx="12"/>
          </p:nvPr>
        </p:nvSpPr>
        <p:spPr/>
        <p:txBody>
          <a:bodyPr/>
          <a:lstStyle/>
          <a:p>
            <a:fld id="{AC8ACCFE-8FA4-4391-A3DC-5CC774D7E19A}" type="slidenum">
              <a:rPr lang="ro-RO" smtClean="0"/>
              <a:pPr/>
              <a:t>‹#›</a:t>
            </a:fld>
            <a:endParaRPr lang="ro-R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ro-RO"/>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B738E59-ADDD-4042-A6CC-E6D3AF1F639E}" type="datetimeFigureOut">
              <a:rPr lang="ro-RO" smtClean="0"/>
              <a:pPr/>
              <a:t>16.03.2017</a:t>
            </a:fld>
            <a:endParaRPr lang="ro-RO"/>
          </a:p>
        </p:txBody>
      </p:sp>
      <p:sp>
        <p:nvSpPr>
          <p:cNvPr id="6" name="Footer Placeholder 5"/>
          <p:cNvSpPr>
            <a:spLocks noGrp="1"/>
          </p:cNvSpPr>
          <p:nvPr>
            <p:ph type="ftr" sz="quarter" idx="11"/>
          </p:nvPr>
        </p:nvSpPr>
        <p:spPr/>
        <p:txBody>
          <a:bodyPr/>
          <a:lstStyle/>
          <a:p>
            <a:endParaRPr lang="ro-RO"/>
          </a:p>
        </p:txBody>
      </p:sp>
      <p:sp>
        <p:nvSpPr>
          <p:cNvPr id="7" name="Slide Number Placeholder 6"/>
          <p:cNvSpPr>
            <a:spLocks noGrp="1"/>
          </p:cNvSpPr>
          <p:nvPr>
            <p:ph type="sldNum" sz="quarter" idx="12"/>
          </p:nvPr>
        </p:nvSpPr>
        <p:spPr/>
        <p:txBody>
          <a:bodyPr/>
          <a:lstStyle/>
          <a:p>
            <a:fld id="{AC8ACCFE-8FA4-4391-A3DC-5CC774D7E19A}" type="slidenum">
              <a:rPr lang="ro-RO" smtClean="0"/>
              <a:pPr/>
              <a:t>‹#›</a:t>
            </a:fld>
            <a:endParaRPr lang="ro-R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ro-RO"/>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o-RO"/>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B738E59-ADDD-4042-A6CC-E6D3AF1F639E}" type="datetimeFigureOut">
              <a:rPr lang="ro-RO" smtClean="0"/>
              <a:pPr/>
              <a:t>16.03.2017</a:t>
            </a:fld>
            <a:endParaRPr lang="ro-RO"/>
          </a:p>
        </p:txBody>
      </p:sp>
      <p:sp>
        <p:nvSpPr>
          <p:cNvPr id="6" name="Footer Placeholder 5"/>
          <p:cNvSpPr>
            <a:spLocks noGrp="1"/>
          </p:cNvSpPr>
          <p:nvPr>
            <p:ph type="ftr" sz="quarter" idx="11"/>
          </p:nvPr>
        </p:nvSpPr>
        <p:spPr/>
        <p:txBody>
          <a:bodyPr/>
          <a:lstStyle/>
          <a:p>
            <a:endParaRPr lang="ro-RO"/>
          </a:p>
        </p:txBody>
      </p:sp>
      <p:sp>
        <p:nvSpPr>
          <p:cNvPr id="7" name="Slide Number Placeholder 6"/>
          <p:cNvSpPr>
            <a:spLocks noGrp="1"/>
          </p:cNvSpPr>
          <p:nvPr>
            <p:ph type="sldNum" sz="quarter" idx="12"/>
          </p:nvPr>
        </p:nvSpPr>
        <p:spPr/>
        <p:txBody>
          <a:bodyPr/>
          <a:lstStyle/>
          <a:p>
            <a:fld id="{AC8ACCFE-8FA4-4391-A3DC-5CC774D7E19A}" type="slidenum">
              <a:rPr lang="ro-RO" smtClean="0"/>
              <a:pPr/>
              <a:t>‹#›</a:t>
            </a:fld>
            <a:endParaRPr lang="ro-RO"/>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ro-RO"/>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738E59-ADDD-4042-A6CC-E6D3AF1F639E}" type="datetimeFigureOut">
              <a:rPr lang="ro-RO" smtClean="0"/>
              <a:pPr/>
              <a:t>16.03.2017</a:t>
            </a:fld>
            <a:endParaRPr lang="ro-RO"/>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o-RO"/>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8ACCFE-8FA4-4391-A3DC-5CC774D7E19A}" type="slidenum">
              <a:rPr lang="ro-RO" smtClean="0"/>
              <a:pPr/>
              <a:t>‹#›</a:t>
            </a:fld>
            <a:endParaRPr lang="ro-RO"/>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ro-RO" dirty="0" smtClean="0"/>
              <a:t>Codul deontologic al evaluatorului</a:t>
            </a:r>
            <a:endParaRPr lang="ro-RO" dirty="0"/>
          </a:p>
        </p:txBody>
      </p:sp>
      <p:sp>
        <p:nvSpPr>
          <p:cNvPr id="3" name="Subtitle 2"/>
          <p:cNvSpPr>
            <a:spLocks noGrp="1"/>
          </p:cNvSpPr>
          <p:nvPr>
            <p:ph type="subTitle" idx="1"/>
          </p:nvPr>
        </p:nvSpPr>
        <p:spPr>
          <a:xfrm>
            <a:off x="971600" y="3861048"/>
            <a:ext cx="7232848" cy="1752600"/>
          </a:xfrm>
        </p:spPr>
        <p:txBody>
          <a:bodyPr/>
          <a:lstStyle/>
          <a:p>
            <a:endParaRPr lang="ro-RO" dirty="0" smtClean="0"/>
          </a:p>
          <a:p>
            <a:r>
              <a:rPr lang="ro-RO" dirty="0" smtClean="0"/>
              <a:t>Incompatibilitatea și conflictul de interese</a:t>
            </a:r>
            <a:endParaRPr lang="ro-RO" dirty="0"/>
          </a:p>
        </p:txBody>
      </p:sp>
      <p:pic>
        <p:nvPicPr>
          <p:cNvPr id="1026" name="Picture 2" descr="1_Trajan Pro"/>
          <p:cNvPicPr>
            <a:picLocks noChangeAspect="1" noChangeArrowheads="1"/>
          </p:cNvPicPr>
          <p:nvPr/>
        </p:nvPicPr>
        <p:blipFill>
          <a:blip r:embed="rId2" cstate="print"/>
          <a:srcRect/>
          <a:stretch>
            <a:fillRect/>
          </a:stretch>
        </p:blipFill>
        <p:spPr bwMode="auto">
          <a:xfrm>
            <a:off x="1331640" y="0"/>
            <a:ext cx="6372225" cy="1428750"/>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1_Trajan Pro"/>
          <p:cNvPicPr>
            <a:picLocks noChangeAspect="1" noChangeArrowheads="1"/>
          </p:cNvPicPr>
          <p:nvPr/>
        </p:nvPicPr>
        <p:blipFill>
          <a:blip r:embed="rId2" cstate="print"/>
          <a:srcRect/>
          <a:stretch>
            <a:fillRect/>
          </a:stretch>
        </p:blipFill>
        <p:spPr bwMode="auto">
          <a:xfrm>
            <a:off x="1331640" y="0"/>
            <a:ext cx="6372225" cy="1428750"/>
          </a:xfrm>
          <a:prstGeom prst="rect">
            <a:avLst/>
          </a:prstGeom>
          <a:noFill/>
          <a:ln w="9525">
            <a:noFill/>
            <a:miter lim="800000"/>
            <a:headEnd/>
            <a:tailEnd/>
          </a:ln>
        </p:spPr>
      </p:pic>
      <p:graphicFrame>
        <p:nvGraphicFramePr>
          <p:cNvPr id="5" name="Table 4"/>
          <p:cNvGraphicFramePr>
            <a:graphicFrameLocks noGrp="1"/>
          </p:cNvGraphicFramePr>
          <p:nvPr/>
        </p:nvGraphicFramePr>
        <p:xfrm>
          <a:off x="683568" y="1556792"/>
          <a:ext cx="7992888" cy="4032448"/>
        </p:xfrm>
        <a:graphic>
          <a:graphicData uri="http://schemas.openxmlformats.org/drawingml/2006/table">
            <a:tbl>
              <a:tblPr firstRow="1" bandRow="1">
                <a:tableStyleId>{5C22544A-7EE6-4342-B048-85BDC9FD1C3A}</a:tableStyleId>
              </a:tblPr>
              <a:tblGrid>
                <a:gridCol w="3996444"/>
                <a:gridCol w="3996444"/>
              </a:tblGrid>
              <a:tr h="1434762">
                <a:tc>
                  <a:txBody>
                    <a:bodyPr/>
                    <a:lstStyle/>
                    <a:p>
                      <a:pPr algn="ctr"/>
                      <a:r>
                        <a:rPr lang="ro-RO" sz="2800" b="1" dirty="0" smtClean="0">
                          <a:latin typeface="Arial" pitchFamily="34" charset="0"/>
                          <a:cs typeface="Arial" pitchFamily="34" charset="0"/>
                        </a:rPr>
                        <a:t>CONFLICTUL</a:t>
                      </a:r>
                      <a:r>
                        <a:rPr lang="ro-RO" sz="2800" b="1" baseline="0" dirty="0" smtClean="0">
                          <a:latin typeface="Arial" pitchFamily="34" charset="0"/>
                          <a:cs typeface="Arial" pitchFamily="34" charset="0"/>
                        </a:rPr>
                        <a:t> DE INTERESE</a:t>
                      </a:r>
                      <a:endParaRPr lang="ro-RO" sz="2800" dirty="0">
                        <a:latin typeface="Arial" pitchFamily="34" charset="0"/>
                        <a:cs typeface="Arial" pitchFamily="34" charset="0"/>
                      </a:endParaRPr>
                    </a:p>
                  </a:txBody>
                  <a:tcPr/>
                </a:tc>
                <a:tc>
                  <a:txBody>
                    <a:bodyPr/>
                    <a:lstStyle/>
                    <a:p>
                      <a:r>
                        <a:rPr lang="ro-RO" sz="2800" b="1" dirty="0" smtClean="0">
                          <a:latin typeface="Arial" pitchFamily="34" charset="0"/>
                          <a:cs typeface="Arial" pitchFamily="34" charset="0"/>
                        </a:rPr>
                        <a:t>INCOMPATIBILITATEA</a:t>
                      </a:r>
                      <a:endParaRPr lang="ro-RO" sz="2800" dirty="0"/>
                    </a:p>
                  </a:txBody>
                  <a:tcPr/>
                </a:tc>
              </a:tr>
              <a:tr h="500346">
                <a:tc>
                  <a:txBody>
                    <a:bodyPr/>
                    <a:lstStyle/>
                    <a:p>
                      <a:r>
                        <a:rPr lang="ro-RO" sz="2000" dirty="0" smtClean="0">
                          <a:latin typeface="Arial" pitchFamily="34" charset="0"/>
                          <a:cs typeface="Arial" pitchFamily="34" charset="0"/>
                        </a:rPr>
                        <a:t>În raport cu o persoană</a:t>
                      </a:r>
                      <a:endParaRPr lang="ro-RO" sz="2000" dirty="0">
                        <a:latin typeface="Arial" pitchFamily="34" charset="0"/>
                        <a:cs typeface="Arial" pitchFamily="34" charset="0"/>
                      </a:endParaRPr>
                    </a:p>
                  </a:txBody>
                  <a:tcPr/>
                </a:tc>
                <a:tc>
                  <a:txBody>
                    <a:bodyPr/>
                    <a:lstStyle/>
                    <a:p>
                      <a:r>
                        <a:rPr lang="ro-RO" sz="2000" dirty="0" smtClean="0">
                          <a:latin typeface="Arial" pitchFamily="34" charset="0"/>
                          <a:cs typeface="Arial" pitchFamily="34" charset="0"/>
                        </a:rPr>
                        <a:t>În raport cu o funcție sau o poziție</a:t>
                      </a:r>
                      <a:endParaRPr lang="ro-RO" sz="2000" dirty="0">
                        <a:latin typeface="Arial" pitchFamily="34" charset="0"/>
                        <a:cs typeface="Arial" pitchFamily="34" charset="0"/>
                      </a:endParaRPr>
                    </a:p>
                  </a:txBody>
                  <a:tcPr/>
                </a:tc>
              </a:tr>
              <a:tr h="863611">
                <a:tc>
                  <a:txBody>
                    <a:bodyPr/>
                    <a:lstStyle/>
                    <a:p>
                      <a:r>
                        <a:rPr lang="ro-RO" sz="2000" kern="1200" baseline="0" dirty="0" smtClean="0">
                          <a:solidFill>
                            <a:schemeClr val="dk1"/>
                          </a:solidFill>
                          <a:latin typeface="Arial" pitchFamily="34" charset="0"/>
                          <a:ea typeface="+mn-ea"/>
                          <a:cs typeface="Arial" pitchFamily="34" charset="0"/>
                        </a:rPr>
                        <a:t>D</a:t>
                      </a:r>
                      <a:r>
                        <a:rPr lang="it-IT" sz="2000" kern="1200" baseline="0" dirty="0" smtClean="0">
                          <a:solidFill>
                            <a:schemeClr val="dk1"/>
                          </a:solidFill>
                          <a:latin typeface="Arial" pitchFamily="34" charset="0"/>
                          <a:ea typeface="+mn-ea"/>
                          <a:cs typeface="Arial" pitchFamily="34" charset="0"/>
                        </a:rPr>
                        <a:t>ecizie care să influenţeze un interes</a:t>
                      </a:r>
                      <a:r>
                        <a:rPr lang="ro-RO" sz="2000" kern="1200" baseline="0" dirty="0" smtClean="0">
                          <a:solidFill>
                            <a:schemeClr val="dk1"/>
                          </a:solidFill>
                          <a:latin typeface="Arial" pitchFamily="34" charset="0"/>
                          <a:ea typeface="+mn-ea"/>
                          <a:cs typeface="Arial" pitchFamily="34" charset="0"/>
                        </a:rPr>
                        <a:t> </a:t>
                      </a:r>
                      <a:r>
                        <a:rPr lang="vi-VN" sz="2000" kern="1200" baseline="0" dirty="0" smtClean="0">
                          <a:solidFill>
                            <a:schemeClr val="dk1"/>
                          </a:solidFill>
                          <a:latin typeface="Arial" pitchFamily="34" charset="0"/>
                          <a:ea typeface="+mn-ea"/>
                          <a:cs typeface="Arial" pitchFamily="34" charset="0"/>
                        </a:rPr>
                        <a:t>personal</a:t>
                      </a:r>
                      <a:endParaRPr lang="ro-RO" sz="2000" dirty="0">
                        <a:latin typeface="Arial" pitchFamily="34" charset="0"/>
                        <a:cs typeface="Arial" pitchFamily="34" charset="0"/>
                      </a:endParaRPr>
                    </a:p>
                  </a:txBody>
                  <a:tcPr/>
                </a:tc>
                <a:tc>
                  <a:txBody>
                    <a:bodyPr/>
                    <a:lstStyle/>
                    <a:p>
                      <a:r>
                        <a:rPr lang="ro-RO" sz="2000" kern="1200" baseline="0" dirty="0" smtClean="0">
                          <a:solidFill>
                            <a:schemeClr val="dk1"/>
                          </a:solidFill>
                          <a:latin typeface="Arial" pitchFamily="34" charset="0"/>
                          <a:ea typeface="+mn-ea"/>
                          <a:cs typeface="Arial" pitchFamily="34" charset="0"/>
                        </a:rPr>
                        <a:t>N</a:t>
                      </a:r>
                      <a:r>
                        <a:rPr lang="vi-VN" sz="2000" kern="1200" baseline="0" dirty="0" smtClean="0">
                          <a:solidFill>
                            <a:schemeClr val="dk1"/>
                          </a:solidFill>
                          <a:latin typeface="Arial" pitchFamily="34" charset="0"/>
                          <a:ea typeface="+mn-ea"/>
                          <a:cs typeface="Arial" pitchFamily="34" charset="0"/>
                        </a:rPr>
                        <a:t>u trebuie să ia nicio decizie</a:t>
                      </a:r>
                    </a:p>
                  </a:txBody>
                  <a:tcPr/>
                </a:tc>
              </a:tr>
              <a:tr h="1233729">
                <a:tc>
                  <a:txBody>
                    <a:bodyPr/>
                    <a:lstStyle/>
                    <a:p>
                      <a:endParaRPr lang="ro-RO" sz="2000" dirty="0">
                        <a:latin typeface="Arial" pitchFamily="34" charset="0"/>
                        <a:cs typeface="Arial" pitchFamily="34" charset="0"/>
                      </a:endParaRPr>
                    </a:p>
                  </a:txBody>
                  <a:tcPr/>
                </a:tc>
                <a:tc>
                  <a:txBody>
                    <a:bodyPr/>
                    <a:lstStyle/>
                    <a:p>
                      <a:r>
                        <a:rPr lang="ro-RO" sz="2000" kern="1200" baseline="0" dirty="0" smtClean="0">
                          <a:solidFill>
                            <a:schemeClr val="dk1"/>
                          </a:solidFill>
                          <a:latin typeface="Arial" pitchFamily="34" charset="0"/>
                          <a:ea typeface="+mn-ea"/>
                          <a:cs typeface="Arial" pitchFamily="34" charset="0"/>
                        </a:rPr>
                        <a:t>O</a:t>
                      </a:r>
                      <a:r>
                        <a:rPr lang="vi-VN" sz="2000" kern="1200" baseline="0" dirty="0" smtClean="0">
                          <a:solidFill>
                            <a:schemeClr val="dk1"/>
                          </a:solidFill>
                          <a:latin typeface="Arial" pitchFamily="34" charset="0"/>
                          <a:ea typeface="+mn-ea"/>
                          <a:cs typeface="Arial" pitchFamily="34" charset="0"/>
                        </a:rPr>
                        <a:t>cupă concomitent două sau mai multe funcţii al căror cumul este interzis de lege</a:t>
                      </a:r>
                      <a:endParaRPr lang="ro-RO" sz="2000" dirty="0" smtClean="0">
                        <a:latin typeface="Arial" pitchFamily="34" charset="0"/>
                        <a:cs typeface="Arial" pitchFamily="34" charset="0"/>
                      </a:endParaRPr>
                    </a:p>
                  </a:txBody>
                  <a:tcPr/>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268760"/>
            <a:ext cx="8229600" cy="936104"/>
          </a:xfrm>
        </p:spPr>
        <p:txBody>
          <a:bodyPr>
            <a:normAutofit/>
          </a:bodyPr>
          <a:lstStyle/>
          <a:p>
            <a:r>
              <a:rPr lang="ro-RO" dirty="0" smtClean="0"/>
              <a:t>Grade de rudenie și afinitate</a:t>
            </a:r>
            <a:endParaRPr lang="ro-RO" dirty="0"/>
          </a:p>
        </p:txBody>
      </p:sp>
      <p:sp>
        <p:nvSpPr>
          <p:cNvPr id="3" name="Content Placeholder 2"/>
          <p:cNvSpPr>
            <a:spLocks noGrp="1"/>
          </p:cNvSpPr>
          <p:nvPr>
            <p:ph idx="1"/>
          </p:nvPr>
        </p:nvSpPr>
        <p:spPr>
          <a:xfrm>
            <a:off x="395536" y="2348880"/>
            <a:ext cx="8424936" cy="4509120"/>
          </a:xfrm>
        </p:spPr>
        <p:txBody>
          <a:bodyPr>
            <a:noAutofit/>
          </a:bodyPr>
          <a:lstStyle/>
          <a:p>
            <a:r>
              <a:rPr lang="ro-RO" dirty="0">
                <a:latin typeface="Arial" pitchFamily="34" charset="0"/>
                <a:cs typeface="Arial" pitchFamily="34" charset="0"/>
              </a:rPr>
              <a:t>Gradul de </a:t>
            </a:r>
            <a:r>
              <a:rPr lang="ro-RO" dirty="0" smtClean="0">
                <a:latin typeface="Arial" pitchFamily="34" charset="0"/>
                <a:cs typeface="Arial" pitchFamily="34" charset="0"/>
              </a:rPr>
              <a:t>rudenie</a:t>
            </a:r>
            <a:r>
              <a:rPr lang="pt-BR" dirty="0" smtClean="0">
                <a:latin typeface="Arial" pitchFamily="34" charset="0"/>
                <a:cs typeface="Arial" pitchFamily="34" charset="0"/>
              </a:rPr>
              <a:t>:</a:t>
            </a:r>
            <a:endParaRPr lang="pt-BR" dirty="0">
              <a:latin typeface="Arial" pitchFamily="34" charset="0"/>
              <a:cs typeface="Arial" pitchFamily="34" charset="0"/>
            </a:endParaRPr>
          </a:p>
          <a:p>
            <a:r>
              <a:rPr lang="it-IT" sz="1800" b="1" dirty="0" smtClean="0">
                <a:latin typeface="Arial" pitchFamily="34" charset="0"/>
                <a:cs typeface="Arial" pitchFamily="34" charset="0"/>
              </a:rPr>
              <a:t>gradul </a:t>
            </a:r>
            <a:r>
              <a:rPr lang="it-IT" sz="1800" b="1" dirty="0">
                <a:latin typeface="Arial" pitchFamily="34" charset="0"/>
                <a:cs typeface="Arial" pitchFamily="34" charset="0"/>
              </a:rPr>
              <a:t>I: fiul şi tatăl;</a:t>
            </a:r>
          </a:p>
          <a:p>
            <a:r>
              <a:rPr lang="ro-RO" sz="1800" b="1" dirty="0" smtClean="0">
                <a:latin typeface="Arial" pitchFamily="34" charset="0"/>
                <a:cs typeface="Arial" pitchFamily="34" charset="0"/>
              </a:rPr>
              <a:t>gradul </a:t>
            </a:r>
            <a:r>
              <a:rPr lang="ro-RO" sz="1800" b="1" dirty="0">
                <a:latin typeface="Arial" pitchFamily="34" charset="0"/>
                <a:cs typeface="Arial" pitchFamily="34" charset="0"/>
              </a:rPr>
              <a:t>II: fraţii;</a:t>
            </a:r>
          </a:p>
          <a:p>
            <a:r>
              <a:rPr lang="it-IT" sz="1800" b="1" dirty="0" smtClean="0">
                <a:latin typeface="Arial" pitchFamily="34" charset="0"/>
                <a:cs typeface="Arial" pitchFamily="34" charset="0"/>
              </a:rPr>
              <a:t>gradul </a:t>
            </a:r>
            <a:r>
              <a:rPr lang="it-IT" sz="1800" b="1" dirty="0">
                <a:latin typeface="Arial" pitchFamily="34" charset="0"/>
                <a:cs typeface="Arial" pitchFamily="34" charset="0"/>
              </a:rPr>
              <a:t>III: unchiul şi nepotul de frate;</a:t>
            </a:r>
          </a:p>
          <a:p>
            <a:r>
              <a:rPr lang="ro-RO" sz="1800" b="1" dirty="0" smtClean="0">
                <a:latin typeface="Arial" pitchFamily="34" charset="0"/>
                <a:cs typeface="Arial" pitchFamily="34" charset="0"/>
              </a:rPr>
              <a:t>gradul </a:t>
            </a:r>
            <a:r>
              <a:rPr lang="ro-RO" sz="1800" b="1" dirty="0">
                <a:latin typeface="Arial" pitchFamily="34" charset="0"/>
                <a:cs typeface="Arial" pitchFamily="34" charset="0"/>
              </a:rPr>
              <a:t>IV: verii.</a:t>
            </a:r>
          </a:p>
          <a:p>
            <a:r>
              <a:rPr lang="ro-RO" dirty="0" smtClean="0">
                <a:latin typeface="Arial" pitchFamily="34" charset="0"/>
                <a:cs typeface="Arial" pitchFamily="34" charset="0"/>
              </a:rPr>
              <a:t>Gradul de afinitate:</a:t>
            </a:r>
            <a:endParaRPr lang="pt-BR" sz="1800" dirty="0" smtClean="0">
              <a:latin typeface="Arial" pitchFamily="34" charset="0"/>
              <a:cs typeface="Arial" pitchFamily="34" charset="0"/>
            </a:endParaRPr>
          </a:p>
          <a:p>
            <a:pPr>
              <a:buNone/>
            </a:pPr>
            <a:r>
              <a:rPr lang="ro-RO" sz="1800" dirty="0" smtClean="0">
                <a:latin typeface="Arial" pitchFamily="34" charset="0"/>
                <a:cs typeface="Arial" pitchFamily="34" charset="0"/>
              </a:rPr>
              <a:t>Relaţia </a:t>
            </a:r>
            <a:r>
              <a:rPr lang="ro-RO" sz="1800" dirty="0">
                <a:latin typeface="Arial" pitchFamily="34" charset="0"/>
                <a:cs typeface="Arial" pitchFamily="34" charset="0"/>
              </a:rPr>
              <a:t>de afinitate apare între un soţ/soţie şi rudele celuilalt soţ/soţie. </a:t>
            </a:r>
            <a:endParaRPr lang="ro-RO" sz="1800" dirty="0" smtClean="0">
              <a:latin typeface="Arial" pitchFamily="34" charset="0"/>
              <a:cs typeface="Arial" pitchFamily="34" charset="0"/>
            </a:endParaRPr>
          </a:p>
          <a:p>
            <a:r>
              <a:rPr lang="ro-RO" sz="1800" b="1" dirty="0" smtClean="0">
                <a:latin typeface="Arial" pitchFamily="34" charset="0"/>
                <a:cs typeface="Arial" pitchFamily="34" charset="0"/>
              </a:rPr>
              <a:t>gradul </a:t>
            </a:r>
            <a:r>
              <a:rPr lang="ro-RO" sz="1800" b="1" dirty="0">
                <a:latin typeface="Arial" pitchFamily="34" charset="0"/>
                <a:cs typeface="Arial" pitchFamily="34" charset="0"/>
              </a:rPr>
              <a:t>I: mama şi soţia fiului acesteia/soacra şi nora;</a:t>
            </a:r>
          </a:p>
          <a:p>
            <a:r>
              <a:rPr lang="ro-RO" sz="1800" b="1" dirty="0" smtClean="0">
                <a:latin typeface="Arial" pitchFamily="34" charset="0"/>
                <a:cs typeface="Arial" pitchFamily="34" charset="0"/>
              </a:rPr>
              <a:t>gradul </a:t>
            </a:r>
            <a:r>
              <a:rPr lang="ro-RO" sz="1800" b="1" dirty="0">
                <a:latin typeface="Arial" pitchFamily="34" charset="0"/>
                <a:cs typeface="Arial" pitchFamily="34" charset="0"/>
              </a:rPr>
              <a:t>II: cumnatele şi cumnaţii;</a:t>
            </a:r>
          </a:p>
          <a:p>
            <a:r>
              <a:rPr lang="it-IT" sz="1800" b="1" dirty="0" smtClean="0">
                <a:latin typeface="Arial" pitchFamily="34" charset="0"/>
                <a:cs typeface="Arial" pitchFamily="34" charset="0"/>
              </a:rPr>
              <a:t>gradul </a:t>
            </a:r>
            <a:r>
              <a:rPr lang="it-IT" sz="1800" b="1" dirty="0">
                <a:latin typeface="Arial" pitchFamily="34" charset="0"/>
                <a:cs typeface="Arial" pitchFamily="34" charset="0"/>
              </a:rPr>
              <a:t>III: unchiul şi soţia nepotului de frate;</a:t>
            </a:r>
          </a:p>
          <a:p>
            <a:r>
              <a:rPr lang="ro-RO" sz="1800" b="1" dirty="0" smtClean="0">
                <a:latin typeface="Arial" pitchFamily="34" charset="0"/>
                <a:cs typeface="Arial" pitchFamily="34" charset="0"/>
              </a:rPr>
              <a:t>gradul </a:t>
            </a:r>
            <a:r>
              <a:rPr lang="ro-RO" sz="1800" b="1" dirty="0">
                <a:latin typeface="Arial" pitchFamily="34" charset="0"/>
                <a:cs typeface="Arial" pitchFamily="34" charset="0"/>
              </a:rPr>
              <a:t>IV: verii, soţii şi soţiile </a:t>
            </a:r>
            <a:r>
              <a:rPr lang="ro-RO" sz="1800" b="1" dirty="0" smtClean="0">
                <a:latin typeface="Arial" pitchFamily="34" charset="0"/>
                <a:cs typeface="Arial" pitchFamily="34" charset="0"/>
              </a:rPr>
              <a:t>acestora.</a:t>
            </a:r>
            <a:endParaRPr lang="ro-RO" sz="1800" dirty="0">
              <a:latin typeface="Arial" pitchFamily="34" charset="0"/>
              <a:cs typeface="Arial" pitchFamily="34" charset="0"/>
            </a:endParaRPr>
          </a:p>
        </p:txBody>
      </p:sp>
      <p:pic>
        <p:nvPicPr>
          <p:cNvPr id="4" name="Picture 2" descr="1_Trajan Pro"/>
          <p:cNvPicPr>
            <a:picLocks noChangeAspect="1" noChangeArrowheads="1"/>
          </p:cNvPicPr>
          <p:nvPr/>
        </p:nvPicPr>
        <p:blipFill>
          <a:blip r:embed="rId2" cstate="print"/>
          <a:srcRect/>
          <a:stretch>
            <a:fillRect/>
          </a:stretch>
        </p:blipFill>
        <p:spPr bwMode="auto">
          <a:xfrm>
            <a:off x="1331640" y="0"/>
            <a:ext cx="6372225" cy="1428750"/>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268760"/>
            <a:ext cx="8229600" cy="936104"/>
          </a:xfrm>
        </p:spPr>
        <p:txBody>
          <a:bodyPr>
            <a:normAutofit/>
          </a:bodyPr>
          <a:lstStyle/>
          <a:p>
            <a:r>
              <a:rPr lang="ro-RO" dirty="0" smtClean="0"/>
              <a:t>Legislație</a:t>
            </a:r>
            <a:endParaRPr lang="ro-RO" dirty="0"/>
          </a:p>
        </p:txBody>
      </p:sp>
      <p:sp>
        <p:nvSpPr>
          <p:cNvPr id="3" name="Content Placeholder 2"/>
          <p:cNvSpPr>
            <a:spLocks noGrp="1"/>
          </p:cNvSpPr>
          <p:nvPr>
            <p:ph idx="1"/>
          </p:nvPr>
        </p:nvSpPr>
        <p:spPr>
          <a:xfrm>
            <a:off x="395536" y="2348880"/>
            <a:ext cx="8424936" cy="4509120"/>
          </a:xfrm>
        </p:spPr>
        <p:txBody>
          <a:bodyPr>
            <a:noAutofit/>
          </a:bodyPr>
          <a:lstStyle/>
          <a:p>
            <a:r>
              <a:rPr lang="vi-VN" sz="1800" dirty="0">
                <a:latin typeface="Arial" pitchFamily="34" charset="0"/>
                <a:cs typeface="Arial" pitchFamily="34" charset="0"/>
              </a:rPr>
              <a:t>Legea nr. 95/2006 privind reforma în domeniul </a:t>
            </a:r>
            <a:r>
              <a:rPr lang="vi-VN" sz="1800" dirty="0" smtClean="0">
                <a:latin typeface="Arial" pitchFamily="34" charset="0"/>
                <a:cs typeface="Arial" pitchFamily="34" charset="0"/>
              </a:rPr>
              <a:t>sănătății</a:t>
            </a:r>
            <a:endParaRPr lang="ro-RO" sz="1800" dirty="0" smtClean="0">
              <a:latin typeface="Arial" pitchFamily="34" charset="0"/>
              <a:cs typeface="Arial" pitchFamily="34" charset="0"/>
            </a:endParaRPr>
          </a:p>
          <a:p>
            <a:r>
              <a:rPr lang="ro-RO" sz="1800" dirty="0" smtClean="0">
                <a:latin typeface="Arial" pitchFamily="34" charset="0"/>
                <a:cs typeface="Arial" pitchFamily="34" charset="0"/>
              </a:rPr>
              <a:t>Legea nr. 188/1999 privind statutul funcţionarilor publici </a:t>
            </a:r>
          </a:p>
          <a:p>
            <a:r>
              <a:rPr lang="pt-BR" sz="1800" dirty="0">
                <a:latin typeface="Arial" pitchFamily="34" charset="0"/>
                <a:cs typeface="Arial" pitchFamily="34" charset="0"/>
              </a:rPr>
              <a:t>Legea nr. 215/2001, a administraţiei publice locale;</a:t>
            </a:r>
          </a:p>
          <a:p>
            <a:r>
              <a:rPr lang="vi-VN" sz="1800" dirty="0" smtClean="0">
                <a:latin typeface="Arial" pitchFamily="34" charset="0"/>
                <a:cs typeface="Arial" pitchFamily="34" charset="0"/>
              </a:rPr>
              <a:t>Legea </a:t>
            </a:r>
            <a:r>
              <a:rPr lang="vi-VN" sz="1800" dirty="0">
                <a:latin typeface="Arial" pitchFamily="34" charset="0"/>
                <a:cs typeface="Arial" pitchFamily="34" charset="0"/>
              </a:rPr>
              <a:t>nr. 161/2003, privind unele măsuri pentru asigurarea transparenţei în </a:t>
            </a:r>
            <a:r>
              <a:rPr lang="vi-VN" sz="1800" dirty="0" smtClean="0">
                <a:latin typeface="Arial" pitchFamily="34" charset="0"/>
                <a:cs typeface="Arial" pitchFamily="34" charset="0"/>
              </a:rPr>
              <a:t>exercitarea</a:t>
            </a:r>
            <a:r>
              <a:rPr lang="ro-RO" sz="1800" dirty="0" smtClean="0">
                <a:latin typeface="Arial" pitchFamily="34" charset="0"/>
                <a:cs typeface="Arial" pitchFamily="34" charset="0"/>
              </a:rPr>
              <a:t> </a:t>
            </a:r>
            <a:r>
              <a:rPr lang="vi-VN" sz="1800" dirty="0" smtClean="0">
                <a:latin typeface="Arial" pitchFamily="34" charset="0"/>
                <a:cs typeface="Arial" pitchFamily="34" charset="0"/>
              </a:rPr>
              <a:t>demnităţilor </a:t>
            </a:r>
            <a:r>
              <a:rPr lang="vi-VN" sz="1800" dirty="0">
                <a:latin typeface="Arial" pitchFamily="34" charset="0"/>
                <a:cs typeface="Arial" pitchFamily="34" charset="0"/>
              </a:rPr>
              <a:t>publice, a funcţiilor publice şi în mediul de afaceri, prevenirea şi sancţionarea corupţiei;</a:t>
            </a:r>
          </a:p>
          <a:p>
            <a:r>
              <a:rPr lang="ro-RO" sz="1800" dirty="0" smtClean="0">
                <a:latin typeface="Arial" pitchFamily="34" charset="0"/>
                <a:cs typeface="Arial" pitchFamily="34" charset="0"/>
              </a:rPr>
              <a:t>Legea </a:t>
            </a:r>
            <a:r>
              <a:rPr lang="ro-RO" sz="1800" dirty="0">
                <a:latin typeface="Arial" pitchFamily="34" charset="0"/>
                <a:cs typeface="Arial" pitchFamily="34" charset="0"/>
              </a:rPr>
              <a:t>nr. 393/2004 privind statutul aleşilor locali;</a:t>
            </a:r>
          </a:p>
          <a:p>
            <a:r>
              <a:rPr lang="vi-VN" sz="1800" dirty="0" smtClean="0">
                <a:latin typeface="Arial" pitchFamily="34" charset="0"/>
                <a:cs typeface="Arial" pitchFamily="34" charset="0"/>
              </a:rPr>
              <a:t>Legea </a:t>
            </a:r>
            <a:r>
              <a:rPr lang="vi-VN" sz="1800" dirty="0">
                <a:latin typeface="Arial" pitchFamily="34" charset="0"/>
                <a:cs typeface="Arial" pitchFamily="34" charset="0"/>
              </a:rPr>
              <a:t>nr. 176/2010 privind integritatea în exercitarea funcţiilor şi demnităţilor publice, </a:t>
            </a:r>
            <a:r>
              <a:rPr lang="vi-VN" sz="1800" dirty="0" smtClean="0">
                <a:latin typeface="Arial" pitchFamily="34" charset="0"/>
                <a:cs typeface="Arial" pitchFamily="34" charset="0"/>
              </a:rPr>
              <a:t>pentru</a:t>
            </a:r>
            <a:r>
              <a:rPr lang="ro-RO" sz="1800" dirty="0" smtClean="0">
                <a:latin typeface="Arial" pitchFamily="34" charset="0"/>
                <a:cs typeface="Arial" pitchFamily="34" charset="0"/>
              </a:rPr>
              <a:t> modificarea </a:t>
            </a:r>
            <a:r>
              <a:rPr lang="ro-RO" sz="1800" dirty="0">
                <a:latin typeface="Arial" pitchFamily="34" charset="0"/>
                <a:cs typeface="Arial" pitchFamily="34" charset="0"/>
              </a:rPr>
              <a:t>şi completarea Legii nr. 144/2007 privind înfiinţarea, organizarea şi funcţionarea </a:t>
            </a:r>
            <a:r>
              <a:rPr lang="ro-RO" sz="1800" dirty="0" smtClean="0">
                <a:latin typeface="Arial" pitchFamily="34" charset="0"/>
                <a:cs typeface="Arial" pitchFamily="34" charset="0"/>
              </a:rPr>
              <a:t>Agenţiei Naţionale </a:t>
            </a:r>
            <a:r>
              <a:rPr lang="ro-RO" sz="1800" dirty="0">
                <a:latin typeface="Arial" pitchFamily="34" charset="0"/>
                <a:cs typeface="Arial" pitchFamily="34" charset="0"/>
              </a:rPr>
              <a:t>de Integritate, precum şi pentru modificarea şi completarea altor acte normative.</a:t>
            </a:r>
          </a:p>
          <a:p>
            <a:r>
              <a:rPr lang="ro-RO" sz="1800" dirty="0" smtClean="0">
                <a:latin typeface="Arial" pitchFamily="34" charset="0"/>
                <a:cs typeface="Arial" pitchFamily="34" charset="0"/>
              </a:rPr>
              <a:t>Codul </a:t>
            </a:r>
            <a:r>
              <a:rPr lang="ro-RO" sz="1800" dirty="0">
                <a:latin typeface="Arial" pitchFamily="34" charset="0"/>
                <a:cs typeface="Arial" pitchFamily="34" charset="0"/>
              </a:rPr>
              <a:t>Penal al României;</a:t>
            </a:r>
          </a:p>
          <a:p>
            <a:r>
              <a:rPr lang="ro-RO" sz="1800" dirty="0" smtClean="0">
                <a:latin typeface="Arial" pitchFamily="34" charset="0"/>
                <a:cs typeface="Arial" pitchFamily="34" charset="0"/>
              </a:rPr>
              <a:t>Legea </a:t>
            </a:r>
            <a:r>
              <a:rPr lang="ro-RO" sz="1800" dirty="0">
                <a:latin typeface="Arial" pitchFamily="34" charset="0"/>
                <a:cs typeface="Arial" pitchFamily="34" charset="0"/>
              </a:rPr>
              <a:t>nr. 78/2000, privind prevenirea, descoperirea şi sancționarea faptelor de corupţie</a:t>
            </a:r>
            <a:r>
              <a:rPr lang="ro-RO" sz="1800" dirty="0" smtClean="0">
                <a:latin typeface="Arial" pitchFamily="34" charset="0"/>
                <a:cs typeface="Arial" pitchFamily="34" charset="0"/>
              </a:rPr>
              <a:t>.</a:t>
            </a:r>
            <a:endParaRPr lang="ro-RO" sz="1800" dirty="0">
              <a:latin typeface="Arial" pitchFamily="34" charset="0"/>
              <a:cs typeface="Arial" pitchFamily="34" charset="0"/>
            </a:endParaRPr>
          </a:p>
        </p:txBody>
      </p:sp>
      <p:pic>
        <p:nvPicPr>
          <p:cNvPr id="4" name="Picture 2" descr="1_Trajan Pro"/>
          <p:cNvPicPr>
            <a:picLocks noChangeAspect="1" noChangeArrowheads="1"/>
          </p:cNvPicPr>
          <p:nvPr/>
        </p:nvPicPr>
        <p:blipFill>
          <a:blip r:embed="rId2" cstate="print"/>
          <a:srcRect/>
          <a:stretch>
            <a:fillRect/>
          </a:stretch>
        </p:blipFill>
        <p:spPr bwMode="auto">
          <a:xfrm>
            <a:off x="1331640" y="0"/>
            <a:ext cx="6372225" cy="1428750"/>
          </a:xfrm>
          <a:prstGeom prst="rect">
            <a:avLst/>
          </a:prstGeom>
          <a:noFill/>
          <a:ln w="9525">
            <a:noFill/>
            <a:miter lim="800000"/>
            <a:headEnd/>
            <a:tailEnd/>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268760"/>
            <a:ext cx="8229600" cy="936104"/>
          </a:xfrm>
        </p:spPr>
        <p:txBody>
          <a:bodyPr>
            <a:normAutofit/>
          </a:bodyPr>
          <a:lstStyle/>
          <a:p>
            <a:r>
              <a:rPr lang="vi-VN" sz="3200" b="1" dirty="0" smtClean="0">
                <a:latin typeface="Arial" pitchFamily="34" charset="0"/>
                <a:cs typeface="Arial" pitchFamily="34" charset="0"/>
              </a:rPr>
              <a:t>Cod</a:t>
            </a:r>
            <a:r>
              <a:rPr lang="ro-RO" sz="3200" b="1" dirty="0" smtClean="0">
                <a:latin typeface="Arial" pitchFamily="34" charset="0"/>
                <a:cs typeface="Arial" pitchFamily="34" charset="0"/>
              </a:rPr>
              <a:t>ul</a:t>
            </a:r>
            <a:r>
              <a:rPr lang="vi-VN" sz="3200" b="1" dirty="0" smtClean="0">
                <a:latin typeface="Arial" pitchFamily="34" charset="0"/>
                <a:cs typeface="Arial" pitchFamily="34" charset="0"/>
              </a:rPr>
              <a:t> Penal</a:t>
            </a:r>
            <a:r>
              <a:rPr lang="ro-RO" sz="3200" b="1" dirty="0" smtClean="0">
                <a:latin typeface="Arial" pitchFamily="34" charset="0"/>
                <a:cs typeface="Arial" pitchFamily="34" charset="0"/>
              </a:rPr>
              <a:t> al României</a:t>
            </a:r>
            <a:r>
              <a:rPr lang="vi-VN" sz="3200" b="1" dirty="0" smtClean="0">
                <a:latin typeface="Arial" pitchFamily="34" charset="0"/>
                <a:cs typeface="Arial" pitchFamily="34" charset="0"/>
              </a:rPr>
              <a:t> ‐ Articolul 301 </a:t>
            </a:r>
            <a:endParaRPr lang="ro-RO" sz="3200" dirty="0">
              <a:latin typeface="Arial" pitchFamily="34" charset="0"/>
              <a:cs typeface="Arial" pitchFamily="34" charset="0"/>
            </a:endParaRPr>
          </a:p>
        </p:txBody>
      </p:sp>
      <p:sp>
        <p:nvSpPr>
          <p:cNvPr id="3" name="Content Placeholder 2"/>
          <p:cNvSpPr>
            <a:spLocks noGrp="1"/>
          </p:cNvSpPr>
          <p:nvPr>
            <p:ph idx="1"/>
          </p:nvPr>
        </p:nvSpPr>
        <p:spPr>
          <a:xfrm>
            <a:off x="395536" y="2348880"/>
            <a:ext cx="8424936" cy="4509120"/>
          </a:xfrm>
        </p:spPr>
        <p:txBody>
          <a:bodyPr>
            <a:noAutofit/>
          </a:bodyPr>
          <a:lstStyle/>
          <a:p>
            <a:pPr>
              <a:buNone/>
            </a:pPr>
            <a:r>
              <a:rPr lang="ro-RO" sz="2000" dirty="0" smtClean="0"/>
              <a:t>	</a:t>
            </a:r>
            <a:r>
              <a:rPr lang="ro-RO" dirty="0" smtClean="0"/>
              <a:t>F</a:t>
            </a:r>
            <a:r>
              <a:rPr lang="it-IT" dirty="0" smtClean="0"/>
              <a:t>uncţionarii </a:t>
            </a:r>
            <a:r>
              <a:rPr lang="it-IT" dirty="0"/>
              <a:t>publici nu pot lua parte la </a:t>
            </a:r>
            <a:r>
              <a:rPr lang="it-IT" dirty="0" smtClean="0"/>
              <a:t>luarea</a:t>
            </a:r>
            <a:r>
              <a:rPr lang="ro-RO" dirty="0" smtClean="0"/>
              <a:t> </a:t>
            </a:r>
            <a:r>
              <a:rPr lang="vi-VN" dirty="0" smtClean="0"/>
              <a:t>unei </a:t>
            </a:r>
            <a:r>
              <a:rPr lang="vi-VN" dirty="0"/>
              <a:t>decizii dacă aceasta aduce un folos patrimonial pentru:</a:t>
            </a:r>
          </a:p>
          <a:p>
            <a:r>
              <a:rPr lang="vi-VN" sz="2400" dirty="0" smtClean="0">
                <a:latin typeface="Arial" pitchFamily="34" charset="0"/>
                <a:cs typeface="Arial" pitchFamily="34" charset="0"/>
              </a:rPr>
              <a:t>propria </a:t>
            </a:r>
            <a:r>
              <a:rPr lang="vi-VN" sz="2400" dirty="0">
                <a:latin typeface="Arial" pitchFamily="34" charset="0"/>
                <a:cs typeface="Arial" pitchFamily="34" charset="0"/>
              </a:rPr>
              <a:t>persoană;</a:t>
            </a:r>
          </a:p>
          <a:p>
            <a:r>
              <a:rPr lang="it-IT" sz="2400" dirty="0" smtClean="0">
                <a:latin typeface="Arial" pitchFamily="34" charset="0"/>
                <a:cs typeface="Arial" pitchFamily="34" charset="0"/>
              </a:rPr>
              <a:t>soţul </a:t>
            </a:r>
            <a:r>
              <a:rPr lang="it-IT" sz="2400" dirty="0">
                <a:latin typeface="Arial" pitchFamily="34" charset="0"/>
                <a:cs typeface="Arial" pitchFamily="34" charset="0"/>
              </a:rPr>
              <a:t>său, o rudă ori un afin până la gradul II inclusiv;</a:t>
            </a:r>
          </a:p>
          <a:p>
            <a:r>
              <a:rPr lang="vi-VN" sz="2400" dirty="0" smtClean="0">
                <a:latin typeface="Arial" pitchFamily="34" charset="0"/>
                <a:cs typeface="Arial" pitchFamily="34" charset="0"/>
              </a:rPr>
              <a:t>o </a:t>
            </a:r>
            <a:r>
              <a:rPr lang="vi-VN" sz="2400" dirty="0">
                <a:latin typeface="Arial" pitchFamily="34" charset="0"/>
                <a:cs typeface="Arial" pitchFamily="34" charset="0"/>
              </a:rPr>
              <a:t>persoană cu care s‐a aflat în raporturi comerciale ori de muncă în ultimii 5 ani sau din </a:t>
            </a:r>
            <a:r>
              <a:rPr lang="vi-VN" sz="2400" dirty="0" smtClean="0">
                <a:latin typeface="Arial" pitchFamily="34" charset="0"/>
                <a:cs typeface="Arial" pitchFamily="34" charset="0"/>
              </a:rPr>
              <a:t>partea</a:t>
            </a:r>
            <a:r>
              <a:rPr lang="ro-RO" sz="2400" dirty="0" smtClean="0">
                <a:latin typeface="Arial" pitchFamily="34" charset="0"/>
                <a:cs typeface="Arial" pitchFamily="34" charset="0"/>
              </a:rPr>
              <a:t> </a:t>
            </a:r>
            <a:r>
              <a:rPr lang="pt-BR" sz="2400" dirty="0" smtClean="0">
                <a:latin typeface="Arial" pitchFamily="34" charset="0"/>
                <a:cs typeface="Arial" pitchFamily="34" charset="0"/>
              </a:rPr>
              <a:t>căreia </a:t>
            </a:r>
            <a:r>
              <a:rPr lang="pt-BR" sz="2400" dirty="0">
                <a:latin typeface="Arial" pitchFamily="34" charset="0"/>
                <a:cs typeface="Arial" pitchFamily="34" charset="0"/>
              </a:rPr>
              <a:t>a beneficiat ori beneficiază de servicii sau foloase de orice natură</a:t>
            </a:r>
            <a:r>
              <a:rPr lang="pt-BR" sz="2400" dirty="0" smtClean="0">
                <a:latin typeface="Arial" pitchFamily="34" charset="0"/>
                <a:cs typeface="Arial" pitchFamily="34" charset="0"/>
              </a:rPr>
              <a:t>.</a:t>
            </a:r>
            <a:endParaRPr lang="pt-BR" sz="2400" dirty="0">
              <a:latin typeface="Arial" pitchFamily="34" charset="0"/>
              <a:cs typeface="Arial" pitchFamily="34" charset="0"/>
            </a:endParaRPr>
          </a:p>
        </p:txBody>
      </p:sp>
      <p:pic>
        <p:nvPicPr>
          <p:cNvPr id="4" name="Picture 2" descr="1_Trajan Pro"/>
          <p:cNvPicPr>
            <a:picLocks noChangeAspect="1" noChangeArrowheads="1"/>
          </p:cNvPicPr>
          <p:nvPr/>
        </p:nvPicPr>
        <p:blipFill>
          <a:blip r:embed="rId2" cstate="print"/>
          <a:srcRect/>
          <a:stretch>
            <a:fillRect/>
          </a:stretch>
        </p:blipFill>
        <p:spPr bwMode="auto">
          <a:xfrm>
            <a:off x="1331640" y="0"/>
            <a:ext cx="6372225" cy="1428750"/>
          </a:xfrm>
          <a:prstGeom prst="rect">
            <a:avLst/>
          </a:prstGeom>
          <a:noFill/>
          <a:ln w="9525">
            <a:noFill/>
            <a:miter lim="800000"/>
            <a:headEnd/>
            <a:tailEnd/>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268760"/>
            <a:ext cx="8229600" cy="936104"/>
          </a:xfrm>
        </p:spPr>
        <p:txBody>
          <a:bodyPr>
            <a:normAutofit fontScale="90000"/>
          </a:bodyPr>
          <a:lstStyle/>
          <a:p>
            <a:r>
              <a:rPr lang="vi-VN" sz="3200" b="1" dirty="0" smtClean="0">
                <a:latin typeface="Arial" pitchFamily="34" charset="0"/>
                <a:cs typeface="Arial" pitchFamily="34" charset="0"/>
              </a:rPr>
              <a:t>Cod</a:t>
            </a:r>
            <a:r>
              <a:rPr lang="ro-RO" sz="3200" b="1" dirty="0" smtClean="0">
                <a:latin typeface="Arial" pitchFamily="34" charset="0"/>
                <a:cs typeface="Arial" pitchFamily="34" charset="0"/>
              </a:rPr>
              <a:t>ul</a:t>
            </a:r>
            <a:r>
              <a:rPr lang="vi-VN" sz="3200" b="1" dirty="0" smtClean="0">
                <a:latin typeface="Arial" pitchFamily="34" charset="0"/>
                <a:cs typeface="Arial" pitchFamily="34" charset="0"/>
              </a:rPr>
              <a:t> Penal</a:t>
            </a:r>
            <a:r>
              <a:rPr lang="ro-RO" sz="3200" b="1" dirty="0" smtClean="0">
                <a:latin typeface="Arial" pitchFamily="34" charset="0"/>
                <a:cs typeface="Arial" pitchFamily="34" charset="0"/>
              </a:rPr>
              <a:t> al României</a:t>
            </a:r>
            <a:r>
              <a:rPr lang="vi-VN" sz="3200" b="1" dirty="0" smtClean="0">
                <a:latin typeface="Arial" pitchFamily="34" charset="0"/>
                <a:cs typeface="Arial" pitchFamily="34" charset="0"/>
              </a:rPr>
              <a:t> ‐ Articolul </a:t>
            </a:r>
            <a:r>
              <a:rPr lang="ro-RO" sz="3200" b="1" dirty="0" smtClean="0">
                <a:latin typeface="Arial" pitchFamily="34" charset="0"/>
                <a:cs typeface="Arial" pitchFamily="34" charset="0"/>
              </a:rPr>
              <a:t>175 alin.1</a:t>
            </a:r>
            <a:r>
              <a:rPr lang="vi-VN" sz="3200" b="1" dirty="0" smtClean="0">
                <a:latin typeface="Arial" pitchFamily="34" charset="0"/>
                <a:cs typeface="Arial" pitchFamily="34" charset="0"/>
              </a:rPr>
              <a:t> </a:t>
            </a:r>
            <a:endParaRPr lang="ro-RO" sz="3200" dirty="0">
              <a:latin typeface="Arial" pitchFamily="34" charset="0"/>
              <a:cs typeface="Arial" pitchFamily="34" charset="0"/>
            </a:endParaRPr>
          </a:p>
        </p:txBody>
      </p:sp>
      <p:sp>
        <p:nvSpPr>
          <p:cNvPr id="3" name="Content Placeholder 2"/>
          <p:cNvSpPr>
            <a:spLocks noGrp="1"/>
          </p:cNvSpPr>
          <p:nvPr>
            <p:ph idx="1"/>
          </p:nvPr>
        </p:nvSpPr>
        <p:spPr>
          <a:xfrm>
            <a:off x="395536" y="2132856"/>
            <a:ext cx="8424936" cy="4509120"/>
          </a:xfrm>
        </p:spPr>
        <p:txBody>
          <a:bodyPr>
            <a:noAutofit/>
          </a:bodyPr>
          <a:lstStyle/>
          <a:p>
            <a:r>
              <a:rPr lang="ro-RO" sz="2400" dirty="0" smtClean="0">
                <a:latin typeface="Arial" pitchFamily="34" charset="0"/>
                <a:cs typeface="Arial" pitchFamily="34" charset="0"/>
              </a:rPr>
              <a:t>F</a:t>
            </a:r>
            <a:r>
              <a:rPr lang="en-US" sz="2400" dirty="0" err="1" smtClean="0">
                <a:latin typeface="Arial" pitchFamily="34" charset="0"/>
                <a:cs typeface="Arial" pitchFamily="34" charset="0"/>
              </a:rPr>
              <a:t>uncţionarul</a:t>
            </a:r>
            <a:r>
              <a:rPr lang="en-US" sz="2400" dirty="0" smtClean="0">
                <a:latin typeface="Arial" pitchFamily="34" charset="0"/>
                <a:cs typeface="Arial" pitchFamily="34" charset="0"/>
              </a:rPr>
              <a:t> public </a:t>
            </a:r>
            <a:r>
              <a:rPr lang="en-US" sz="2400" dirty="0" err="1" smtClean="0">
                <a:latin typeface="Arial" pitchFamily="34" charset="0"/>
                <a:cs typeface="Arial" pitchFamily="34" charset="0"/>
              </a:rPr>
              <a:t>este</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definit</a:t>
            </a:r>
            <a:r>
              <a:rPr lang="en-US" sz="2400" dirty="0" smtClean="0">
                <a:latin typeface="Arial" pitchFamily="34" charset="0"/>
                <a:cs typeface="Arial" pitchFamily="34" charset="0"/>
              </a:rPr>
              <a:t> ca </a:t>
            </a:r>
            <a:r>
              <a:rPr lang="en-US" sz="2400" b="1" dirty="0" err="1" smtClean="0">
                <a:latin typeface="Arial" pitchFamily="34" charset="0"/>
                <a:cs typeface="Arial" pitchFamily="34" charset="0"/>
              </a:rPr>
              <a:t>orice</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persoană</a:t>
            </a:r>
            <a:r>
              <a:rPr lang="en-US" sz="2400" b="1" dirty="0" smtClean="0">
                <a:latin typeface="Arial" pitchFamily="34" charset="0"/>
                <a:cs typeface="Arial" pitchFamily="34" charset="0"/>
              </a:rPr>
              <a:t> care</a:t>
            </a:r>
            <a:r>
              <a:rPr lang="ro-RO" sz="2400" b="1" dirty="0" smtClean="0">
                <a:latin typeface="Arial" pitchFamily="34" charset="0"/>
                <a:cs typeface="Arial" pitchFamily="34" charset="0"/>
              </a:rPr>
              <a:t> </a:t>
            </a:r>
            <a:r>
              <a:rPr lang="vi-VN" sz="2400" b="1" dirty="0" smtClean="0">
                <a:latin typeface="Arial" pitchFamily="34" charset="0"/>
                <a:cs typeface="Arial" pitchFamily="34" charset="0"/>
              </a:rPr>
              <a:t>exercită permanent sau temporar, cu orice titlu, indiferent cum a fost învestită, o însărcinare de orice</a:t>
            </a:r>
            <a:r>
              <a:rPr lang="ro-RO" sz="2400" b="1" dirty="0" smtClean="0">
                <a:latin typeface="Arial" pitchFamily="34" charset="0"/>
                <a:cs typeface="Arial" pitchFamily="34" charset="0"/>
              </a:rPr>
              <a:t> </a:t>
            </a:r>
            <a:r>
              <a:rPr lang="vi-VN" sz="2400" b="1" dirty="0" smtClean="0">
                <a:latin typeface="Arial" pitchFamily="34" charset="0"/>
                <a:cs typeface="Arial" pitchFamily="34" charset="0"/>
              </a:rPr>
              <a:t>natură, retribuită sau nu, în serviciul unei unităţi </a:t>
            </a:r>
            <a:r>
              <a:rPr lang="vi-VN" sz="2400" dirty="0" smtClean="0">
                <a:latin typeface="Arial" pitchFamily="34" charset="0"/>
                <a:cs typeface="Arial" pitchFamily="34" charset="0"/>
              </a:rPr>
              <a:t>dintre cele la care se referă art. 176, respectiv </a:t>
            </a:r>
            <a:r>
              <a:rPr lang="vi-VN" sz="2400" i="1" dirty="0" smtClean="0">
                <a:latin typeface="Arial" pitchFamily="34" charset="0"/>
                <a:cs typeface="Arial" pitchFamily="34" charset="0"/>
              </a:rPr>
              <a:t>autorităţile</a:t>
            </a:r>
            <a:r>
              <a:rPr lang="ro-RO" sz="2400" i="1" dirty="0" smtClean="0">
                <a:latin typeface="Arial" pitchFamily="34" charset="0"/>
                <a:cs typeface="Arial" pitchFamily="34" charset="0"/>
              </a:rPr>
              <a:t> publice, instituţiile publice, instituţiile sau alte persoane juridice de interes public, administrarea, folosirea </a:t>
            </a:r>
            <a:r>
              <a:rPr lang="vi-VN" sz="2400" i="1" dirty="0" smtClean="0">
                <a:latin typeface="Arial" pitchFamily="34" charset="0"/>
                <a:cs typeface="Arial" pitchFamily="34" charset="0"/>
              </a:rPr>
              <a:t>sau exploatarea bunurilor proprietate publică, serviciile de interes public</a:t>
            </a:r>
            <a:r>
              <a:rPr lang="vi-VN" sz="2400" dirty="0" smtClean="0">
                <a:latin typeface="Arial" pitchFamily="34" charset="0"/>
                <a:cs typeface="Arial" pitchFamily="34" charset="0"/>
              </a:rPr>
              <a:t>, precum </a:t>
            </a:r>
            <a:r>
              <a:rPr lang="vi-VN" sz="2400" i="1" dirty="0" smtClean="0">
                <a:latin typeface="Arial" pitchFamily="34" charset="0"/>
                <a:cs typeface="Arial" pitchFamily="34" charset="0"/>
              </a:rPr>
              <a:t>şi bunurile</a:t>
            </a:r>
            <a:r>
              <a:rPr lang="vi-VN" sz="2400" dirty="0" smtClean="0">
                <a:latin typeface="Arial" pitchFamily="34" charset="0"/>
                <a:cs typeface="Arial" pitchFamily="34" charset="0"/>
              </a:rPr>
              <a:t> de orice fel</a:t>
            </a:r>
            <a:r>
              <a:rPr lang="ro-RO" sz="2400" dirty="0" smtClean="0">
                <a:latin typeface="Arial" pitchFamily="34" charset="0"/>
                <a:cs typeface="Arial" pitchFamily="34" charset="0"/>
              </a:rPr>
              <a:t> care sunt </a:t>
            </a:r>
            <a:r>
              <a:rPr lang="ro-RO" sz="2400" i="1" dirty="0" smtClean="0">
                <a:latin typeface="Arial" pitchFamily="34" charset="0"/>
                <a:cs typeface="Arial" pitchFamily="34" charset="0"/>
              </a:rPr>
              <a:t>de interes public</a:t>
            </a:r>
            <a:r>
              <a:rPr lang="ro-RO" sz="2400" dirty="0" smtClean="0">
                <a:latin typeface="Arial" pitchFamily="34" charset="0"/>
                <a:cs typeface="Arial" pitchFamily="34" charset="0"/>
              </a:rPr>
              <a:t>.</a:t>
            </a:r>
          </a:p>
          <a:p>
            <a:r>
              <a:rPr lang="vi-VN" sz="2400" dirty="0" smtClean="0">
                <a:latin typeface="Arial" pitchFamily="34" charset="0"/>
                <a:cs typeface="Arial" pitchFamily="34" charset="0"/>
              </a:rPr>
              <a:t>orice salariat care exercită o</a:t>
            </a:r>
            <a:r>
              <a:rPr lang="ro-RO" sz="2400" dirty="0" smtClean="0">
                <a:latin typeface="Arial" pitchFamily="34" charset="0"/>
                <a:cs typeface="Arial" pitchFamily="34" charset="0"/>
              </a:rPr>
              <a:t> </a:t>
            </a:r>
            <a:r>
              <a:rPr lang="vi-VN" sz="2400" dirty="0" smtClean="0">
                <a:latin typeface="Arial" pitchFamily="34" charset="0"/>
                <a:cs typeface="Arial" pitchFamily="34" charset="0"/>
              </a:rPr>
              <a:t>însărcinare în serviciul unei alte persoane juridice decât cele prevăzute </a:t>
            </a:r>
            <a:r>
              <a:rPr lang="ro-RO" sz="2400" dirty="0" smtClean="0">
                <a:latin typeface="Arial" pitchFamily="34" charset="0"/>
                <a:cs typeface="Arial" pitchFamily="34" charset="0"/>
              </a:rPr>
              <a:t>mai sus</a:t>
            </a:r>
            <a:r>
              <a:rPr lang="vi-VN" sz="2400" dirty="0" smtClean="0">
                <a:latin typeface="Arial" pitchFamily="34" charset="0"/>
                <a:cs typeface="Arial" pitchFamily="34" charset="0"/>
              </a:rPr>
              <a:t>.</a:t>
            </a:r>
          </a:p>
          <a:p>
            <a:pPr>
              <a:buNone/>
            </a:pPr>
            <a:endParaRPr lang="vi-VN" sz="2000" dirty="0" smtClean="0"/>
          </a:p>
        </p:txBody>
      </p:sp>
      <p:pic>
        <p:nvPicPr>
          <p:cNvPr id="4" name="Picture 2" descr="1_Trajan Pro"/>
          <p:cNvPicPr>
            <a:picLocks noChangeAspect="1" noChangeArrowheads="1"/>
          </p:cNvPicPr>
          <p:nvPr/>
        </p:nvPicPr>
        <p:blipFill>
          <a:blip r:embed="rId2" cstate="print"/>
          <a:srcRect/>
          <a:stretch>
            <a:fillRect/>
          </a:stretch>
        </p:blipFill>
        <p:spPr bwMode="auto">
          <a:xfrm>
            <a:off x="1331640" y="0"/>
            <a:ext cx="6372225" cy="1428750"/>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268760"/>
            <a:ext cx="8229600" cy="936104"/>
          </a:xfrm>
        </p:spPr>
        <p:txBody>
          <a:bodyPr>
            <a:normAutofit/>
          </a:bodyPr>
          <a:lstStyle/>
          <a:p>
            <a:r>
              <a:rPr lang="vi-VN" sz="3200" b="1" dirty="0" smtClean="0">
                <a:latin typeface="Arial" pitchFamily="34" charset="0"/>
                <a:cs typeface="Arial" pitchFamily="34" charset="0"/>
              </a:rPr>
              <a:t>Cod</a:t>
            </a:r>
            <a:r>
              <a:rPr lang="ro-RO" sz="3200" b="1" dirty="0" smtClean="0">
                <a:latin typeface="Arial" pitchFamily="34" charset="0"/>
                <a:cs typeface="Arial" pitchFamily="34" charset="0"/>
              </a:rPr>
              <a:t>ul</a:t>
            </a:r>
            <a:r>
              <a:rPr lang="vi-VN" sz="3200" b="1" dirty="0" smtClean="0">
                <a:latin typeface="Arial" pitchFamily="34" charset="0"/>
                <a:cs typeface="Arial" pitchFamily="34" charset="0"/>
              </a:rPr>
              <a:t> Penal</a:t>
            </a:r>
            <a:r>
              <a:rPr lang="ro-RO" sz="3200" b="1" dirty="0" smtClean="0">
                <a:latin typeface="Arial" pitchFamily="34" charset="0"/>
                <a:cs typeface="Arial" pitchFamily="34" charset="0"/>
              </a:rPr>
              <a:t> al României</a:t>
            </a:r>
            <a:endParaRPr lang="ro-RO" sz="3200" dirty="0">
              <a:latin typeface="Arial" pitchFamily="34" charset="0"/>
              <a:cs typeface="Arial" pitchFamily="34" charset="0"/>
            </a:endParaRPr>
          </a:p>
        </p:txBody>
      </p:sp>
      <p:sp>
        <p:nvSpPr>
          <p:cNvPr id="3" name="Content Placeholder 2"/>
          <p:cNvSpPr>
            <a:spLocks noGrp="1"/>
          </p:cNvSpPr>
          <p:nvPr>
            <p:ph idx="1"/>
          </p:nvPr>
        </p:nvSpPr>
        <p:spPr>
          <a:xfrm>
            <a:off x="395536" y="2348880"/>
            <a:ext cx="8424936" cy="4509120"/>
          </a:xfrm>
        </p:spPr>
        <p:txBody>
          <a:bodyPr>
            <a:noAutofit/>
          </a:bodyPr>
          <a:lstStyle/>
          <a:p>
            <a:r>
              <a:rPr lang="ro-RO" sz="2800" b="1" dirty="0" smtClean="0">
                <a:latin typeface="Arial" pitchFamily="34" charset="0"/>
                <a:cs typeface="Arial" pitchFamily="34" charset="0"/>
              </a:rPr>
              <a:t>Folosul obţinut este exclusiv patrimonial.</a:t>
            </a:r>
          </a:p>
          <a:p>
            <a:r>
              <a:rPr lang="vi-VN" sz="2800" b="1" dirty="0" smtClean="0">
                <a:latin typeface="Arial" pitchFamily="34" charset="0"/>
                <a:cs typeface="Arial" pitchFamily="34" charset="0"/>
              </a:rPr>
              <a:t>Sfera persoanelor pentru care poate fi generat folosul este circumstanţiată:</a:t>
            </a:r>
          </a:p>
          <a:p>
            <a:pPr>
              <a:buNone/>
            </a:pPr>
            <a:r>
              <a:rPr lang="ro-RO" sz="2000" dirty="0" smtClean="0"/>
              <a:t>	</a:t>
            </a:r>
            <a:r>
              <a:rPr lang="vi-VN" sz="2000" dirty="0" smtClean="0"/>
              <a:t>‐ </a:t>
            </a:r>
            <a:r>
              <a:rPr lang="vi-VN" sz="2000" dirty="0" smtClean="0">
                <a:latin typeface="Arial" pitchFamily="34" charset="0"/>
                <a:cs typeface="Arial" pitchFamily="34" charset="0"/>
              </a:rPr>
              <a:t>pentru propria persoană;</a:t>
            </a:r>
          </a:p>
          <a:p>
            <a:pPr>
              <a:buNone/>
            </a:pPr>
            <a:r>
              <a:rPr lang="ro-RO" sz="2000" dirty="0" smtClean="0">
                <a:latin typeface="Arial" pitchFamily="34" charset="0"/>
                <a:cs typeface="Arial" pitchFamily="34" charset="0"/>
              </a:rPr>
              <a:t>	</a:t>
            </a:r>
            <a:r>
              <a:rPr lang="vi-VN" sz="2000" dirty="0" smtClean="0">
                <a:latin typeface="Arial" pitchFamily="34" charset="0"/>
                <a:cs typeface="Arial" pitchFamily="34" charset="0"/>
              </a:rPr>
              <a:t>‐ pentru soţ sau o rudă sau afin (rudele soţului) până la gradul II inclusiv ‐ adică părinţi, copii,</a:t>
            </a:r>
          </a:p>
          <a:p>
            <a:pPr>
              <a:buNone/>
            </a:pPr>
            <a:r>
              <a:rPr lang="ro-RO" sz="2000" dirty="0" smtClean="0">
                <a:latin typeface="Arial" pitchFamily="34" charset="0"/>
                <a:cs typeface="Arial" pitchFamily="34" charset="0"/>
              </a:rPr>
              <a:t>	- fraţi, surori şi soţii sau soţiile acestora;</a:t>
            </a:r>
          </a:p>
          <a:p>
            <a:pPr>
              <a:buNone/>
            </a:pPr>
            <a:r>
              <a:rPr lang="ro-RO" sz="2000" dirty="0" smtClean="0">
                <a:latin typeface="Arial" pitchFamily="34" charset="0"/>
                <a:cs typeface="Arial" pitchFamily="34" charset="0"/>
              </a:rPr>
              <a:t>	</a:t>
            </a:r>
            <a:r>
              <a:rPr lang="vi-VN" sz="2000" dirty="0" smtClean="0">
                <a:latin typeface="Arial" pitchFamily="34" charset="0"/>
                <a:cs typeface="Arial" pitchFamily="34" charset="0"/>
              </a:rPr>
              <a:t>‐ pentru persoane cu care s‐a aflat în raporturi comerciale sau de muncă în ultimii 5 ani;</a:t>
            </a:r>
          </a:p>
          <a:p>
            <a:pPr>
              <a:buNone/>
            </a:pPr>
            <a:r>
              <a:rPr lang="ro-RO" sz="2000" dirty="0" smtClean="0">
                <a:latin typeface="Arial" pitchFamily="34" charset="0"/>
                <a:cs typeface="Arial" pitchFamily="34" charset="0"/>
              </a:rPr>
              <a:t>	</a:t>
            </a:r>
            <a:r>
              <a:rPr lang="vi-VN" sz="2000" dirty="0" smtClean="0">
                <a:latin typeface="Arial" pitchFamily="34" charset="0"/>
                <a:cs typeface="Arial" pitchFamily="34" charset="0"/>
              </a:rPr>
              <a:t>‐ pentru persoane de la care a beneficiat de servicii sau foloase de orice natură.</a:t>
            </a:r>
            <a:endParaRPr lang="ro-RO" sz="2000" dirty="0">
              <a:latin typeface="Arial" pitchFamily="34" charset="0"/>
              <a:cs typeface="Arial" pitchFamily="34" charset="0"/>
            </a:endParaRPr>
          </a:p>
        </p:txBody>
      </p:sp>
      <p:pic>
        <p:nvPicPr>
          <p:cNvPr id="4" name="Picture 2" descr="1_Trajan Pro"/>
          <p:cNvPicPr>
            <a:picLocks noChangeAspect="1" noChangeArrowheads="1"/>
          </p:cNvPicPr>
          <p:nvPr/>
        </p:nvPicPr>
        <p:blipFill>
          <a:blip r:embed="rId2" cstate="print"/>
          <a:srcRect/>
          <a:stretch>
            <a:fillRect/>
          </a:stretch>
        </p:blipFill>
        <p:spPr bwMode="auto">
          <a:xfrm>
            <a:off x="1331640" y="0"/>
            <a:ext cx="6372225" cy="1428750"/>
          </a:xfrm>
          <a:prstGeom prst="rect">
            <a:avLst/>
          </a:prstGeom>
          <a:noFill/>
          <a:ln w="9525">
            <a:noFill/>
            <a:miter lim="800000"/>
            <a:headEnd/>
            <a:tailEnd/>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268760"/>
            <a:ext cx="8229600" cy="936104"/>
          </a:xfrm>
        </p:spPr>
        <p:txBody>
          <a:bodyPr>
            <a:normAutofit/>
          </a:bodyPr>
          <a:lstStyle/>
          <a:p>
            <a:r>
              <a:rPr lang="ro-RO" sz="3200" b="1" dirty="0" smtClean="0">
                <a:latin typeface="Arial" pitchFamily="34" charset="0"/>
                <a:cs typeface="Arial" pitchFamily="34" charset="0"/>
              </a:rPr>
              <a:t>Funcționarii publici</a:t>
            </a:r>
            <a:endParaRPr lang="ro-RO" sz="3200" dirty="0">
              <a:latin typeface="Arial" pitchFamily="34" charset="0"/>
              <a:cs typeface="Arial" pitchFamily="34" charset="0"/>
            </a:endParaRPr>
          </a:p>
        </p:txBody>
      </p:sp>
      <p:sp>
        <p:nvSpPr>
          <p:cNvPr id="3" name="Content Placeholder 2"/>
          <p:cNvSpPr>
            <a:spLocks noGrp="1"/>
          </p:cNvSpPr>
          <p:nvPr>
            <p:ph idx="1"/>
          </p:nvPr>
        </p:nvSpPr>
        <p:spPr>
          <a:xfrm>
            <a:off x="395536" y="2348880"/>
            <a:ext cx="8424936" cy="4509120"/>
          </a:xfrm>
        </p:spPr>
        <p:txBody>
          <a:bodyPr>
            <a:noAutofit/>
          </a:bodyPr>
          <a:lstStyle/>
          <a:p>
            <a:pPr>
              <a:buNone/>
            </a:pPr>
            <a:r>
              <a:rPr lang="ro-RO" sz="2000" dirty="0"/>
              <a:t>	</a:t>
            </a:r>
            <a:r>
              <a:rPr lang="ro-RO" sz="2400" dirty="0" smtClean="0">
                <a:latin typeface="Arial" pitchFamily="34" charset="0"/>
                <a:cs typeface="Arial" pitchFamily="34" charset="0"/>
              </a:rPr>
              <a:t>Conflictul de interese</a:t>
            </a:r>
            <a:r>
              <a:rPr lang="it-IT" sz="2400" dirty="0" smtClean="0">
                <a:latin typeface="Arial" pitchFamily="34" charset="0"/>
                <a:cs typeface="Arial" pitchFamily="34" charset="0"/>
              </a:rPr>
              <a:t>:</a:t>
            </a:r>
            <a:endParaRPr lang="it-IT" sz="2400" dirty="0">
              <a:latin typeface="Arial" pitchFamily="34" charset="0"/>
              <a:cs typeface="Arial" pitchFamily="34" charset="0"/>
            </a:endParaRPr>
          </a:p>
          <a:p>
            <a:pPr>
              <a:buNone/>
            </a:pPr>
            <a:r>
              <a:rPr lang="ro-RO" sz="2400" dirty="0" smtClean="0">
                <a:latin typeface="Arial" pitchFamily="34" charset="0"/>
                <a:cs typeface="Arial" pitchFamily="34" charset="0"/>
              </a:rPr>
              <a:t>	</a:t>
            </a:r>
            <a:r>
              <a:rPr lang="vi-VN" sz="2400" dirty="0" smtClean="0">
                <a:latin typeface="Arial" pitchFamily="34" charset="0"/>
                <a:cs typeface="Arial" pitchFamily="34" charset="0"/>
              </a:rPr>
              <a:t>‐ </a:t>
            </a:r>
            <a:r>
              <a:rPr lang="vi-VN" sz="2400" dirty="0">
                <a:latin typeface="Arial" pitchFamily="34" charset="0"/>
                <a:cs typeface="Arial" pitchFamily="34" charset="0"/>
              </a:rPr>
              <a:t>este chemat să rezolve cereri, să ia decizii sau să participe la luarea deciziilor cu privire la </a:t>
            </a:r>
            <a:r>
              <a:rPr lang="vi-VN" sz="2400" dirty="0" smtClean="0">
                <a:latin typeface="Arial" pitchFamily="34" charset="0"/>
                <a:cs typeface="Arial" pitchFamily="34" charset="0"/>
              </a:rPr>
              <a:t>persoane</a:t>
            </a:r>
            <a:r>
              <a:rPr lang="ro-RO" sz="2400" dirty="0" smtClean="0">
                <a:latin typeface="Arial" pitchFamily="34" charset="0"/>
                <a:cs typeface="Arial" pitchFamily="34" charset="0"/>
              </a:rPr>
              <a:t> fizice </a:t>
            </a:r>
            <a:r>
              <a:rPr lang="ro-RO" sz="2400" dirty="0">
                <a:latin typeface="Arial" pitchFamily="34" charset="0"/>
                <a:cs typeface="Arial" pitchFamily="34" charset="0"/>
              </a:rPr>
              <a:t>şi juridice cu care are relaţii cu caracter patrimonial;</a:t>
            </a:r>
          </a:p>
          <a:p>
            <a:pPr>
              <a:buNone/>
            </a:pPr>
            <a:r>
              <a:rPr lang="ro-RO" sz="2400" dirty="0" smtClean="0">
                <a:latin typeface="Arial" pitchFamily="34" charset="0"/>
                <a:cs typeface="Arial" pitchFamily="34" charset="0"/>
              </a:rPr>
              <a:t>	</a:t>
            </a:r>
            <a:r>
              <a:rPr lang="vi-VN" sz="2400" dirty="0" smtClean="0">
                <a:latin typeface="Arial" pitchFamily="34" charset="0"/>
                <a:cs typeface="Arial" pitchFamily="34" charset="0"/>
              </a:rPr>
              <a:t>‐ </a:t>
            </a:r>
            <a:r>
              <a:rPr lang="vi-VN" sz="2400" dirty="0">
                <a:latin typeface="Arial" pitchFamily="34" charset="0"/>
                <a:cs typeface="Arial" pitchFamily="34" charset="0"/>
              </a:rPr>
              <a:t>participă în cadrul aceleiaşi comisii, constituite conform legii, cu funcţionari publici care au </a:t>
            </a:r>
            <a:r>
              <a:rPr lang="vi-VN" sz="2400" dirty="0" smtClean="0">
                <a:latin typeface="Arial" pitchFamily="34" charset="0"/>
                <a:cs typeface="Arial" pitchFamily="34" charset="0"/>
              </a:rPr>
              <a:t>calitatea</a:t>
            </a:r>
            <a:r>
              <a:rPr lang="ro-RO" sz="2400" dirty="0" smtClean="0">
                <a:latin typeface="Arial" pitchFamily="34" charset="0"/>
                <a:cs typeface="Arial" pitchFamily="34" charset="0"/>
              </a:rPr>
              <a:t> </a:t>
            </a:r>
            <a:r>
              <a:rPr lang="vi-VN" sz="2400" dirty="0" smtClean="0">
                <a:latin typeface="Arial" pitchFamily="34" charset="0"/>
                <a:cs typeface="Arial" pitchFamily="34" charset="0"/>
              </a:rPr>
              <a:t>de </a:t>
            </a:r>
            <a:r>
              <a:rPr lang="vi-VN" sz="2400" dirty="0">
                <a:latin typeface="Arial" pitchFamily="34" charset="0"/>
                <a:cs typeface="Arial" pitchFamily="34" charset="0"/>
              </a:rPr>
              <a:t>soţ sau rudă de gradul I</a:t>
            </a:r>
            <a:r>
              <a:rPr lang="vi-VN" sz="2400" dirty="0" smtClean="0">
                <a:latin typeface="Arial" pitchFamily="34" charset="0"/>
                <a:cs typeface="Arial" pitchFamily="34" charset="0"/>
              </a:rPr>
              <a:t>;</a:t>
            </a:r>
            <a:endParaRPr lang="ro-RO" sz="2400" dirty="0" smtClean="0">
              <a:latin typeface="Arial" pitchFamily="34" charset="0"/>
              <a:cs typeface="Arial" pitchFamily="34" charset="0"/>
            </a:endParaRPr>
          </a:p>
          <a:p>
            <a:pPr>
              <a:buNone/>
            </a:pPr>
            <a:r>
              <a:rPr lang="ro-RO" sz="2400" dirty="0">
                <a:latin typeface="Arial" pitchFamily="34" charset="0"/>
                <a:cs typeface="Arial" pitchFamily="34" charset="0"/>
              </a:rPr>
              <a:t>	</a:t>
            </a:r>
            <a:r>
              <a:rPr lang="ro-RO" sz="2400" dirty="0" smtClean="0">
                <a:latin typeface="Arial" pitchFamily="34" charset="0"/>
                <a:cs typeface="Arial" pitchFamily="34" charset="0"/>
              </a:rPr>
              <a:t>‐ </a:t>
            </a:r>
            <a:r>
              <a:rPr lang="ro-RO" sz="2400" dirty="0">
                <a:latin typeface="Arial" pitchFamily="34" charset="0"/>
                <a:cs typeface="Arial" pitchFamily="34" charset="0"/>
              </a:rPr>
              <a:t>interesele sale patrimoniale, ale soţului sau rudelor sale de gradul I pot influenţa deciziile pe </a:t>
            </a:r>
            <a:r>
              <a:rPr lang="ro-RO" sz="2400" dirty="0" smtClean="0">
                <a:latin typeface="Arial" pitchFamily="34" charset="0"/>
                <a:cs typeface="Arial" pitchFamily="34" charset="0"/>
              </a:rPr>
              <a:t>care </a:t>
            </a:r>
            <a:r>
              <a:rPr lang="pt-BR" sz="2400" dirty="0" smtClean="0">
                <a:latin typeface="Arial" pitchFamily="34" charset="0"/>
                <a:cs typeface="Arial" pitchFamily="34" charset="0"/>
              </a:rPr>
              <a:t>trebuie </a:t>
            </a:r>
            <a:r>
              <a:rPr lang="pt-BR" sz="2400" dirty="0">
                <a:latin typeface="Arial" pitchFamily="34" charset="0"/>
                <a:cs typeface="Arial" pitchFamily="34" charset="0"/>
              </a:rPr>
              <a:t>să le ia în exercitarea funcţiei publice</a:t>
            </a:r>
            <a:r>
              <a:rPr lang="pt-BR" sz="2400" dirty="0" smtClean="0">
                <a:latin typeface="Arial" pitchFamily="34" charset="0"/>
                <a:cs typeface="Arial" pitchFamily="34" charset="0"/>
              </a:rPr>
              <a:t>.</a:t>
            </a:r>
            <a:r>
              <a:rPr lang="ro-RO" sz="2400" dirty="0" smtClean="0">
                <a:latin typeface="Arial" pitchFamily="34" charset="0"/>
                <a:cs typeface="Arial" pitchFamily="34" charset="0"/>
              </a:rPr>
              <a:t> </a:t>
            </a:r>
          </a:p>
          <a:p>
            <a:pPr>
              <a:buNone/>
            </a:pPr>
            <a:endParaRPr lang="ro-RO" sz="1200" dirty="0"/>
          </a:p>
          <a:p>
            <a:pPr algn="r">
              <a:buNone/>
            </a:pPr>
            <a:r>
              <a:rPr lang="ro-RO" sz="1200" dirty="0" smtClean="0"/>
              <a:t>A</a:t>
            </a:r>
            <a:r>
              <a:rPr lang="vi-VN" sz="1200" dirty="0" smtClean="0"/>
              <a:t>rticolul 79,</a:t>
            </a:r>
            <a:r>
              <a:rPr lang="ro-RO" sz="1200" dirty="0" smtClean="0"/>
              <a:t> </a:t>
            </a:r>
            <a:r>
              <a:rPr lang="it-IT" sz="1200" dirty="0" smtClean="0"/>
              <a:t>cartea I, titlul IV, capitolul I din Legea nr. 161/2003</a:t>
            </a:r>
            <a:endParaRPr lang="ro-RO" sz="1200" dirty="0">
              <a:latin typeface="Arial" pitchFamily="34" charset="0"/>
              <a:cs typeface="Arial" pitchFamily="34" charset="0"/>
            </a:endParaRPr>
          </a:p>
        </p:txBody>
      </p:sp>
      <p:pic>
        <p:nvPicPr>
          <p:cNvPr id="4" name="Picture 2" descr="1_Trajan Pro"/>
          <p:cNvPicPr>
            <a:picLocks noChangeAspect="1" noChangeArrowheads="1"/>
          </p:cNvPicPr>
          <p:nvPr/>
        </p:nvPicPr>
        <p:blipFill>
          <a:blip r:embed="rId2" cstate="print"/>
          <a:srcRect/>
          <a:stretch>
            <a:fillRect/>
          </a:stretch>
        </p:blipFill>
        <p:spPr bwMode="auto">
          <a:xfrm>
            <a:off x="1331640" y="0"/>
            <a:ext cx="6372225" cy="1428750"/>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268760"/>
            <a:ext cx="8229600" cy="936104"/>
          </a:xfrm>
        </p:spPr>
        <p:txBody>
          <a:bodyPr>
            <a:normAutofit/>
          </a:bodyPr>
          <a:lstStyle/>
          <a:p>
            <a:r>
              <a:rPr lang="ro-RO" sz="3200" b="1" dirty="0" smtClean="0">
                <a:latin typeface="Arial" pitchFamily="34" charset="0"/>
                <a:cs typeface="Arial" pitchFamily="34" charset="0"/>
              </a:rPr>
              <a:t>Declarația de interese</a:t>
            </a:r>
            <a:endParaRPr lang="ro-RO" sz="3200" dirty="0">
              <a:latin typeface="Arial" pitchFamily="34" charset="0"/>
              <a:cs typeface="Arial" pitchFamily="34" charset="0"/>
            </a:endParaRPr>
          </a:p>
        </p:txBody>
      </p:sp>
      <p:sp>
        <p:nvSpPr>
          <p:cNvPr id="3" name="Content Placeholder 2"/>
          <p:cNvSpPr>
            <a:spLocks noGrp="1"/>
          </p:cNvSpPr>
          <p:nvPr>
            <p:ph idx="1"/>
          </p:nvPr>
        </p:nvSpPr>
        <p:spPr>
          <a:xfrm>
            <a:off x="0" y="2348880"/>
            <a:ext cx="8964488" cy="4509120"/>
          </a:xfrm>
        </p:spPr>
        <p:txBody>
          <a:bodyPr>
            <a:noAutofit/>
          </a:bodyPr>
          <a:lstStyle/>
          <a:p>
            <a:pPr>
              <a:buNone/>
            </a:pPr>
            <a:r>
              <a:rPr lang="ro-RO" sz="2000" dirty="0" smtClean="0"/>
              <a:t>	</a:t>
            </a:r>
            <a:r>
              <a:rPr lang="ro-RO" sz="2000" dirty="0" smtClean="0">
                <a:latin typeface="Arial" pitchFamily="34" charset="0"/>
                <a:cs typeface="Arial" pitchFamily="34" charset="0"/>
              </a:rPr>
              <a:t>Sunt </a:t>
            </a:r>
            <a:r>
              <a:rPr lang="ro-RO" sz="2000" dirty="0">
                <a:latin typeface="Arial" pitchFamily="34" charset="0"/>
                <a:cs typeface="Arial" pitchFamily="34" charset="0"/>
              </a:rPr>
              <a:t>interese care nu sunt incluse în declaraţia </a:t>
            </a:r>
            <a:r>
              <a:rPr lang="ro-RO" sz="2000" dirty="0" smtClean="0">
                <a:latin typeface="Arial" pitchFamily="34" charset="0"/>
                <a:cs typeface="Arial" pitchFamily="34" charset="0"/>
              </a:rPr>
              <a:t>de interese </a:t>
            </a:r>
            <a:r>
              <a:rPr lang="ro-RO" sz="2000" dirty="0">
                <a:latin typeface="Arial" pitchFamily="34" charset="0"/>
                <a:cs typeface="Arial" pitchFamily="34" charset="0"/>
              </a:rPr>
              <a:t>obligatorie prin Legea nr. 176/2010, dar care conduc conform legislaţiei la conflicte de interese</a:t>
            </a:r>
            <a:endParaRPr lang="ro-RO" sz="1200" dirty="0">
              <a:latin typeface="Arial" pitchFamily="34" charset="0"/>
              <a:cs typeface="Arial" pitchFamily="34" charset="0"/>
            </a:endParaRPr>
          </a:p>
          <a:p>
            <a:r>
              <a:rPr lang="vi-VN" sz="1600" b="1" dirty="0">
                <a:latin typeface="Arial" pitchFamily="34" charset="0"/>
                <a:cs typeface="Arial" pitchFamily="34" charset="0"/>
              </a:rPr>
              <a:t>Persoanele care exercită demnităţile publice şi funcţiile publice </a:t>
            </a:r>
            <a:endParaRPr lang="vi-VN" sz="1600" dirty="0">
              <a:latin typeface="Arial" pitchFamily="34" charset="0"/>
              <a:cs typeface="Arial" pitchFamily="34" charset="0"/>
            </a:endParaRPr>
          </a:p>
          <a:p>
            <a:r>
              <a:rPr lang="vi-VN" sz="1600" b="1" dirty="0" smtClean="0">
                <a:latin typeface="Arial" pitchFamily="34" charset="0"/>
                <a:cs typeface="Arial" pitchFamily="34" charset="0"/>
              </a:rPr>
              <a:t>Funcţiile </a:t>
            </a:r>
            <a:r>
              <a:rPr lang="vi-VN" sz="1600" b="1" dirty="0">
                <a:latin typeface="Arial" pitchFamily="34" charset="0"/>
                <a:cs typeface="Arial" pitchFamily="34" charset="0"/>
              </a:rPr>
              <a:t>şi activităţile care se includ în declaraţia de interese sunt:</a:t>
            </a:r>
          </a:p>
          <a:p>
            <a:pPr>
              <a:buNone/>
            </a:pPr>
            <a:r>
              <a:rPr lang="ro-RO" sz="1600" b="1" dirty="0" smtClean="0">
                <a:latin typeface="Arial" pitchFamily="34" charset="0"/>
                <a:cs typeface="Arial" pitchFamily="34" charset="0"/>
              </a:rPr>
              <a:t>	</a:t>
            </a:r>
            <a:r>
              <a:rPr lang="it-IT" sz="1600" b="1" dirty="0" smtClean="0">
                <a:latin typeface="Arial" pitchFamily="34" charset="0"/>
                <a:cs typeface="Arial" pitchFamily="34" charset="0"/>
              </a:rPr>
              <a:t>a</a:t>
            </a:r>
            <a:r>
              <a:rPr lang="it-IT" sz="1600" b="1" dirty="0">
                <a:latin typeface="Arial" pitchFamily="34" charset="0"/>
                <a:cs typeface="Arial" pitchFamily="34" charset="0"/>
              </a:rPr>
              <a:t>) </a:t>
            </a:r>
            <a:r>
              <a:rPr lang="it-IT" sz="1600" dirty="0">
                <a:latin typeface="Arial" pitchFamily="34" charset="0"/>
                <a:cs typeface="Arial" pitchFamily="34" charset="0"/>
              </a:rPr>
              <a:t>calitatea de asociat sau acţionar la societăţi comerciale, companii/societăţi </a:t>
            </a:r>
            <a:r>
              <a:rPr lang="it-IT" sz="1600" dirty="0" smtClean="0">
                <a:latin typeface="Arial" pitchFamily="34" charset="0"/>
                <a:cs typeface="Arial" pitchFamily="34" charset="0"/>
              </a:rPr>
              <a:t>naţionale,</a:t>
            </a:r>
            <a:r>
              <a:rPr lang="ro-RO" sz="1600" dirty="0" smtClean="0">
                <a:latin typeface="Arial" pitchFamily="34" charset="0"/>
                <a:cs typeface="Arial" pitchFamily="34" charset="0"/>
              </a:rPr>
              <a:t> instituţii </a:t>
            </a:r>
            <a:r>
              <a:rPr lang="ro-RO" sz="1600" dirty="0">
                <a:latin typeface="Arial" pitchFamily="34" charset="0"/>
                <a:cs typeface="Arial" pitchFamily="34" charset="0"/>
              </a:rPr>
              <a:t>de credit, grupuri de interes economic, precum şi membru în asociaţii, fundaţii sau </a:t>
            </a:r>
            <a:r>
              <a:rPr lang="ro-RO" sz="1600" dirty="0" smtClean="0">
                <a:latin typeface="Arial" pitchFamily="34" charset="0"/>
                <a:cs typeface="Arial" pitchFamily="34" charset="0"/>
              </a:rPr>
              <a:t>alte organizaţii </a:t>
            </a:r>
            <a:r>
              <a:rPr lang="ro-RO" sz="1600" dirty="0">
                <a:latin typeface="Arial" pitchFamily="34" charset="0"/>
                <a:cs typeface="Arial" pitchFamily="34" charset="0"/>
              </a:rPr>
              <a:t>neguvernamentale;</a:t>
            </a:r>
          </a:p>
          <a:p>
            <a:pPr>
              <a:buNone/>
            </a:pPr>
            <a:r>
              <a:rPr lang="ro-RO" sz="1600" b="1" dirty="0" smtClean="0">
                <a:latin typeface="Arial" pitchFamily="34" charset="0"/>
                <a:cs typeface="Arial" pitchFamily="34" charset="0"/>
              </a:rPr>
              <a:t>	</a:t>
            </a:r>
            <a:r>
              <a:rPr lang="vi-VN" sz="1600" b="1" dirty="0" smtClean="0">
                <a:latin typeface="Arial" pitchFamily="34" charset="0"/>
                <a:cs typeface="Arial" pitchFamily="34" charset="0"/>
              </a:rPr>
              <a:t>b</a:t>
            </a:r>
            <a:r>
              <a:rPr lang="vi-VN" sz="1600" b="1" dirty="0">
                <a:latin typeface="Arial" pitchFamily="34" charset="0"/>
                <a:cs typeface="Arial" pitchFamily="34" charset="0"/>
              </a:rPr>
              <a:t>) </a:t>
            </a:r>
            <a:r>
              <a:rPr lang="vi-VN" sz="1600" dirty="0">
                <a:latin typeface="Arial" pitchFamily="34" charset="0"/>
                <a:cs typeface="Arial" pitchFamily="34" charset="0"/>
              </a:rPr>
              <a:t>funcţia de membru în organele de conducere, administrare şi control ale </a:t>
            </a:r>
            <a:r>
              <a:rPr lang="vi-VN" sz="1600" dirty="0" smtClean="0">
                <a:latin typeface="Arial" pitchFamily="34" charset="0"/>
                <a:cs typeface="Arial" pitchFamily="34" charset="0"/>
              </a:rPr>
              <a:t>societăţilor</a:t>
            </a:r>
            <a:r>
              <a:rPr lang="ro-RO" sz="1600" dirty="0" smtClean="0">
                <a:latin typeface="Arial" pitchFamily="34" charset="0"/>
                <a:cs typeface="Arial" pitchFamily="34" charset="0"/>
              </a:rPr>
              <a:t> </a:t>
            </a:r>
            <a:r>
              <a:rPr lang="vi-VN" sz="1600" dirty="0" smtClean="0">
                <a:latin typeface="Arial" pitchFamily="34" charset="0"/>
                <a:cs typeface="Arial" pitchFamily="34" charset="0"/>
              </a:rPr>
              <a:t>comerciale</a:t>
            </a:r>
            <a:r>
              <a:rPr lang="vi-VN" sz="1600" dirty="0">
                <a:latin typeface="Arial" pitchFamily="34" charset="0"/>
                <a:cs typeface="Arial" pitchFamily="34" charset="0"/>
              </a:rPr>
              <a:t>, regiilor autonome, companiilor/societăţilor naţionale, instituţiilor de credit, grupurilor </a:t>
            </a:r>
            <a:r>
              <a:rPr lang="vi-VN" sz="1600" dirty="0" smtClean="0">
                <a:latin typeface="Arial" pitchFamily="34" charset="0"/>
                <a:cs typeface="Arial" pitchFamily="34" charset="0"/>
              </a:rPr>
              <a:t>de</a:t>
            </a:r>
            <a:r>
              <a:rPr lang="ro-RO" sz="1600" dirty="0" smtClean="0">
                <a:latin typeface="Arial" pitchFamily="34" charset="0"/>
                <a:cs typeface="Arial" pitchFamily="34" charset="0"/>
              </a:rPr>
              <a:t> interes </a:t>
            </a:r>
            <a:r>
              <a:rPr lang="ro-RO" sz="1600" dirty="0">
                <a:latin typeface="Arial" pitchFamily="34" charset="0"/>
                <a:cs typeface="Arial" pitchFamily="34" charset="0"/>
              </a:rPr>
              <a:t>economic, asociaţiilor sau fundaţiilor ori al altor organizaţii neguvernamentale;</a:t>
            </a:r>
          </a:p>
          <a:p>
            <a:pPr>
              <a:buNone/>
            </a:pPr>
            <a:r>
              <a:rPr lang="ro-RO" sz="1600" b="1" dirty="0" smtClean="0">
                <a:latin typeface="Arial" pitchFamily="34" charset="0"/>
                <a:cs typeface="Arial" pitchFamily="34" charset="0"/>
              </a:rPr>
              <a:t>	c</a:t>
            </a:r>
            <a:r>
              <a:rPr lang="ro-RO" sz="1600" b="1" dirty="0">
                <a:latin typeface="Arial" pitchFamily="34" charset="0"/>
                <a:cs typeface="Arial" pitchFamily="34" charset="0"/>
              </a:rPr>
              <a:t>) </a:t>
            </a:r>
            <a:r>
              <a:rPr lang="ro-RO" sz="1600" dirty="0" smtClean="0">
                <a:latin typeface="Arial" pitchFamily="34" charset="0"/>
                <a:cs typeface="Arial" pitchFamily="34" charset="0"/>
              </a:rPr>
              <a:t>calitatea </a:t>
            </a:r>
            <a:r>
              <a:rPr lang="ro-RO" sz="1600" dirty="0">
                <a:latin typeface="Arial" pitchFamily="34" charset="0"/>
                <a:cs typeface="Arial" pitchFamily="34" charset="0"/>
              </a:rPr>
              <a:t>de membru în cadrul asociaţiilor profesionale şi/sau sindicale</a:t>
            </a:r>
            <a:r>
              <a:rPr lang="ro-RO" sz="1600" dirty="0" smtClean="0">
                <a:latin typeface="Arial" pitchFamily="34" charset="0"/>
                <a:cs typeface="Arial" pitchFamily="34" charset="0"/>
              </a:rPr>
              <a:t>;</a:t>
            </a:r>
          </a:p>
          <a:p>
            <a:pPr>
              <a:buNone/>
            </a:pPr>
            <a:r>
              <a:rPr lang="ro-RO" sz="1600" b="1" dirty="0" smtClean="0">
                <a:latin typeface="Arial" pitchFamily="34" charset="0"/>
                <a:cs typeface="Arial" pitchFamily="34" charset="0"/>
              </a:rPr>
              <a:t>	d) </a:t>
            </a:r>
            <a:r>
              <a:rPr lang="ro-RO" sz="1600" dirty="0" smtClean="0">
                <a:latin typeface="Arial" pitchFamily="34" charset="0"/>
                <a:cs typeface="Arial" pitchFamily="34" charset="0"/>
              </a:rPr>
              <a:t>calitatea </a:t>
            </a:r>
            <a:r>
              <a:rPr lang="ro-RO" sz="1600" dirty="0">
                <a:latin typeface="Arial" pitchFamily="34" charset="0"/>
                <a:cs typeface="Arial" pitchFamily="34" charset="0"/>
              </a:rPr>
              <a:t>de membru în organele de conducere, administrare şi control, retribuite </a:t>
            </a:r>
            <a:r>
              <a:rPr lang="ro-RO" sz="1600" dirty="0" smtClean="0">
                <a:latin typeface="Arial" pitchFamily="34" charset="0"/>
                <a:cs typeface="Arial" pitchFamily="34" charset="0"/>
              </a:rPr>
              <a:t>sau </a:t>
            </a:r>
            <a:r>
              <a:rPr lang="vi-VN" sz="1600" dirty="0" smtClean="0">
                <a:latin typeface="Arial" pitchFamily="34" charset="0"/>
                <a:cs typeface="Arial" pitchFamily="34" charset="0"/>
              </a:rPr>
              <a:t>neretribuite</a:t>
            </a:r>
            <a:r>
              <a:rPr lang="vi-VN" sz="1600" dirty="0">
                <a:latin typeface="Arial" pitchFamily="34" charset="0"/>
                <a:cs typeface="Arial" pitchFamily="34" charset="0"/>
              </a:rPr>
              <a:t>, deţinute în cadrul partidelor politice, funcţia deţinută şi denumirea partidului politic</a:t>
            </a:r>
            <a:r>
              <a:rPr lang="vi-VN" sz="1600" dirty="0" smtClean="0">
                <a:latin typeface="Arial" pitchFamily="34" charset="0"/>
                <a:cs typeface="Arial" pitchFamily="34" charset="0"/>
              </a:rPr>
              <a:t>.</a:t>
            </a:r>
            <a:endParaRPr lang="vi-VN" sz="1600" dirty="0">
              <a:latin typeface="Arial" pitchFamily="34" charset="0"/>
              <a:cs typeface="Arial" pitchFamily="34" charset="0"/>
            </a:endParaRPr>
          </a:p>
        </p:txBody>
      </p:sp>
      <p:pic>
        <p:nvPicPr>
          <p:cNvPr id="4" name="Picture 2" descr="1_Trajan Pro"/>
          <p:cNvPicPr>
            <a:picLocks noChangeAspect="1" noChangeArrowheads="1"/>
          </p:cNvPicPr>
          <p:nvPr/>
        </p:nvPicPr>
        <p:blipFill>
          <a:blip r:embed="rId2" cstate="print"/>
          <a:srcRect/>
          <a:stretch>
            <a:fillRect/>
          </a:stretch>
        </p:blipFill>
        <p:spPr bwMode="auto">
          <a:xfrm>
            <a:off x="1331640" y="0"/>
            <a:ext cx="6372225" cy="1428750"/>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340768"/>
            <a:ext cx="8229600" cy="936104"/>
          </a:xfrm>
        </p:spPr>
        <p:txBody>
          <a:bodyPr>
            <a:normAutofit fontScale="90000"/>
          </a:bodyPr>
          <a:lstStyle/>
          <a:p>
            <a:r>
              <a:rPr lang="ro-RO" sz="3200" b="1" dirty="0" smtClean="0">
                <a:latin typeface="Arial" pitchFamily="34" charset="0"/>
                <a:cs typeface="Arial" pitchFamily="34" charset="0"/>
              </a:rPr>
              <a:t>Situațiile de conflict de interese și incompatibilitate cu activitatea evaluatorului</a:t>
            </a:r>
            <a:endParaRPr lang="ro-RO" sz="3200" dirty="0">
              <a:latin typeface="Arial" pitchFamily="34" charset="0"/>
              <a:cs typeface="Arial" pitchFamily="34" charset="0"/>
            </a:endParaRPr>
          </a:p>
        </p:txBody>
      </p:sp>
      <p:sp>
        <p:nvSpPr>
          <p:cNvPr id="3" name="Content Placeholder 2"/>
          <p:cNvSpPr>
            <a:spLocks noGrp="1"/>
          </p:cNvSpPr>
          <p:nvPr>
            <p:ph idx="1"/>
          </p:nvPr>
        </p:nvSpPr>
        <p:spPr>
          <a:xfrm>
            <a:off x="395536" y="2348880"/>
            <a:ext cx="8424936" cy="4509120"/>
          </a:xfrm>
        </p:spPr>
        <p:txBody>
          <a:bodyPr>
            <a:noAutofit/>
          </a:bodyPr>
          <a:lstStyle/>
          <a:p>
            <a:pPr lvl="0" eaLnBrk="0" hangingPunct="0"/>
            <a:r>
              <a:rPr lang="ro-RO" sz="2000" dirty="0" smtClean="0"/>
              <a:t>are calitatea de membru în organele de conducere sau de administrare (respectiv de manager, membru al comitetului director, șef de secție, de laborator și de serviciu medical sau de membru al consiliului administrație) ale oricărui spital public;</a:t>
            </a:r>
          </a:p>
          <a:p>
            <a:pPr lvl="0" eaLnBrk="0" hangingPunct="0"/>
            <a:r>
              <a:rPr lang="ro-RO" sz="2000" dirty="0" smtClean="0"/>
              <a:t>are calitatea de manager sau de membru în comitetului director în cadrul serviciului de ambulanță județean, respectiv al municipiului București; </a:t>
            </a:r>
          </a:p>
          <a:p>
            <a:pPr lvl="0" eaLnBrk="0" hangingPunct="0"/>
            <a:r>
              <a:rPr lang="ro-RO" sz="2000" dirty="0" smtClean="0"/>
              <a:t>este </a:t>
            </a:r>
            <a:r>
              <a:rPr lang="ro-RO" sz="2000" dirty="0"/>
              <a:t>rudă sau afin până la gradul IV inclusiv cu persoane aflate în conducerea unității sanitare ce va fi supusă evaluării;</a:t>
            </a:r>
          </a:p>
          <a:p>
            <a:pPr lvl="0" eaLnBrk="0" hangingPunct="0"/>
            <a:r>
              <a:rPr lang="ro-RO" sz="2000" dirty="0"/>
              <a:t>are calitatea de asociat sau acționar la unitatea sanitară ce va fi supusă evaluării;</a:t>
            </a:r>
          </a:p>
          <a:p>
            <a:pPr lvl="0" eaLnBrk="0" hangingPunct="0"/>
            <a:r>
              <a:rPr lang="ro-RO" sz="2000" dirty="0" smtClean="0"/>
              <a:t>a </a:t>
            </a:r>
            <a:r>
              <a:rPr lang="ro-RO" sz="2000" dirty="0"/>
              <a:t>mai desfășurat activități în cadrul sau în legătură cu unitatea sanitară ce va fi supusă evaluării (controale, consultanță, evaluări), cu excepția acordului expres al conducerii Autorității Naționale de Management al Calității în Sănătate pentru participarea la evaluare</a:t>
            </a:r>
            <a:r>
              <a:rPr lang="ro-RO" sz="2000" dirty="0" smtClean="0"/>
              <a:t>;</a:t>
            </a:r>
            <a:endParaRPr lang="ro-RO" sz="2000" dirty="0"/>
          </a:p>
        </p:txBody>
      </p:sp>
      <p:pic>
        <p:nvPicPr>
          <p:cNvPr id="4" name="Picture 2" descr="1_Trajan Pro"/>
          <p:cNvPicPr>
            <a:picLocks noChangeAspect="1" noChangeArrowheads="1"/>
          </p:cNvPicPr>
          <p:nvPr/>
        </p:nvPicPr>
        <p:blipFill>
          <a:blip r:embed="rId2" cstate="print"/>
          <a:srcRect/>
          <a:stretch>
            <a:fillRect/>
          </a:stretch>
        </p:blipFill>
        <p:spPr bwMode="auto">
          <a:xfrm>
            <a:off x="1331640" y="0"/>
            <a:ext cx="6372225" cy="1428750"/>
          </a:xfrm>
          <a:prstGeom prst="rect">
            <a:avLst/>
          </a:prstGeom>
          <a:noFill/>
          <a:ln w="9525">
            <a:noFill/>
            <a:miter lim="800000"/>
            <a:headEnd/>
            <a:tailEnd/>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340768"/>
            <a:ext cx="8229600" cy="936104"/>
          </a:xfrm>
        </p:spPr>
        <p:txBody>
          <a:bodyPr>
            <a:normAutofit fontScale="90000"/>
          </a:bodyPr>
          <a:lstStyle/>
          <a:p>
            <a:r>
              <a:rPr lang="ro-RO" sz="3200" b="1" dirty="0" smtClean="0">
                <a:latin typeface="Arial" pitchFamily="34" charset="0"/>
                <a:cs typeface="Arial" pitchFamily="34" charset="0"/>
              </a:rPr>
              <a:t>Situațiile de conflict de interese și incompatibilitate cu activitatea evaluatorului</a:t>
            </a:r>
            <a:endParaRPr lang="ro-RO" sz="3200" dirty="0">
              <a:latin typeface="Arial" pitchFamily="34" charset="0"/>
              <a:cs typeface="Arial" pitchFamily="34" charset="0"/>
            </a:endParaRPr>
          </a:p>
        </p:txBody>
      </p:sp>
      <p:sp>
        <p:nvSpPr>
          <p:cNvPr id="3" name="Content Placeholder 2"/>
          <p:cNvSpPr>
            <a:spLocks noGrp="1"/>
          </p:cNvSpPr>
          <p:nvPr>
            <p:ph idx="1"/>
          </p:nvPr>
        </p:nvSpPr>
        <p:spPr>
          <a:xfrm>
            <a:off x="395536" y="2348880"/>
            <a:ext cx="8424936" cy="4509120"/>
          </a:xfrm>
        </p:spPr>
        <p:txBody>
          <a:bodyPr>
            <a:noAutofit/>
          </a:bodyPr>
          <a:lstStyle/>
          <a:p>
            <a:pPr lvl="0" eaLnBrk="0" hangingPunct="0"/>
            <a:r>
              <a:rPr lang="ro-RO" sz="2000" dirty="0" smtClean="0"/>
              <a:t>este </a:t>
            </a:r>
            <a:r>
              <a:rPr lang="ro-RO" sz="2000" dirty="0"/>
              <a:t>semnatar sau co-semnatar al documentelor, programelor și altor produse manageriale ale unității sanitare ce va fi supusă evaluării;</a:t>
            </a:r>
          </a:p>
          <a:p>
            <a:pPr lvl="0" eaLnBrk="0" hangingPunct="0"/>
            <a:r>
              <a:rPr lang="ro-RO" sz="2000" dirty="0"/>
              <a:t>are relații cu caracter patrimonial sau vreun interes de natură patrimonială, evaluatorul sau rudele ori afinii până la gradul IV inclusiv, în legătură cu unitatea sanitară ce va fi supusă evaluării sau a avut în ultimii 5 ani;</a:t>
            </a:r>
          </a:p>
          <a:p>
            <a:pPr lvl="0" eaLnBrk="0" hangingPunct="0"/>
            <a:r>
              <a:rPr lang="ro-RO" sz="2000" dirty="0"/>
              <a:t>a fost implicat, într-o perioadă de 3 ani anterioară desfășurării evaluării, într-o dispută cu persoane din conducerea unității sanitare ce va fi supusă evaluării;</a:t>
            </a:r>
          </a:p>
          <a:p>
            <a:pPr lvl="0" eaLnBrk="0" hangingPunct="0"/>
            <a:r>
              <a:rPr lang="ro-RO" sz="2000" dirty="0"/>
              <a:t>a fost implicat, evaluatorul sau rudele ori afinii până la gradul IV inclusiv, într-o acțiune în justiție cu unitatea sanitară ce va fi supusă evaluării sau cu personalul acesteia;</a:t>
            </a:r>
          </a:p>
          <a:p>
            <a:pPr lvl="0" eaLnBrk="0" hangingPunct="0"/>
            <a:r>
              <a:rPr lang="ro-RO" sz="2000" dirty="0"/>
              <a:t>a fost / este implicat(ă) în ultimii 3 ani în relații comerciale sau într-un alt mod în activitatea unității sanitare ce va fi supusă evaluării;</a:t>
            </a:r>
          </a:p>
          <a:p>
            <a:pPr>
              <a:buNone/>
            </a:pPr>
            <a:endParaRPr lang="ro-RO" sz="2000" dirty="0" smtClean="0">
              <a:latin typeface="Arial" pitchFamily="34" charset="0"/>
              <a:cs typeface="Arial" pitchFamily="34" charset="0"/>
            </a:endParaRPr>
          </a:p>
          <a:p>
            <a:endParaRPr lang="ro-RO" sz="1200" dirty="0">
              <a:latin typeface="Arial" pitchFamily="34" charset="0"/>
              <a:cs typeface="Arial" pitchFamily="34" charset="0"/>
            </a:endParaRPr>
          </a:p>
        </p:txBody>
      </p:sp>
      <p:pic>
        <p:nvPicPr>
          <p:cNvPr id="4" name="Picture 2" descr="1_Trajan Pro"/>
          <p:cNvPicPr>
            <a:picLocks noChangeAspect="1" noChangeArrowheads="1"/>
          </p:cNvPicPr>
          <p:nvPr/>
        </p:nvPicPr>
        <p:blipFill>
          <a:blip r:embed="rId2" cstate="print"/>
          <a:srcRect/>
          <a:stretch>
            <a:fillRect/>
          </a:stretch>
        </p:blipFill>
        <p:spPr bwMode="auto">
          <a:xfrm>
            <a:off x="1331640" y="0"/>
            <a:ext cx="6372225" cy="1428750"/>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268760"/>
            <a:ext cx="8229600" cy="1143000"/>
          </a:xfrm>
        </p:spPr>
        <p:txBody>
          <a:bodyPr/>
          <a:lstStyle/>
          <a:p>
            <a:r>
              <a:rPr lang="ro-RO" dirty="0" smtClean="0"/>
              <a:t>Codul deontologic</a:t>
            </a:r>
            <a:endParaRPr lang="ro-RO" dirty="0"/>
          </a:p>
        </p:txBody>
      </p:sp>
      <p:sp>
        <p:nvSpPr>
          <p:cNvPr id="3" name="Content Placeholder 2"/>
          <p:cNvSpPr>
            <a:spLocks noGrp="1"/>
          </p:cNvSpPr>
          <p:nvPr>
            <p:ph idx="1"/>
          </p:nvPr>
        </p:nvSpPr>
        <p:spPr>
          <a:xfrm>
            <a:off x="467544" y="2708920"/>
            <a:ext cx="8229600" cy="3528392"/>
          </a:xfrm>
        </p:spPr>
        <p:txBody>
          <a:bodyPr/>
          <a:lstStyle/>
          <a:p>
            <a:r>
              <a:rPr lang="vi-VN" dirty="0"/>
              <a:t>DEONTOLOGIE s.f. </a:t>
            </a:r>
            <a:r>
              <a:rPr lang="vi-VN" b="1" dirty="0"/>
              <a:t>1. Totalitatea normelor de conduită și obligațiilor etice ale unei profesiuni </a:t>
            </a:r>
            <a:r>
              <a:rPr lang="vi-VN" dirty="0"/>
              <a:t>(</a:t>
            </a:r>
            <a:r>
              <a:rPr lang="vi-VN" dirty="0" smtClean="0"/>
              <a:t>mai</a:t>
            </a:r>
            <a:r>
              <a:rPr lang="ro-RO" dirty="0" smtClean="0"/>
              <a:t> </a:t>
            </a:r>
            <a:r>
              <a:rPr lang="it-IT" dirty="0" smtClean="0"/>
              <a:t>ales </a:t>
            </a:r>
            <a:r>
              <a:rPr lang="it-IT" dirty="0"/>
              <a:t>a celei medicale). </a:t>
            </a:r>
            <a:r>
              <a:rPr lang="it-IT" b="1" dirty="0"/>
              <a:t>2. Teorie a datoriei, a obligațiilor morale. – </a:t>
            </a:r>
            <a:r>
              <a:rPr lang="it-IT" dirty="0"/>
              <a:t>Din fr. déontologie. </a:t>
            </a:r>
            <a:r>
              <a:rPr lang="it-IT" i="1" dirty="0"/>
              <a:t>(DEX '09 (2009)</a:t>
            </a:r>
            <a:endParaRPr lang="ro-RO" dirty="0"/>
          </a:p>
        </p:txBody>
      </p:sp>
      <p:pic>
        <p:nvPicPr>
          <p:cNvPr id="4" name="Picture 2" descr="1_Trajan Pro"/>
          <p:cNvPicPr>
            <a:picLocks noChangeAspect="1" noChangeArrowheads="1"/>
          </p:cNvPicPr>
          <p:nvPr/>
        </p:nvPicPr>
        <p:blipFill>
          <a:blip r:embed="rId2" cstate="print"/>
          <a:srcRect/>
          <a:stretch>
            <a:fillRect/>
          </a:stretch>
        </p:blipFill>
        <p:spPr bwMode="auto">
          <a:xfrm>
            <a:off x="1331640" y="0"/>
            <a:ext cx="6372225" cy="1428750"/>
          </a:xfrm>
          <a:prstGeom prst="rect">
            <a:avLst/>
          </a:prstGeom>
          <a:noFill/>
          <a:ln w="9525">
            <a:noFill/>
            <a:miter lim="800000"/>
            <a:headEnd/>
            <a:tailEnd/>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340768"/>
            <a:ext cx="8229600" cy="936104"/>
          </a:xfrm>
        </p:spPr>
        <p:txBody>
          <a:bodyPr>
            <a:normAutofit fontScale="90000"/>
          </a:bodyPr>
          <a:lstStyle/>
          <a:p>
            <a:r>
              <a:rPr lang="ro-RO" sz="3200" b="1" dirty="0" smtClean="0">
                <a:latin typeface="Arial" pitchFamily="34" charset="0"/>
                <a:cs typeface="Arial" pitchFamily="34" charset="0"/>
              </a:rPr>
              <a:t>Situațiile de conflict de interese și incompatibilitate cu activitatea evaluatorului</a:t>
            </a:r>
            <a:endParaRPr lang="ro-RO" sz="3200" dirty="0">
              <a:latin typeface="Arial" pitchFamily="34" charset="0"/>
              <a:cs typeface="Arial" pitchFamily="34" charset="0"/>
            </a:endParaRPr>
          </a:p>
        </p:txBody>
      </p:sp>
      <p:sp>
        <p:nvSpPr>
          <p:cNvPr id="3" name="Content Placeholder 2"/>
          <p:cNvSpPr>
            <a:spLocks noGrp="1"/>
          </p:cNvSpPr>
          <p:nvPr>
            <p:ph idx="1"/>
          </p:nvPr>
        </p:nvSpPr>
        <p:spPr>
          <a:xfrm>
            <a:off x="395536" y="2348880"/>
            <a:ext cx="8424936" cy="4509120"/>
          </a:xfrm>
        </p:spPr>
        <p:txBody>
          <a:bodyPr>
            <a:noAutofit/>
          </a:bodyPr>
          <a:lstStyle/>
          <a:p>
            <a:pPr lvl="0" eaLnBrk="0" hangingPunct="0"/>
            <a:r>
              <a:rPr lang="ro-RO" sz="2000" dirty="0" smtClean="0"/>
              <a:t>este </a:t>
            </a:r>
            <a:r>
              <a:rPr lang="ro-RO" sz="2000" dirty="0"/>
              <a:t>rudă sau afin până la gradul II inclusiv cu angajații Autorității Naționale de Management al Calității în Sănătate</a:t>
            </a:r>
          </a:p>
          <a:p>
            <a:pPr lvl="0" eaLnBrk="0" hangingPunct="0"/>
            <a:r>
              <a:rPr lang="ro-RO" sz="2000" dirty="0"/>
              <a:t>este rudă sau afin până la gradul II inclusiv cu unul dintre membri comisiei de evaluare din care face parte</a:t>
            </a:r>
          </a:p>
          <a:p>
            <a:pPr lvl="0" eaLnBrk="0" hangingPunct="0"/>
            <a:r>
              <a:rPr lang="ro-RO" sz="2000" dirty="0"/>
              <a:t>are domiciliul într-o localitate de pe raza județului în care se află unitatea sanitară ce va fi supusă evaluării</a:t>
            </a:r>
          </a:p>
          <a:p>
            <a:pPr lvl="0" eaLnBrk="0" hangingPunct="0"/>
            <a:r>
              <a:rPr lang="ro-RO" sz="2000" dirty="0"/>
              <a:t>are locul de muncă într-o localitate de pe raza județului în care se află unitatea sanitară ce va fi supusă evaluării;</a:t>
            </a:r>
          </a:p>
          <a:p>
            <a:pPr>
              <a:buNone/>
            </a:pPr>
            <a:endParaRPr lang="ro-RO" sz="2000" dirty="0" smtClean="0">
              <a:latin typeface="Arial" pitchFamily="34" charset="0"/>
              <a:cs typeface="Arial" pitchFamily="34" charset="0"/>
            </a:endParaRPr>
          </a:p>
          <a:p>
            <a:endParaRPr lang="ro-RO" sz="1200" dirty="0">
              <a:latin typeface="Arial" pitchFamily="34" charset="0"/>
              <a:cs typeface="Arial" pitchFamily="34" charset="0"/>
            </a:endParaRPr>
          </a:p>
        </p:txBody>
      </p:sp>
      <p:pic>
        <p:nvPicPr>
          <p:cNvPr id="4" name="Picture 2" descr="1_Trajan Pro"/>
          <p:cNvPicPr>
            <a:picLocks noChangeAspect="1" noChangeArrowheads="1"/>
          </p:cNvPicPr>
          <p:nvPr/>
        </p:nvPicPr>
        <p:blipFill>
          <a:blip r:embed="rId2" cstate="print"/>
          <a:srcRect/>
          <a:stretch>
            <a:fillRect/>
          </a:stretch>
        </p:blipFill>
        <p:spPr bwMode="auto">
          <a:xfrm>
            <a:off x="1331640" y="0"/>
            <a:ext cx="6372225" cy="1428750"/>
          </a:xfrm>
          <a:prstGeom prst="rect">
            <a:avLst/>
          </a:prstGeom>
          <a:noFill/>
          <a:ln w="9525">
            <a:noFill/>
            <a:miter lim="800000"/>
            <a:headEnd/>
            <a:tailEnd/>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ro-RO" dirty="0" smtClean="0"/>
              <a:t>Vă mulțumesc</a:t>
            </a:r>
            <a:endParaRPr lang="ro-RO" dirty="0"/>
          </a:p>
        </p:txBody>
      </p:sp>
      <p:sp>
        <p:nvSpPr>
          <p:cNvPr id="3" name="Subtitle 2"/>
          <p:cNvSpPr>
            <a:spLocks noGrp="1"/>
          </p:cNvSpPr>
          <p:nvPr>
            <p:ph type="subTitle" idx="1"/>
          </p:nvPr>
        </p:nvSpPr>
        <p:spPr>
          <a:xfrm>
            <a:off x="971600" y="3861048"/>
            <a:ext cx="7232848" cy="1752600"/>
          </a:xfrm>
        </p:spPr>
        <p:txBody>
          <a:bodyPr>
            <a:normAutofit/>
          </a:bodyPr>
          <a:lstStyle/>
          <a:p>
            <a:endParaRPr lang="ro-RO" dirty="0" smtClean="0"/>
          </a:p>
          <a:p>
            <a:pPr algn="r"/>
            <a:r>
              <a:rPr lang="ro-RO" dirty="0" smtClean="0"/>
              <a:t>Ivona-Beatrice Potzaichin</a:t>
            </a:r>
            <a:endParaRPr lang="ro-RO" dirty="0"/>
          </a:p>
        </p:txBody>
      </p:sp>
      <p:pic>
        <p:nvPicPr>
          <p:cNvPr id="1026" name="Picture 2" descr="1_Trajan Pro"/>
          <p:cNvPicPr>
            <a:picLocks noChangeAspect="1" noChangeArrowheads="1"/>
          </p:cNvPicPr>
          <p:nvPr/>
        </p:nvPicPr>
        <p:blipFill>
          <a:blip r:embed="rId2" cstate="print"/>
          <a:srcRect/>
          <a:stretch>
            <a:fillRect/>
          </a:stretch>
        </p:blipFill>
        <p:spPr bwMode="auto">
          <a:xfrm>
            <a:off x="1331640" y="0"/>
            <a:ext cx="6372225" cy="1428750"/>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268760"/>
            <a:ext cx="8229600" cy="1143000"/>
          </a:xfrm>
        </p:spPr>
        <p:txBody>
          <a:bodyPr/>
          <a:lstStyle/>
          <a:p>
            <a:r>
              <a:rPr lang="ro-RO" dirty="0" smtClean="0"/>
              <a:t>Scopul Codului deontologic</a:t>
            </a:r>
            <a:endParaRPr lang="ro-RO" dirty="0"/>
          </a:p>
        </p:txBody>
      </p:sp>
      <p:sp>
        <p:nvSpPr>
          <p:cNvPr id="3" name="Content Placeholder 2"/>
          <p:cNvSpPr>
            <a:spLocks noGrp="1"/>
          </p:cNvSpPr>
          <p:nvPr>
            <p:ph idx="1"/>
          </p:nvPr>
        </p:nvSpPr>
        <p:spPr>
          <a:xfrm>
            <a:off x="827584" y="2708920"/>
            <a:ext cx="7869560" cy="3528392"/>
          </a:xfrm>
        </p:spPr>
        <p:txBody>
          <a:bodyPr>
            <a:normAutofit/>
          </a:bodyPr>
          <a:lstStyle/>
          <a:p>
            <a:r>
              <a:rPr lang="vi-VN" dirty="0"/>
              <a:t>ghid în exercitarea unei profesii și de </a:t>
            </a:r>
            <a:r>
              <a:rPr lang="vi-VN" dirty="0" smtClean="0"/>
              <a:t>regulă,</a:t>
            </a:r>
            <a:r>
              <a:rPr lang="ro-RO" dirty="0" smtClean="0"/>
              <a:t> </a:t>
            </a:r>
          </a:p>
          <a:p>
            <a:r>
              <a:rPr lang="vi-VN" dirty="0" smtClean="0"/>
              <a:t>dezvoltat </a:t>
            </a:r>
            <a:r>
              <a:rPr lang="vi-VN" dirty="0"/>
              <a:t>de către organismele </a:t>
            </a:r>
            <a:r>
              <a:rPr lang="vi-VN" dirty="0" smtClean="0"/>
              <a:t>profesionale</a:t>
            </a:r>
            <a:r>
              <a:rPr lang="ro-RO" dirty="0" smtClean="0"/>
              <a:t> </a:t>
            </a:r>
          </a:p>
          <a:p>
            <a:r>
              <a:rPr lang="ro-RO" dirty="0" smtClean="0">
                <a:latin typeface="Arial" pitchFamily="34" charset="0"/>
                <a:cs typeface="Arial" pitchFamily="34" charset="0"/>
              </a:rPr>
              <a:t>autoreglementarea</a:t>
            </a:r>
            <a:endParaRPr lang="ro-RO" dirty="0"/>
          </a:p>
        </p:txBody>
      </p:sp>
      <p:pic>
        <p:nvPicPr>
          <p:cNvPr id="4" name="Picture 2" descr="1_Trajan Pro"/>
          <p:cNvPicPr>
            <a:picLocks noChangeAspect="1" noChangeArrowheads="1"/>
          </p:cNvPicPr>
          <p:nvPr/>
        </p:nvPicPr>
        <p:blipFill>
          <a:blip r:embed="rId2" cstate="print"/>
          <a:srcRect/>
          <a:stretch>
            <a:fillRect/>
          </a:stretch>
        </p:blipFill>
        <p:spPr bwMode="auto">
          <a:xfrm>
            <a:off x="1331640" y="0"/>
            <a:ext cx="6372225" cy="1428750"/>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268760"/>
            <a:ext cx="8229600" cy="1143000"/>
          </a:xfrm>
        </p:spPr>
        <p:txBody>
          <a:bodyPr>
            <a:normAutofit/>
          </a:bodyPr>
          <a:lstStyle/>
          <a:p>
            <a:r>
              <a:rPr lang="ro-RO" dirty="0" smtClean="0"/>
              <a:t>Codul de conduită al evaluatorului</a:t>
            </a:r>
            <a:endParaRPr lang="ro-RO" dirty="0"/>
          </a:p>
        </p:txBody>
      </p:sp>
      <p:sp>
        <p:nvSpPr>
          <p:cNvPr id="3" name="Content Placeholder 2"/>
          <p:cNvSpPr>
            <a:spLocks noGrp="1"/>
          </p:cNvSpPr>
          <p:nvPr>
            <p:ph idx="1"/>
          </p:nvPr>
        </p:nvSpPr>
        <p:spPr>
          <a:xfrm>
            <a:off x="683568" y="2708920"/>
            <a:ext cx="8013576" cy="3528392"/>
          </a:xfrm>
        </p:spPr>
        <p:txBody>
          <a:bodyPr>
            <a:normAutofit/>
          </a:bodyPr>
          <a:lstStyle/>
          <a:p>
            <a:endParaRPr lang="ro-RO" dirty="0" smtClean="0"/>
          </a:p>
          <a:p>
            <a:r>
              <a:rPr lang="ro-RO" dirty="0" smtClean="0">
                <a:latin typeface="Arial" pitchFamily="34" charset="0"/>
                <a:cs typeface="Arial" pitchFamily="34" charset="0"/>
              </a:rPr>
              <a:t>Norme care </a:t>
            </a:r>
            <a:r>
              <a:rPr lang="ro-RO" dirty="0">
                <a:latin typeface="Arial" pitchFamily="34" charset="0"/>
                <a:cs typeface="Arial" pitchFamily="34" charset="0"/>
              </a:rPr>
              <a:t>fac trimitere la incompatibilitate și conflict de </a:t>
            </a:r>
            <a:r>
              <a:rPr lang="ro-RO" dirty="0" smtClean="0">
                <a:latin typeface="Arial" pitchFamily="34" charset="0"/>
                <a:cs typeface="Arial" pitchFamily="34" charset="0"/>
              </a:rPr>
              <a:t>interese;</a:t>
            </a:r>
          </a:p>
          <a:p>
            <a:r>
              <a:rPr lang="ro-RO" dirty="0" smtClean="0">
                <a:latin typeface="Arial" pitchFamily="34" charset="0"/>
                <a:cs typeface="Arial" pitchFamily="34" charset="0"/>
              </a:rPr>
              <a:t>Reglementări ale comportamentului moral și profesional</a:t>
            </a:r>
            <a:endParaRPr lang="ro-RO" dirty="0">
              <a:latin typeface="Arial" pitchFamily="34" charset="0"/>
              <a:cs typeface="Arial" pitchFamily="34" charset="0"/>
            </a:endParaRPr>
          </a:p>
        </p:txBody>
      </p:sp>
      <p:pic>
        <p:nvPicPr>
          <p:cNvPr id="4" name="Picture 2" descr="1_Trajan Pro"/>
          <p:cNvPicPr>
            <a:picLocks noChangeAspect="1" noChangeArrowheads="1"/>
          </p:cNvPicPr>
          <p:nvPr/>
        </p:nvPicPr>
        <p:blipFill>
          <a:blip r:embed="rId2" cstate="print"/>
          <a:srcRect/>
          <a:stretch>
            <a:fillRect/>
          </a:stretch>
        </p:blipFill>
        <p:spPr bwMode="auto">
          <a:xfrm>
            <a:off x="1331640" y="0"/>
            <a:ext cx="6372225" cy="1428750"/>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268760"/>
            <a:ext cx="8229600" cy="1143000"/>
          </a:xfrm>
        </p:spPr>
        <p:txBody>
          <a:bodyPr>
            <a:normAutofit/>
          </a:bodyPr>
          <a:lstStyle/>
          <a:p>
            <a:r>
              <a:rPr lang="ro-RO" dirty="0" smtClean="0"/>
              <a:t>Conflictul de interese</a:t>
            </a:r>
            <a:endParaRPr lang="ro-RO" dirty="0"/>
          </a:p>
        </p:txBody>
      </p:sp>
      <p:sp>
        <p:nvSpPr>
          <p:cNvPr id="3" name="Content Placeholder 2"/>
          <p:cNvSpPr>
            <a:spLocks noGrp="1"/>
          </p:cNvSpPr>
          <p:nvPr>
            <p:ph idx="1"/>
          </p:nvPr>
        </p:nvSpPr>
        <p:spPr>
          <a:xfrm>
            <a:off x="683568" y="2708920"/>
            <a:ext cx="8013576" cy="3528392"/>
          </a:xfrm>
        </p:spPr>
        <p:txBody>
          <a:bodyPr>
            <a:normAutofit/>
          </a:bodyPr>
          <a:lstStyle/>
          <a:p>
            <a:r>
              <a:rPr lang="vi-VN" dirty="0" smtClean="0">
                <a:latin typeface="Arial" pitchFamily="34" charset="0"/>
                <a:cs typeface="Arial" pitchFamily="34" charset="0"/>
              </a:rPr>
              <a:t>Un </a:t>
            </a:r>
            <a:r>
              <a:rPr lang="vi-VN" dirty="0">
                <a:latin typeface="Arial" pitchFamily="34" charset="0"/>
                <a:cs typeface="Arial" pitchFamily="34" charset="0"/>
              </a:rPr>
              <a:t>oficial public este în conflict de interese atunci când, în virtutea funcţiei publice pe care o </a:t>
            </a:r>
            <a:r>
              <a:rPr lang="vi-VN" dirty="0" smtClean="0">
                <a:latin typeface="Arial" pitchFamily="34" charset="0"/>
                <a:cs typeface="Arial" pitchFamily="34" charset="0"/>
              </a:rPr>
              <a:t>ocupă,</a:t>
            </a:r>
            <a:r>
              <a:rPr lang="ro-RO" dirty="0" smtClean="0">
                <a:latin typeface="Arial" pitchFamily="34" charset="0"/>
                <a:cs typeface="Arial" pitchFamily="34" charset="0"/>
              </a:rPr>
              <a:t> </a:t>
            </a:r>
            <a:r>
              <a:rPr lang="it-IT" dirty="0" smtClean="0">
                <a:latin typeface="Arial" pitchFamily="34" charset="0"/>
                <a:cs typeface="Arial" pitchFamily="34" charset="0"/>
              </a:rPr>
              <a:t>ia </a:t>
            </a:r>
            <a:r>
              <a:rPr lang="it-IT" dirty="0">
                <a:latin typeface="Arial" pitchFamily="34" charset="0"/>
                <a:cs typeface="Arial" pitchFamily="34" charset="0"/>
              </a:rPr>
              <a:t>o decizie sau participă la luarea unei decizii cu privire la care are şi un interes </a:t>
            </a:r>
            <a:r>
              <a:rPr lang="it-IT" dirty="0" smtClean="0">
                <a:latin typeface="Arial" pitchFamily="34" charset="0"/>
                <a:cs typeface="Arial" pitchFamily="34" charset="0"/>
              </a:rPr>
              <a:t>personal.</a:t>
            </a:r>
            <a:endParaRPr lang="ro-RO" dirty="0" smtClean="0">
              <a:latin typeface="Arial" pitchFamily="34" charset="0"/>
              <a:cs typeface="Arial" pitchFamily="34" charset="0"/>
            </a:endParaRPr>
          </a:p>
          <a:p>
            <a:pPr algn="r">
              <a:buNone/>
            </a:pPr>
            <a:endParaRPr lang="ro-RO" sz="2000" dirty="0" smtClean="0">
              <a:latin typeface="Arial" pitchFamily="34" charset="0"/>
              <a:cs typeface="Arial" pitchFamily="34" charset="0"/>
            </a:endParaRPr>
          </a:p>
          <a:p>
            <a:pPr algn="r">
              <a:buNone/>
            </a:pPr>
            <a:r>
              <a:rPr lang="ro-RO" sz="2000" dirty="0" smtClean="0">
                <a:latin typeface="Arial" pitchFamily="34" charset="0"/>
                <a:cs typeface="Arial" pitchFamily="34" charset="0"/>
              </a:rPr>
              <a:t>(Ghid privind incompatibilitățile și conflictele de interese al A.N.I.)</a:t>
            </a:r>
            <a:endParaRPr lang="ro-RO" sz="2000" dirty="0">
              <a:latin typeface="Arial" pitchFamily="34" charset="0"/>
              <a:cs typeface="Arial" pitchFamily="34" charset="0"/>
            </a:endParaRPr>
          </a:p>
        </p:txBody>
      </p:sp>
      <p:pic>
        <p:nvPicPr>
          <p:cNvPr id="4" name="Picture 2" descr="1_Trajan Pro"/>
          <p:cNvPicPr>
            <a:picLocks noChangeAspect="1" noChangeArrowheads="1"/>
          </p:cNvPicPr>
          <p:nvPr/>
        </p:nvPicPr>
        <p:blipFill>
          <a:blip r:embed="rId2" cstate="print"/>
          <a:srcRect/>
          <a:stretch>
            <a:fillRect/>
          </a:stretch>
        </p:blipFill>
        <p:spPr bwMode="auto">
          <a:xfrm>
            <a:off x="1331640" y="0"/>
            <a:ext cx="6372225" cy="1428750"/>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268760"/>
            <a:ext cx="8229600" cy="1143000"/>
          </a:xfrm>
        </p:spPr>
        <p:txBody>
          <a:bodyPr>
            <a:normAutofit/>
          </a:bodyPr>
          <a:lstStyle/>
          <a:p>
            <a:r>
              <a:rPr lang="ro-RO" dirty="0" smtClean="0"/>
              <a:t>Conflictul de interese</a:t>
            </a:r>
            <a:endParaRPr lang="ro-RO" dirty="0"/>
          </a:p>
        </p:txBody>
      </p:sp>
      <p:sp>
        <p:nvSpPr>
          <p:cNvPr id="3" name="Content Placeholder 2"/>
          <p:cNvSpPr>
            <a:spLocks noGrp="1"/>
          </p:cNvSpPr>
          <p:nvPr>
            <p:ph idx="1"/>
          </p:nvPr>
        </p:nvSpPr>
        <p:spPr>
          <a:xfrm>
            <a:off x="683568" y="2708920"/>
            <a:ext cx="8013576" cy="3528392"/>
          </a:xfrm>
        </p:spPr>
        <p:txBody>
          <a:bodyPr>
            <a:normAutofit lnSpcReduction="10000"/>
          </a:bodyPr>
          <a:lstStyle/>
          <a:p>
            <a:r>
              <a:rPr lang="vi-VN" dirty="0"/>
              <a:t>Conform </a:t>
            </a:r>
            <a:r>
              <a:rPr lang="en-US" dirty="0" err="1">
                <a:latin typeface="Arial" pitchFamily="34" charset="0"/>
                <a:cs typeface="Arial" pitchFamily="34" charset="0"/>
              </a:rPr>
              <a:t>Organisation</a:t>
            </a:r>
            <a:r>
              <a:rPr lang="en-US" dirty="0">
                <a:latin typeface="Arial" pitchFamily="34" charset="0"/>
                <a:cs typeface="Arial" pitchFamily="34" charset="0"/>
              </a:rPr>
              <a:t> for Economic Co-operation and </a:t>
            </a:r>
            <a:r>
              <a:rPr lang="en-US" dirty="0" smtClean="0">
                <a:latin typeface="Arial" pitchFamily="34" charset="0"/>
                <a:cs typeface="Arial" pitchFamily="34" charset="0"/>
              </a:rPr>
              <a:t>Development</a:t>
            </a:r>
            <a:r>
              <a:rPr lang="vi-VN" b="1" dirty="0" smtClean="0"/>
              <a:t>, </a:t>
            </a:r>
            <a:r>
              <a:rPr lang="vi-VN" b="1" dirty="0">
                <a:latin typeface="Arial" pitchFamily="34" charset="0"/>
                <a:cs typeface="Arial" pitchFamily="34" charset="0"/>
              </a:rPr>
              <a:t>conflictul de interese implică un conflict între datoria faţă de public şi </a:t>
            </a:r>
            <a:r>
              <a:rPr lang="vi-VN" b="1" dirty="0" smtClean="0">
                <a:latin typeface="Arial" pitchFamily="34" charset="0"/>
                <a:cs typeface="Arial" pitchFamily="34" charset="0"/>
              </a:rPr>
              <a:t>interesele</a:t>
            </a:r>
            <a:r>
              <a:rPr lang="ro-RO" b="1" dirty="0" smtClean="0">
                <a:latin typeface="Arial" pitchFamily="34" charset="0"/>
                <a:cs typeface="Arial" pitchFamily="34" charset="0"/>
              </a:rPr>
              <a:t> personale </a:t>
            </a:r>
            <a:r>
              <a:rPr lang="ro-RO" b="1" dirty="0">
                <a:latin typeface="Arial" pitchFamily="34" charset="0"/>
                <a:cs typeface="Arial" pitchFamily="34" charset="0"/>
              </a:rPr>
              <a:t>ale unui oficial public.</a:t>
            </a:r>
            <a:endParaRPr lang="ro-RO" sz="2000" b="1" dirty="0" smtClean="0">
              <a:latin typeface="Arial" pitchFamily="34" charset="0"/>
              <a:cs typeface="Arial" pitchFamily="34" charset="0"/>
            </a:endParaRPr>
          </a:p>
          <a:p>
            <a:pPr algn="r">
              <a:buNone/>
            </a:pPr>
            <a:endParaRPr lang="ro-RO" sz="2000" dirty="0" smtClean="0">
              <a:latin typeface="Arial" pitchFamily="34" charset="0"/>
              <a:cs typeface="Arial" pitchFamily="34" charset="0"/>
            </a:endParaRPr>
          </a:p>
          <a:p>
            <a:pPr algn="r">
              <a:buNone/>
            </a:pPr>
            <a:r>
              <a:rPr lang="ro-RO" sz="2000" dirty="0" smtClean="0">
                <a:latin typeface="Arial" pitchFamily="34" charset="0"/>
                <a:cs typeface="Arial" pitchFamily="34" charset="0"/>
              </a:rPr>
              <a:t>(</a:t>
            </a:r>
            <a:r>
              <a:rPr lang="en-US" sz="2000" b="1" dirty="0" smtClean="0"/>
              <a:t>Managing </a:t>
            </a:r>
            <a:r>
              <a:rPr lang="en-US" sz="2000" b="1" dirty="0"/>
              <a:t>Conflict of Interest in the Public Service, </a:t>
            </a:r>
            <a:r>
              <a:rPr lang="en-US" sz="2000" b="1" dirty="0" err="1"/>
              <a:t>disponibil</a:t>
            </a:r>
            <a:r>
              <a:rPr lang="en-US" sz="2000" b="1" dirty="0"/>
              <a:t> la </a:t>
            </a:r>
            <a:r>
              <a:rPr lang="en-US" sz="2000" b="1" dirty="0" err="1"/>
              <a:t>adresa:http</a:t>
            </a:r>
            <a:r>
              <a:rPr lang="en-US" sz="2000" b="1" dirty="0"/>
              <a:t>://</a:t>
            </a:r>
            <a:r>
              <a:rPr lang="en-US" sz="2000" b="1" dirty="0" err="1"/>
              <a:t>www.oecd.org</a:t>
            </a:r>
            <a:r>
              <a:rPr lang="en-US" sz="2000" b="1" dirty="0"/>
              <a:t>/</a:t>
            </a:r>
            <a:r>
              <a:rPr lang="en-US" sz="2000" b="1" dirty="0" err="1"/>
              <a:t>dataoecd</a:t>
            </a:r>
            <a:r>
              <a:rPr lang="en-US" sz="2000" b="1" dirty="0"/>
              <a:t>/17/23/33967052.pdf</a:t>
            </a:r>
            <a:r>
              <a:rPr lang="en-US" sz="2000" b="1" dirty="0" smtClean="0"/>
              <a:t>.</a:t>
            </a:r>
            <a:r>
              <a:rPr lang="ro-RO" sz="2000" b="1" dirty="0" smtClean="0"/>
              <a:t>)</a:t>
            </a:r>
            <a:endParaRPr lang="ro-RO" sz="2000" dirty="0">
              <a:latin typeface="Arial" pitchFamily="34" charset="0"/>
              <a:cs typeface="Arial" pitchFamily="34" charset="0"/>
            </a:endParaRPr>
          </a:p>
        </p:txBody>
      </p:sp>
      <p:pic>
        <p:nvPicPr>
          <p:cNvPr id="4" name="Picture 2" descr="1_Trajan Pro"/>
          <p:cNvPicPr>
            <a:picLocks noChangeAspect="1" noChangeArrowheads="1"/>
          </p:cNvPicPr>
          <p:nvPr/>
        </p:nvPicPr>
        <p:blipFill>
          <a:blip r:embed="rId2" cstate="print"/>
          <a:srcRect/>
          <a:stretch>
            <a:fillRect/>
          </a:stretch>
        </p:blipFill>
        <p:spPr bwMode="auto">
          <a:xfrm>
            <a:off x="1331640" y="0"/>
            <a:ext cx="6372225" cy="1428750"/>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268760"/>
            <a:ext cx="8229600" cy="1143000"/>
          </a:xfrm>
        </p:spPr>
        <p:txBody>
          <a:bodyPr>
            <a:normAutofit/>
          </a:bodyPr>
          <a:lstStyle/>
          <a:p>
            <a:r>
              <a:rPr lang="ro-RO" dirty="0" smtClean="0"/>
              <a:t>Conflictul de interese</a:t>
            </a:r>
            <a:endParaRPr lang="ro-RO" dirty="0"/>
          </a:p>
        </p:txBody>
      </p:sp>
      <p:sp>
        <p:nvSpPr>
          <p:cNvPr id="3" name="Content Placeholder 2"/>
          <p:cNvSpPr>
            <a:spLocks noGrp="1"/>
          </p:cNvSpPr>
          <p:nvPr>
            <p:ph idx="1"/>
          </p:nvPr>
        </p:nvSpPr>
        <p:spPr>
          <a:xfrm>
            <a:off x="683568" y="2708920"/>
            <a:ext cx="8013576" cy="3528392"/>
          </a:xfrm>
        </p:spPr>
        <p:txBody>
          <a:bodyPr>
            <a:normAutofit fontScale="70000" lnSpcReduction="20000"/>
          </a:bodyPr>
          <a:lstStyle/>
          <a:p>
            <a:pPr marL="514350" indent="-514350">
              <a:buFont typeface="+mj-lt"/>
              <a:buAutoNum type="arabicPeriod"/>
            </a:pPr>
            <a:r>
              <a:rPr lang="vi-VN" sz="4100" dirty="0">
                <a:latin typeface="Arial" pitchFamily="34" charset="0"/>
                <a:cs typeface="Arial" pitchFamily="34" charset="0"/>
              </a:rPr>
              <a:t>Participarea la luarea unei decizii </a:t>
            </a:r>
            <a:endParaRPr lang="ro-RO" sz="4100" dirty="0" smtClean="0">
              <a:latin typeface="Arial" pitchFamily="34" charset="0"/>
              <a:cs typeface="Arial" pitchFamily="34" charset="0"/>
            </a:endParaRPr>
          </a:p>
          <a:p>
            <a:pPr marL="914400" lvl="1" indent="-514350"/>
            <a:r>
              <a:rPr lang="vi-VN" dirty="0" smtClean="0">
                <a:latin typeface="Arial" pitchFamily="34" charset="0"/>
                <a:cs typeface="Arial" pitchFamily="34" charset="0"/>
              </a:rPr>
              <a:t>atunci când decizia depinde exclusiv de voinţa oficialului public în cauză</a:t>
            </a:r>
            <a:endParaRPr lang="ro-RO" dirty="0" smtClean="0">
              <a:latin typeface="Arial" pitchFamily="34" charset="0"/>
              <a:cs typeface="Arial" pitchFamily="34" charset="0"/>
            </a:endParaRPr>
          </a:p>
          <a:p>
            <a:pPr marL="914400" lvl="1" indent="-514350"/>
            <a:r>
              <a:rPr lang="vi-VN" dirty="0" smtClean="0">
                <a:latin typeface="Arial" pitchFamily="34" charset="0"/>
                <a:cs typeface="Arial" pitchFamily="34" charset="0"/>
              </a:rPr>
              <a:t>atunci când acţiunea</a:t>
            </a:r>
            <a:r>
              <a:rPr lang="ro-RO" dirty="0" smtClean="0">
                <a:latin typeface="Arial" pitchFamily="34" charset="0"/>
                <a:cs typeface="Arial" pitchFamily="34" charset="0"/>
              </a:rPr>
              <a:t> </a:t>
            </a:r>
            <a:r>
              <a:rPr lang="vi-VN" dirty="0" smtClean="0">
                <a:latin typeface="Arial" pitchFamily="34" charset="0"/>
                <a:cs typeface="Arial" pitchFamily="34" charset="0"/>
              </a:rPr>
              <a:t>oficialului </a:t>
            </a:r>
            <a:r>
              <a:rPr lang="vi-VN" dirty="0">
                <a:latin typeface="Arial" pitchFamily="34" charset="0"/>
                <a:cs typeface="Arial" pitchFamily="34" charset="0"/>
              </a:rPr>
              <a:t>public respectiv reprezintă doar o verigă din procesul de luare a deciziei. </a:t>
            </a:r>
            <a:endParaRPr lang="ro-RO" dirty="0">
              <a:latin typeface="Arial" pitchFamily="34" charset="0"/>
              <a:cs typeface="Arial" pitchFamily="34" charset="0"/>
            </a:endParaRPr>
          </a:p>
          <a:p>
            <a:pPr marL="914400" lvl="1" indent="-514350"/>
            <a:r>
              <a:rPr lang="vi-VN" dirty="0" smtClean="0">
                <a:latin typeface="Arial" pitchFamily="34" charset="0"/>
                <a:cs typeface="Arial" pitchFamily="34" charset="0"/>
              </a:rPr>
              <a:t>atunci </a:t>
            </a:r>
            <a:r>
              <a:rPr lang="vi-VN" dirty="0">
                <a:latin typeface="Arial" pitchFamily="34" charset="0"/>
                <a:cs typeface="Arial" pitchFamily="34" charset="0"/>
              </a:rPr>
              <a:t>când oficialul public este parte a unui organism colectiv care decide prin </a:t>
            </a:r>
            <a:r>
              <a:rPr lang="vi-VN" dirty="0" smtClean="0">
                <a:latin typeface="Arial" pitchFamily="34" charset="0"/>
                <a:cs typeface="Arial" pitchFamily="34" charset="0"/>
              </a:rPr>
              <a:t>vot</a:t>
            </a:r>
            <a:endParaRPr lang="ro-RO" dirty="0" smtClean="0">
              <a:latin typeface="Arial" pitchFamily="34" charset="0"/>
              <a:cs typeface="Arial" pitchFamily="34" charset="0"/>
            </a:endParaRPr>
          </a:p>
          <a:p>
            <a:pPr marL="514350" indent="-514350">
              <a:buFont typeface="+mj-lt"/>
              <a:buAutoNum type="arabicPeriod"/>
            </a:pPr>
            <a:r>
              <a:rPr lang="ro-RO" sz="4600" dirty="0" smtClean="0">
                <a:latin typeface="Arial" pitchFamily="34" charset="0"/>
                <a:cs typeface="Arial" pitchFamily="34" charset="0"/>
              </a:rPr>
              <a:t>Existenţa </a:t>
            </a:r>
            <a:r>
              <a:rPr lang="ro-RO" sz="4600" dirty="0">
                <a:latin typeface="Arial" pitchFamily="34" charset="0"/>
                <a:cs typeface="Arial" pitchFamily="34" charset="0"/>
              </a:rPr>
              <a:t>unui interes personal ‐ </a:t>
            </a:r>
            <a:endParaRPr lang="ro-RO" sz="4600" dirty="0" smtClean="0">
              <a:latin typeface="Arial" pitchFamily="34" charset="0"/>
              <a:cs typeface="Arial" pitchFamily="34" charset="0"/>
            </a:endParaRPr>
          </a:p>
          <a:p>
            <a:pPr marL="914400" lvl="1" indent="-514350"/>
            <a:r>
              <a:rPr lang="ro-RO" sz="2900" dirty="0" smtClean="0">
                <a:latin typeface="Arial" pitchFamily="34" charset="0"/>
                <a:cs typeface="Arial" pitchFamily="34" charset="0"/>
              </a:rPr>
              <a:t>beneficiu </a:t>
            </a:r>
            <a:r>
              <a:rPr lang="ro-RO" sz="2900" dirty="0">
                <a:latin typeface="Arial" pitchFamily="34" charset="0"/>
                <a:cs typeface="Arial" pitchFamily="34" charset="0"/>
              </a:rPr>
              <a:t>pe care oficialul </a:t>
            </a:r>
            <a:r>
              <a:rPr lang="ro-RO" sz="2900" dirty="0" smtClean="0">
                <a:latin typeface="Arial" pitchFamily="34" charset="0"/>
                <a:cs typeface="Arial" pitchFamily="34" charset="0"/>
              </a:rPr>
              <a:t>public </a:t>
            </a:r>
            <a:r>
              <a:rPr lang="vi-VN" sz="2900" dirty="0" smtClean="0">
                <a:latin typeface="Arial" pitchFamily="34" charset="0"/>
                <a:cs typeface="Arial" pitchFamily="34" charset="0"/>
              </a:rPr>
              <a:t>sau </a:t>
            </a:r>
            <a:r>
              <a:rPr lang="vi-VN" sz="2900" dirty="0">
                <a:latin typeface="Arial" pitchFamily="34" charset="0"/>
                <a:cs typeface="Arial" pitchFamily="34" charset="0"/>
              </a:rPr>
              <a:t>o persoană apropiată acestuia îl obţine ca urmare a deciziei luate. </a:t>
            </a:r>
            <a:endParaRPr lang="ro-RO" sz="2900" dirty="0">
              <a:latin typeface="Arial" pitchFamily="34" charset="0"/>
              <a:cs typeface="Arial" pitchFamily="34" charset="0"/>
            </a:endParaRPr>
          </a:p>
        </p:txBody>
      </p:sp>
      <p:pic>
        <p:nvPicPr>
          <p:cNvPr id="4" name="Picture 2" descr="1_Trajan Pro"/>
          <p:cNvPicPr>
            <a:picLocks noChangeAspect="1" noChangeArrowheads="1"/>
          </p:cNvPicPr>
          <p:nvPr/>
        </p:nvPicPr>
        <p:blipFill>
          <a:blip r:embed="rId2" cstate="print"/>
          <a:srcRect/>
          <a:stretch>
            <a:fillRect/>
          </a:stretch>
        </p:blipFill>
        <p:spPr bwMode="auto">
          <a:xfrm>
            <a:off x="1331640" y="0"/>
            <a:ext cx="6372225" cy="1428750"/>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268760"/>
            <a:ext cx="8229600" cy="1143000"/>
          </a:xfrm>
        </p:spPr>
        <p:txBody>
          <a:bodyPr>
            <a:normAutofit/>
          </a:bodyPr>
          <a:lstStyle/>
          <a:p>
            <a:r>
              <a:rPr lang="ro-RO" dirty="0" smtClean="0"/>
              <a:t>Conflictul de interese</a:t>
            </a:r>
            <a:endParaRPr lang="ro-RO" dirty="0"/>
          </a:p>
        </p:txBody>
      </p:sp>
      <p:sp>
        <p:nvSpPr>
          <p:cNvPr id="3" name="Content Placeholder 2"/>
          <p:cNvSpPr>
            <a:spLocks noGrp="1"/>
          </p:cNvSpPr>
          <p:nvPr>
            <p:ph idx="1"/>
          </p:nvPr>
        </p:nvSpPr>
        <p:spPr>
          <a:xfrm>
            <a:off x="683568" y="2708920"/>
            <a:ext cx="8013576" cy="3528392"/>
          </a:xfrm>
        </p:spPr>
        <p:txBody>
          <a:bodyPr>
            <a:normAutofit fontScale="92500" lnSpcReduction="10000"/>
          </a:bodyPr>
          <a:lstStyle/>
          <a:p>
            <a:r>
              <a:rPr lang="vi-VN" sz="3600" dirty="0">
                <a:latin typeface="Arial" pitchFamily="34" charset="0"/>
                <a:cs typeface="Arial" pitchFamily="34" charset="0"/>
              </a:rPr>
              <a:t>Conflictul de interese potenţial ‐ </a:t>
            </a:r>
            <a:r>
              <a:rPr lang="ro-RO" sz="2900" dirty="0" smtClean="0">
                <a:latin typeface="Arial" pitchFamily="34" charset="0"/>
                <a:cs typeface="Arial" pitchFamily="34" charset="0"/>
              </a:rPr>
              <a:t>oficialul </a:t>
            </a:r>
            <a:r>
              <a:rPr lang="ro-RO" sz="2900" dirty="0">
                <a:latin typeface="Arial" pitchFamily="34" charset="0"/>
                <a:cs typeface="Arial" pitchFamily="34" charset="0"/>
              </a:rPr>
              <a:t>este pus în situaţia de a lua o </a:t>
            </a:r>
            <a:r>
              <a:rPr lang="ro-RO" sz="2900" dirty="0" smtClean="0">
                <a:latin typeface="Arial" pitchFamily="34" charset="0"/>
                <a:cs typeface="Arial" pitchFamily="34" charset="0"/>
              </a:rPr>
              <a:t>decizie </a:t>
            </a:r>
            <a:r>
              <a:rPr lang="vi-VN" sz="2900" dirty="0" smtClean="0">
                <a:latin typeface="Arial" pitchFamily="34" charset="0"/>
                <a:cs typeface="Arial" pitchFamily="34" charset="0"/>
              </a:rPr>
              <a:t>care </a:t>
            </a:r>
            <a:r>
              <a:rPr lang="vi-VN" sz="2900" dirty="0">
                <a:latin typeface="Arial" pitchFamily="34" charset="0"/>
                <a:cs typeface="Arial" pitchFamily="34" charset="0"/>
              </a:rPr>
              <a:t>l‐ar avantaja sau care ar avantaja un apropiat de‐al său sau un partener de afaceri.</a:t>
            </a:r>
          </a:p>
          <a:p>
            <a:r>
              <a:rPr lang="vi-VN" sz="3600" dirty="0">
                <a:latin typeface="Arial" pitchFamily="34" charset="0"/>
                <a:cs typeface="Arial" pitchFamily="34" charset="0"/>
              </a:rPr>
              <a:t>Conflictul de interese </a:t>
            </a:r>
            <a:r>
              <a:rPr lang="vi-VN" sz="3600" dirty="0" smtClean="0">
                <a:latin typeface="Arial" pitchFamily="34" charset="0"/>
                <a:cs typeface="Arial" pitchFamily="34" charset="0"/>
              </a:rPr>
              <a:t>actual</a:t>
            </a:r>
            <a:endParaRPr lang="vi-VN" sz="3600" dirty="0">
              <a:latin typeface="Arial" pitchFamily="34" charset="0"/>
              <a:cs typeface="Arial" pitchFamily="34" charset="0"/>
            </a:endParaRPr>
          </a:p>
          <a:p>
            <a:r>
              <a:rPr lang="ro-RO" sz="3600" dirty="0" smtClean="0">
                <a:latin typeface="Arial" pitchFamily="34" charset="0"/>
                <a:cs typeface="Arial" pitchFamily="34" charset="0"/>
              </a:rPr>
              <a:t>C</a:t>
            </a:r>
            <a:r>
              <a:rPr lang="vi-VN" sz="3600" dirty="0" smtClean="0">
                <a:latin typeface="Arial" pitchFamily="34" charset="0"/>
                <a:cs typeface="Arial" pitchFamily="34" charset="0"/>
              </a:rPr>
              <a:t>onflict</a:t>
            </a:r>
            <a:r>
              <a:rPr lang="ro-RO" sz="3600" dirty="0" smtClean="0">
                <a:latin typeface="Arial" pitchFamily="34" charset="0"/>
                <a:cs typeface="Arial" pitchFamily="34" charset="0"/>
              </a:rPr>
              <a:t>ul</a:t>
            </a:r>
            <a:r>
              <a:rPr lang="vi-VN" sz="3600" dirty="0" smtClean="0">
                <a:latin typeface="Arial" pitchFamily="34" charset="0"/>
                <a:cs typeface="Arial" pitchFamily="34" charset="0"/>
              </a:rPr>
              <a:t> </a:t>
            </a:r>
            <a:r>
              <a:rPr lang="vi-VN" sz="3600" dirty="0">
                <a:latin typeface="Arial" pitchFamily="34" charset="0"/>
                <a:cs typeface="Arial" pitchFamily="34" charset="0"/>
              </a:rPr>
              <a:t>de interese </a:t>
            </a:r>
            <a:r>
              <a:rPr lang="vi-VN" sz="3600" dirty="0" smtClean="0">
                <a:latin typeface="Arial" pitchFamily="34" charset="0"/>
                <a:cs typeface="Arial" pitchFamily="34" charset="0"/>
              </a:rPr>
              <a:t>consumat</a:t>
            </a:r>
            <a:r>
              <a:rPr lang="ro-RO" sz="3600" dirty="0" smtClean="0">
                <a:latin typeface="Arial" pitchFamily="34" charset="0"/>
                <a:cs typeface="Arial" pitchFamily="34" charset="0"/>
              </a:rPr>
              <a:t> </a:t>
            </a:r>
            <a:r>
              <a:rPr lang="ro-RO" sz="2200" dirty="0" smtClean="0">
                <a:latin typeface="Arial" pitchFamily="34" charset="0"/>
                <a:cs typeface="Arial" pitchFamily="34" charset="0"/>
              </a:rPr>
              <a:t>-</a:t>
            </a:r>
            <a:r>
              <a:rPr lang="ro-RO" sz="3600" dirty="0" smtClean="0">
                <a:latin typeface="Arial" pitchFamily="34" charset="0"/>
                <a:cs typeface="Arial" pitchFamily="34" charset="0"/>
              </a:rPr>
              <a:t> </a:t>
            </a:r>
            <a:r>
              <a:rPr lang="vi-VN" sz="2600" dirty="0" smtClean="0">
                <a:latin typeface="Arial" pitchFamily="34" charset="0"/>
                <a:cs typeface="Arial" pitchFamily="34" charset="0"/>
              </a:rPr>
              <a:t>oficialul </a:t>
            </a:r>
            <a:r>
              <a:rPr lang="vi-VN" sz="2600" dirty="0">
                <a:latin typeface="Arial" pitchFamily="34" charset="0"/>
                <a:cs typeface="Arial" pitchFamily="34" charset="0"/>
              </a:rPr>
              <a:t>public </a:t>
            </a:r>
            <a:r>
              <a:rPr lang="ro-RO" sz="2600" dirty="0" smtClean="0">
                <a:latin typeface="Arial" pitchFamily="34" charset="0"/>
                <a:cs typeface="Arial" pitchFamily="34" charset="0"/>
              </a:rPr>
              <a:t>a </a:t>
            </a:r>
            <a:r>
              <a:rPr lang="vi-VN" sz="2600" dirty="0" smtClean="0">
                <a:latin typeface="Arial" pitchFamily="34" charset="0"/>
                <a:cs typeface="Arial" pitchFamily="34" charset="0"/>
              </a:rPr>
              <a:t>particip</a:t>
            </a:r>
            <a:r>
              <a:rPr lang="ro-RO" sz="2600" dirty="0" smtClean="0">
                <a:latin typeface="Arial" pitchFamily="34" charset="0"/>
                <a:cs typeface="Arial" pitchFamily="34" charset="0"/>
              </a:rPr>
              <a:t>at</a:t>
            </a:r>
            <a:r>
              <a:rPr lang="vi-VN" sz="2600" dirty="0" smtClean="0">
                <a:latin typeface="Arial" pitchFamily="34" charset="0"/>
                <a:cs typeface="Arial" pitchFamily="34" charset="0"/>
              </a:rPr>
              <a:t> </a:t>
            </a:r>
            <a:r>
              <a:rPr lang="vi-VN" sz="2600" dirty="0">
                <a:latin typeface="Arial" pitchFamily="34" charset="0"/>
                <a:cs typeface="Arial" pitchFamily="34" charset="0"/>
              </a:rPr>
              <a:t>la </a:t>
            </a:r>
            <a:r>
              <a:rPr lang="vi-VN" sz="2600" dirty="0" smtClean="0">
                <a:latin typeface="Arial" pitchFamily="34" charset="0"/>
                <a:cs typeface="Arial" pitchFamily="34" charset="0"/>
              </a:rPr>
              <a:t>luarea</a:t>
            </a:r>
            <a:r>
              <a:rPr lang="ro-RO" sz="2600" dirty="0" smtClean="0">
                <a:latin typeface="Arial" pitchFamily="34" charset="0"/>
                <a:cs typeface="Arial" pitchFamily="34" charset="0"/>
              </a:rPr>
              <a:t> </a:t>
            </a:r>
            <a:r>
              <a:rPr lang="it-IT" sz="2600" dirty="0" smtClean="0">
                <a:latin typeface="Arial" pitchFamily="34" charset="0"/>
                <a:cs typeface="Arial" pitchFamily="34" charset="0"/>
              </a:rPr>
              <a:t>deciziei </a:t>
            </a:r>
            <a:r>
              <a:rPr lang="it-IT" sz="2600" dirty="0">
                <a:latin typeface="Arial" pitchFamily="34" charset="0"/>
                <a:cs typeface="Arial" pitchFamily="34" charset="0"/>
              </a:rPr>
              <a:t>cu privire la care are un interes personal, încălcând prevederile legale</a:t>
            </a:r>
            <a:r>
              <a:rPr lang="it-IT" sz="2600" dirty="0" smtClean="0">
                <a:latin typeface="Arial" pitchFamily="34" charset="0"/>
                <a:cs typeface="Arial" pitchFamily="34" charset="0"/>
              </a:rPr>
              <a:t>.</a:t>
            </a:r>
            <a:endParaRPr lang="it-IT" sz="2600" dirty="0">
              <a:latin typeface="Arial" pitchFamily="34" charset="0"/>
              <a:cs typeface="Arial" pitchFamily="34" charset="0"/>
            </a:endParaRPr>
          </a:p>
        </p:txBody>
      </p:sp>
      <p:pic>
        <p:nvPicPr>
          <p:cNvPr id="4" name="Picture 2" descr="1_Trajan Pro"/>
          <p:cNvPicPr>
            <a:picLocks noChangeAspect="1" noChangeArrowheads="1"/>
          </p:cNvPicPr>
          <p:nvPr/>
        </p:nvPicPr>
        <p:blipFill>
          <a:blip r:embed="rId2" cstate="print"/>
          <a:srcRect/>
          <a:stretch>
            <a:fillRect/>
          </a:stretch>
        </p:blipFill>
        <p:spPr bwMode="auto">
          <a:xfrm>
            <a:off x="1331640" y="0"/>
            <a:ext cx="6372225" cy="1428750"/>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340768"/>
            <a:ext cx="8229600" cy="936104"/>
          </a:xfrm>
        </p:spPr>
        <p:txBody>
          <a:bodyPr>
            <a:normAutofit fontScale="90000"/>
          </a:bodyPr>
          <a:lstStyle/>
          <a:p>
            <a:r>
              <a:rPr lang="ro-RO" sz="3200" b="1" dirty="0" smtClean="0">
                <a:latin typeface="Arial" pitchFamily="34" charset="0"/>
                <a:cs typeface="Arial" pitchFamily="34" charset="0"/>
              </a:rPr>
              <a:t>Diferența dintre conflictul de interese și incompatibilitate</a:t>
            </a:r>
            <a:endParaRPr lang="ro-RO" sz="3200" dirty="0">
              <a:latin typeface="Arial" pitchFamily="34" charset="0"/>
              <a:cs typeface="Arial" pitchFamily="34" charset="0"/>
            </a:endParaRPr>
          </a:p>
        </p:txBody>
      </p:sp>
      <p:sp>
        <p:nvSpPr>
          <p:cNvPr id="3" name="Content Placeholder 2"/>
          <p:cNvSpPr>
            <a:spLocks noGrp="1"/>
          </p:cNvSpPr>
          <p:nvPr>
            <p:ph idx="1"/>
          </p:nvPr>
        </p:nvSpPr>
        <p:spPr>
          <a:xfrm>
            <a:off x="395536" y="2348880"/>
            <a:ext cx="8424936" cy="4509120"/>
          </a:xfrm>
        </p:spPr>
        <p:txBody>
          <a:bodyPr>
            <a:noAutofit/>
          </a:bodyPr>
          <a:lstStyle/>
          <a:p>
            <a:r>
              <a:rPr lang="vi-VN" sz="2400" dirty="0">
                <a:latin typeface="Arial" pitchFamily="34" charset="0"/>
                <a:cs typeface="Arial" pitchFamily="34" charset="0"/>
              </a:rPr>
              <a:t>Incompatibilitatea reprezintă o situație care poate apare la un moment dat, în raport cu </a:t>
            </a:r>
            <a:r>
              <a:rPr lang="vi-VN" sz="2400" dirty="0" smtClean="0">
                <a:latin typeface="Arial" pitchFamily="34" charset="0"/>
                <a:cs typeface="Arial" pitchFamily="34" charset="0"/>
              </a:rPr>
              <a:t>poziția</a:t>
            </a:r>
            <a:r>
              <a:rPr lang="ro-RO" sz="2400" dirty="0" smtClean="0">
                <a:latin typeface="Arial" pitchFamily="34" charset="0"/>
                <a:cs typeface="Arial" pitchFamily="34" charset="0"/>
              </a:rPr>
              <a:t> </a:t>
            </a:r>
            <a:r>
              <a:rPr lang="vi-VN" sz="2400" dirty="0" smtClean="0">
                <a:latin typeface="Arial" pitchFamily="34" charset="0"/>
                <a:cs typeface="Arial" pitchFamily="34" charset="0"/>
              </a:rPr>
              <a:t>sau </a:t>
            </a:r>
            <a:r>
              <a:rPr lang="vi-VN" sz="2400" dirty="0">
                <a:latin typeface="Arial" pitchFamily="34" charset="0"/>
                <a:cs typeface="Arial" pitchFamily="34" charset="0"/>
              </a:rPr>
              <a:t>funcția unei persoane și care persistă pe durata în care persoana ocupă sau se află </a:t>
            </a:r>
            <a:r>
              <a:rPr lang="vi-VN" sz="2400" dirty="0" smtClean="0">
                <a:latin typeface="Arial" pitchFamily="34" charset="0"/>
                <a:cs typeface="Arial" pitchFamily="34" charset="0"/>
              </a:rPr>
              <a:t>în</a:t>
            </a:r>
            <a:r>
              <a:rPr lang="ro-RO" sz="2400" dirty="0" smtClean="0">
                <a:latin typeface="Arial" pitchFamily="34" charset="0"/>
                <a:cs typeface="Arial" pitchFamily="34" charset="0"/>
              </a:rPr>
              <a:t> </a:t>
            </a:r>
            <a:r>
              <a:rPr lang="vi-VN" sz="2400" dirty="0" smtClean="0">
                <a:latin typeface="Arial" pitchFamily="34" charset="0"/>
                <a:cs typeface="Arial" pitchFamily="34" charset="0"/>
              </a:rPr>
              <a:t>poziția </a:t>
            </a:r>
            <a:r>
              <a:rPr lang="vi-VN" sz="2400" dirty="0">
                <a:latin typeface="Arial" pitchFamily="34" charset="0"/>
                <a:cs typeface="Arial" pitchFamily="34" charset="0"/>
              </a:rPr>
              <a:t>sau funcția respectivă</a:t>
            </a:r>
            <a:r>
              <a:rPr lang="vi-VN" sz="2400" dirty="0" smtClean="0">
                <a:latin typeface="Arial" pitchFamily="34" charset="0"/>
                <a:cs typeface="Arial" pitchFamily="34" charset="0"/>
              </a:rPr>
              <a:t>.</a:t>
            </a:r>
            <a:endParaRPr lang="ro-RO" sz="2400" dirty="0" smtClean="0">
              <a:latin typeface="Arial" pitchFamily="34" charset="0"/>
              <a:cs typeface="Arial" pitchFamily="34" charset="0"/>
            </a:endParaRPr>
          </a:p>
          <a:p>
            <a:pPr>
              <a:buNone/>
            </a:pPr>
            <a:endParaRPr lang="vi-VN" sz="2400" dirty="0">
              <a:latin typeface="Arial" pitchFamily="34" charset="0"/>
              <a:cs typeface="Arial" pitchFamily="34" charset="0"/>
            </a:endParaRPr>
          </a:p>
          <a:p>
            <a:r>
              <a:rPr lang="vi-VN" sz="2400" dirty="0" smtClean="0">
                <a:latin typeface="Arial" pitchFamily="34" charset="0"/>
                <a:cs typeface="Arial" pitchFamily="34" charset="0"/>
              </a:rPr>
              <a:t>Conflictul </a:t>
            </a:r>
            <a:r>
              <a:rPr lang="vi-VN" sz="2400" dirty="0">
                <a:latin typeface="Arial" pitchFamily="34" charset="0"/>
                <a:cs typeface="Arial" pitchFamily="34" charset="0"/>
              </a:rPr>
              <a:t>de interese reprezintă o stare de fapt care poate apare la un moment dat, în </a:t>
            </a:r>
            <a:r>
              <a:rPr lang="vi-VN" sz="2400" dirty="0" smtClean="0">
                <a:latin typeface="Arial" pitchFamily="34" charset="0"/>
                <a:cs typeface="Arial" pitchFamily="34" charset="0"/>
              </a:rPr>
              <a:t>raport</a:t>
            </a:r>
            <a:r>
              <a:rPr lang="ro-RO" sz="2400" dirty="0" smtClean="0">
                <a:latin typeface="Arial" pitchFamily="34" charset="0"/>
                <a:cs typeface="Arial" pitchFamily="34" charset="0"/>
              </a:rPr>
              <a:t> </a:t>
            </a:r>
            <a:r>
              <a:rPr lang="vi-VN" sz="2400" dirty="0" smtClean="0">
                <a:latin typeface="Arial" pitchFamily="34" charset="0"/>
                <a:cs typeface="Arial" pitchFamily="34" charset="0"/>
              </a:rPr>
              <a:t>cu </a:t>
            </a:r>
            <a:r>
              <a:rPr lang="vi-VN" sz="2400" dirty="0">
                <a:latin typeface="Arial" pitchFamily="34" charset="0"/>
                <a:cs typeface="Arial" pitchFamily="34" charset="0"/>
              </a:rPr>
              <a:t>interesul privat al unei persoane, aflată într-o anumită poziție sau funcție și poate </a:t>
            </a:r>
            <a:r>
              <a:rPr lang="vi-VN" sz="2400" dirty="0" smtClean="0">
                <a:latin typeface="Arial" pitchFamily="34" charset="0"/>
                <a:cs typeface="Arial" pitchFamily="34" charset="0"/>
              </a:rPr>
              <a:t>influența</a:t>
            </a:r>
            <a:r>
              <a:rPr lang="ro-RO" sz="2400" dirty="0" smtClean="0">
                <a:latin typeface="Arial" pitchFamily="34" charset="0"/>
                <a:cs typeface="Arial" pitchFamily="34" charset="0"/>
              </a:rPr>
              <a:t> </a:t>
            </a:r>
            <a:r>
              <a:rPr lang="it-IT" sz="2400" dirty="0" smtClean="0">
                <a:latin typeface="Arial" pitchFamily="34" charset="0"/>
                <a:cs typeface="Arial" pitchFamily="34" charset="0"/>
              </a:rPr>
              <a:t>exercitarea </a:t>
            </a:r>
            <a:r>
              <a:rPr lang="it-IT" sz="2400" dirty="0">
                <a:latin typeface="Arial" pitchFamily="34" charset="0"/>
                <a:cs typeface="Arial" pitchFamily="34" charset="0"/>
              </a:rPr>
              <a:t>cu imparțialitate și obiectivitate a îndatoririlor sale</a:t>
            </a:r>
            <a:r>
              <a:rPr lang="it-IT" sz="2400" dirty="0" smtClean="0">
                <a:latin typeface="Arial" pitchFamily="34" charset="0"/>
                <a:cs typeface="Arial" pitchFamily="34" charset="0"/>
              </a:rPr>
              <a:t>.</a:t>
            </a:r>
            <a:endParaRPr lang="ro-RO" sz="2400" dirty="0">
              <a:latin typeface="Arial" pitchFamily="34" charset="0"/>
              <a:cs typeface="Arial" pitchFamily="34" charset="0"/>
            </a:endParaRPr>
          </a:p>
          <a:p>
            <a:endParaRPr lang="ro-RO" sz="2000" dirty="0" smtClean="0">
              <a:latin typeface="Arial" pitchFamily="34" charset="0"/>
              <a:cs typeface="Arial" pitchFamily="34" charset="0"/>
            </a:endParaRPr>
          </a:p>
          <a:p>
            <a:endParaRPr lang="ro-RO" sz="1200" dirty="0">
              <a:latin typeface="Arial" pitchFamily="34" charset="0"/>
              <a:cs typeface="Arial" pitchFamily="34" charset="0"/>
            </a:endParaRPr>
          </a:p>
        </p:txBody>
      </p:sp>
      <p:pic>
        <p:nvPicPr>
          <p:cNvPr id="4" name="Picture 2" descr="1_Trajan Pro"/>
          <p:cNvPicPr>
            <a:picLocks noChangeAspect="1" noChangeArrowheads="1"/>
          </p:cNvPicPr>
          <p:nvPr/>
        </p:nvPicPr>
        <p:blipFill>
          <a:blip r:embed="rId2" cstate="print"/>
          <a:srcRect/>
          <a:stretch>
            <a:fillRect/>
          </a:stretch>
        </p:blipFill>
        <p:spPr bwMode="auto">
          <a:xfrm>
            <a:off x="1331640" y="0"/>
            <a:ext cx="6372225" cy="1428750"/>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2926</TotalTime>
  <Words>1247</Words>
  <Application>Microsoft Office PowerPoint</Application>
  <PresentationFormat>On-screen Show (4:3)</PresentationFormat>
  <Paragraphs>115</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Codul deontologic al evaluatorului</vt:lpstr>
      <vt:lpstr>Codul deontologic</vt:lpstr>
      <vt:lpstr>Scopul Codului deontologic</vt:lpstr>
      <vt:lpstr>Codul de conduită al evaluatorului</vt:lpstr>
      <vt:lpstr>Conflictul de interese</vt:lpstr>
      <vt:lpstr>Conflictul de interese</vt:lpstr>
      <vt:lpstr>Conflictul de interese</vt:lpstr>
      <vt:lpstr>Conflictul de interese</vt:lpstr>
      <vt:lpstr>Diferența dintre conflictul de interese și incompatibilitate</vt:lpstr>
      <vt:lpstr>Slide 10</vt:lpstr>
      <vt:lpstr>Grade de rudenie și afinitate</vt:lpstr>
      <vt:lpstr>Legislație</vt:lpstr>
      <vt:lpstr>Codul Penal al României ‐ Articolul 301 </vt:lpstr>
      <vt:lpstr>Codul Penal al României ‐ Articolul 175 alin.1 </vt:lpstr>
      <vt:lpstr>Codul Penal al României</vt:lpstr>
      <vt:lpstr>Funcționarii publici</vt:lpstr>
      <vt:lpstr>Declarația de interese</vt:lpstr>
      <vt:lpstr>Situațiile de conflict de interese și incompatibilitate cu activitatea evaluatorului</vt:lpstr>
      <vt:lpstr>Situațiile de conflict de interese și incompatibilitate cu activitatea evaluatorului</vt:lpstr>
      <vt:lpstr>Situațiile de conflict de interese și incompatibilitate cu activitatea evaluatorului</vt:lpstr>
      <vt:lpstr>Vă mulțumesc</vt:lpstr>
    </vt:vector>
  </TitlesOfParts>
  <Company>Comisia Nationala de Acreditare a Spitalelor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Codul deontologic al evaluatorului</dc:title>
  <dc:creator>Ivona Beatrice Potzaichin</dc:creator>
  <cp:lastModifiedBy>Ivy</cp:lastModifiedBy>
  <cp:revision>50</cp:revision>
  <dcterms:created xsi:type="dcterms:W3CDTF">2017-03-07T07:17:25Z</dcterms:created>
  <dcterms:modified xsi:type="dcterms:W3CDTF">2017-03-15T22:43:33Z</dcterms:modified>
</cp:coreProperties>
</file>