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B467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4" d="100"/>
          <a:sy n="74" d="100"/>
        </p:scale>
        <p:origin x="-582" y="-90"/>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66" name="Picture 2" descr="\\DROBO-FS\QuickDrops\JB\PPTX NG\Droplets\LightingOverlay.png"/>
          <p:cNvPicPr>
            <a:picLocks noChangeAspect="1" noChangeArrowheads="1"/>
          </p:cNvPicPr>
          <p:nvPr/>
        </p:nvPicPr>
        <p:blipFill>
          <a:blip r:embed="rId2">
            <a:alphaModFix amt="30000"/>
            <a:duotone>
              <a:prstClr val="black"/>
              <a:schemeClr val="tx2">
                <a:tint val="45000"/>
                <a:satMod val="400000"/>
              </a:schemeClr>
            </a:duotone>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a14="http://schemas.microsoft.com/office/drawing/2010/main">
                <a:solidFill>
                  <a:srgbClr val="FFFFFF"/>
                </a:solidFill>
              </a14:hiddenFill>
            </a:ext>
          </a:extLst>
        </p:spPr>
      </p:pic>
      <p:grpSp>
        <p:nvGrpSpPr>
          <p:cNvPr id="11" name="Group 10"/>
          <p:cNvGrpSpPr/>
          <p:nvPr/>
        </p:nvGrpSpPr>
        <p:grpSpPr>
          <a:xfrm>
            <a:off x="0" y="0"/>
            <a:ext cx="2305051" cy="6858001"/>
            <a:chOff x="0" y="0"/>
            <a:chExt cx="2305051" cy="6858001"/>
          </a:xfrm>
          <a:gradFill flip="none" rotWithShape="1">
            <a:gsLst>
              <a:gs pos="0">
                <a:schemeClr val="tx2"/>
              </a:gs>
              <a:gs pos="100000">
                <a:schemeClr val="bg2">
                  <a:lumMod val="60000"/>
                  <a:lumOff val="40000"/>
                </a:schemeClr>
              </a:gs>
            </a:gsLst>
            <a:lin ang="5400000" scaled="0"/>
            <a:tileRect/>
          </a:gradFill>
        </p:grpSpPr>
        <p:sp>
          <p:nvSpPr>
            <p:cNvPr id="12" name="Rectangle 5"/>
            <p:cNvSpPr>
              <a:spLocks noChangeArrowheads="1"/>
            </p:cNvSpPr>
            <p:nvPr/>
          </p:nvSpPr>
          <p:spPr bwMode="auto">
            <a:xfrm>
              <a:off x="1209675" y="4763"/>
              <a:ext cx="23813" cy="2181225"/>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sp>
        <p:sp>
          <p:nvSpPr>
            <p:cNvPr id="13" name="Freeform 6"/>
            <p:cNvSpPr>
              <a:spLocks noEditPoints="1"/>
            </p:cNvSpPr>
            <p:nvPr/>
          </p:nvSpPr>
          <p:spPr bwMode="auto">
            <a:xfrm>
              <a:off x="1128713"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14" name="Freeform 7"/>
            <p:cNvSpPr>
              <a:spLocks noEditPoints="1"/>
            </p:cNvSpPr>
            <p:nvPr/>
          </p:nvSpPr>
          <p:spPr bwMode="auto">
            <a:xfrm>
              <a:off x="1123950"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15" name="Rectangle 8"/>
            <p:cNvSpPr>
              <a:spLocks noChangeArrowheads="1"/>
            </p:cNvSpPr>
            <p:nvPr/>
          </p:nvSpPr>
          <p:spPr bwMode="auto">
            <a:xfrm>
              <a:off x="414338" y="9525"/>
              <a:ext cx="28575" cy="4481513"/>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sp>
        <p:sp>
          <p:nvSpPr>
            <p:cNvPr id="16" name="Freeform 9"/>
            <p:cNvSpPr>
              <a:spLocks noEditPoints="1"/>
            </p:cNvSpPr>
            <p:nvPr/>
          </p:nvSpPr>
          <p:spPr bwMode="auto">
            <a:xfrm>
              <a:off x="333375"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17" name="Freeform 10"/>
            <p:cNvSpPr/>
            <p:nvPr/>
          </p:nvSpPr>
          <p:spPr bwMode="auto">
            <a:xfrm>
              <a:off x="190500" y="9525"/>
              <a:ext cx="152400" cy="908050"/>
            </a:xfrm>
            <a:custGeom>
              <a:avLst/>
              <a:gdLst/>
              <a:ahLst/>
              <a:cxnLst/>
              <a:rect l="0" t="0" r="r" b="b"/>
              <a:pathLst>
                <a:path w="96" h="572">
                  <a:moveTo>
                    <a:pt x="15" y="572"/>
                  </a:moveTo>
                  <a:lnTo>
                    <a:pt x="0" y="566"/>
                  </a:lnTo>
                  <a:lnTo>
                    <a:pt x="81" y="380"/>
                  </a:lnTo>
                  <a:lnTo>
                    <a:pt x="81" y="0"/>
                  </a:lnTo>
                  <a:lnTo>
                    <a:pt x="96" y="0"/>
                  </a:lnTo>
                  <a:lnTo>
                    <a:pt x="96" y="383"/>
                  </a:lnTo>
                  <a:lnTo>
                    <a:pt x="15" y="57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18" name="Freeform 11"/>
            <p:cNvSpPr/>
            <p:nvPr/>
          </p:nvSpPr>
          <p:spPr bwMode="auto">
            <a:xfrm>
              <a:off x="1290638" y="14288"/>
              <a:ext cx="376238" cy="1801813"/>
            </a:xfrm>
            <a:custGeom>
              <a:avLst/>
              <a:gdLst/>
              <a:ahLst/>
              <a:cxnLst/>
              <a:rect l="0" t="0" r="r" b="b"/>
              <a:pathLst>
                <a:path w="237" h="1135">
                  <a:moveTo>
                    <a:pt x="222" y="1135"/>
                  </a:moveTo>
                  <a:lnTo>
                    <a:pt x="0" y="620"/>
                  </a:lnTo>
                  <a:lnTo>
                    <a:pt x="0" y="0"/>
                  </a:lnTo>
                  <a:lnTo>
                    <a:pt x="18" y="0"/>
                  </a:lnTo>
                  <a:lnTo>
                    <a:pt x="18" y="617"/>
                  </a:lnTo>
                  <a:lnTo>
                    <a:pt x="237" y="1129"/>
                  </a:lnTo>
                  <a:lnTo>
                    <a:pt x="222" y="1135"/>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19" name="Freeform 12"/>
            <p:cNvSpPr>
              <a:spLocks noEditPoints="1"/>
            </p:cNvSpPr>
            <p:nvPr/>
          </p:nvSpPr>
          <p:spPr bwMode="auto">
            <a:xfrm>
              <a:off x="1600200" y="180181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20" name="Freeform 13"/>
            <p:cNvSpPr/>
            <p:nvPr/>
          </p:nvSpPr>
          <p:spPr bwMode="auto">
            <a:xfrm>
              <a:off x="1381125" y="9525"/>
              <a:ext cx="371475" cy="1425575"/>
            </a:xfrm>
            <a:custGeom>
              <a:avLst/>
              <a:gdLst/>
              <a:ahLst/>
              <a:cxnLst/>
              <a:rect l="0" t="0" r="r" b="b"/>
              <a:pathLst>
                <a:path w="234" h="898">
                  <a:moveTo>
                    <a:pt x="219" y="898"/>
                  </a:moveTo>
                  <a:lnTo>
                    <a:pt x="0" y="383"/>
                  </a:lnTo>
                  <a:lnTo>
                    <a:pt x="0" y="0"/>
                  </a:lnTo>
                  <a:lnTo>
                    <a:pt x="15" y="0"/>
                  </a:lnTo>
                  <a:lnTo>
                    <a:pt x="15" y="380"/>
                  </a:lnTo>
                  <a:lnTo>
                    <a:pt x="234" y="892"/>
                  </a:lnTo>
                  <a:lnTo>
                    <a:pt x="219" y="89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21" name="Freeform 14"/>
            <p:cNvSpPr/>
            <p:nvPr/>
          </p:nvSpPr>
          <p:spPr bwMode="auto">
            <a:xfrm>
              <a:off x="1643063"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22" name="Freeform 15"/>
            <p:cNvSpPr>
              <a:spLocks noEditPoints="1"/>
            </p:cNvSpPr>
            <p:nvPr/>
          </p:nvSpPr>
          <p:spPr bwMode="auto">
            <a:xfrm>
              <a:off x="1685925" y="14208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23" name="Freeform 16"/>
            <p:cNvSpPr>
              <a:spLocks noEditPoints="1"/>
            </p:cNvSpPr>
            <p:nvPr/>
          </p:nvSpPr>
          <p:spPr bwMode="auto">
            <a:xfrm>
              <a:off x="1685925"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24" name="Freeform 17"/>
            <p:cNvSpPr/>
            <p:nvPr/>
          </p:nvSpPr>
          <p:spPr bwMode="auto">
            <a:xfrm>
              <a:off x="1743075" y="4763"/>
              <a:ext cx="419100" cy="522288"/>
            </a:xfrm>
            <a:custGeom>
              <a:avLst/>
              <a:gdLst/>
              <a:ahLst/>
              <a:cxnLst/>
              <a:rect l="0" t="0" r="r" b="b"/>
              <a:pathLst>
                <a:path w="264" h="329">
                  <a:moveTo>
                    <a:pt x="252" y="329"/>
                  </a:moveTo>
                  <a:lnTo>
                    <a:pt x="45" y="120"/>
                  </a:lnTo>
                  <a:lnTo>
                    <a:pt x="0" y="6"/>
                  </a:lnTo>
                  <a:lnTo>
                    <a:pt x="15" y="0"/>
                  </a:lnTo>
                  <a:lnTo>
                    <a:pt x="60" y="111"/>
                  </a:lnTo>
                  <a:lnTo>
                    <a:pt x="264" y="317"/>
                  </a:lnTo>
                  <a:lnTo>
                    <a:pt x="252" y="329"/>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25" name="Freeform 18"/>
            <p:cNvSpPr>
              <a:spLocks noEditPoints="1"/>
            </p:cNvSpPr>
            <p:nvPr/>
          </p:nvSpPr>
          <p:spPr bwMode="auto">
            <a:xfrm>
              <a:off x="2119313"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26" name="Freeform 19"/>
            <p:cNvSpPr/>
            <p:nvPr/>
          </p:nvSpPr>
          <p:spPr bwMode="auto">
            <a:xfrm>
              <a:off x="952500" y="4763"/>
              <a:ext cx="152400" cy="908050"/>
            </a:xfrm>
            <a:custGeom>
              <a:avLst/>
              <a:gdLst/>
              <a:ahLst/>
              <a:cxnLst/>
              <a:rect l="0" t="0" r="r" b="b"/>
              <a:pathLst>
                <a:path w="96" h="572">
                  <a:moveTo>
                    <a:pt x="15" y="572"/>
                  </a:moveTo>
                  <a:lnTo>
                    <a:pt x="0" y="572"/>
                  </a:lnTo>
                  <a:lnTo>
                    <a:pt x="0" y="189"/>
                  </a:lnTo>
                  <a:lnTo>
                    <a:pt x="81" y="0"/>
                  </a:lnTo>
                  <a:lnTo>
                    <a:pt x="96" y="6"/>
                  </a:lnTo>
                  <a:lnTo>
                    <a:pt x="15" y="192"/>
                  </a:lnTo>
                  <a:lnTo>
                    <a:pt x="15" y="57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27" name="Freeform 20"/>
            <p:cNvSpPr>
              <a:spLocks noEditPoints="1"/>
            </p:cNvSpPr>
            <p:nvPr/>
          </p:nvSpPr>
          <p:spPr bwMode="auto">
            <a:xfrm>
              <a:off x="866775"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2"/>
                    <a:pt x="4" y="20"/>
                  </a:cubicBezTo>
                  <a:cubicBezTo>
                    <a:pt x="4" y="29"/>
                    <a:pt x="11" y="36"/>
                    <a:pt x="20" y="36"/>
                  </a:cubicBezTo>
                  <a:cubicBezTo>
                    <a:pt x="29" y="36"/>
                    <a:pt x="36" y="29"/>
                    <a:pt x="36" y="20"/>
                  </a:cubicBezTo>
                  <a:cubicBezTo>
                    <a:pt x="36" y="12"/>
                    <a:pt x="29" y="4"/>
                    <a:pt x="20"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28" name="Freeform 21"/>
            <p:cNvSpPr>
              <a:spLocks noEditPoints="1"/>
            </p:cNvSpPr>
            <p:nvPr/>
          </p:nvSpPr>
          <p:spPr bwMode="auto">
            <a:xfrm>
              <a:off x="890588" y="15541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29" name="Freeform 22"/>
            <p:cNvSpPr/>
            <p:nvPr/>
          </p:nvSpPr>
          <p:spPr bwMode="auto">
            <a:xfrm>
              <a:off x="738188" y="5622925"/>
              <a:ext cx="338138" cy="1216025"/>
            </a:xfrm>
            <a:custGeom>
              <a:avLst/>
              <a:gdLst/>
              <a:ahLst/>
              <a:cxnLst/>
              <a:rect l="0" t="0" r="r" b="b"/>
              <a:pathLst>
                <a:path w="213" h="766">
                  <a:moveTo>
                    <a:pt x="213" y="766"/>
                  </a:moveTo>
                  <a:lnTo>
                    <a:pt x="195" y="766"/>
                  </a:lnTo>
                  <a:lnTo>
                    <a:pt x="195" y="464"/>
                  </a:lnTo>
                  <a:lnTo>
                    <a:pt x="0" y="6"/>
                  </a:lnTo>
                  <a:lnTo>
                    <a:pt x="12" y="0"/>
                  </a:lnTo>
                  <a:lnTo>
                    <a:pt x="213" y="461"/>
                  </a:lnTo>
                  <a:lnTo>
                    <a:pt x="213" y="766"/>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30" name="Freeform 23"/>
            <p:cNvSpPr>
              <a:spLocks noEditPoints="1"/>
            </p:cNvSpPr>
            <p:nvPr/>
          </p:nvSpPr>
          <p:spPr bwMode="auto">
            <a:xfrm>
              <a:off x="647700" y="5480050"/>
              <a:ext cx="157163" cy="157163"/>
            </a:xfrm>
            <a:custGeom>
              <a:avLst/>
              <a:gdLst/>
              <a:ahLst/>
              <a:cxnLst/>
              <a:rect l="0" t="0" r="r" b="b"/>
              <a:pathLst>
                <a:path w="33" h="33">
                  <a:moveTo>
                    <a:pt x="17" y="33"/>
                  </a:moveTo>
                  <a:cubicBezTo>
                    <a:pt x="8" y="33"/>
                    <a:pt x="0" y="26"/>
                    <a:pt x="0" y="17"/>
                  </a:cubicBezTo>
                  <a:cubicBezTo>
                    <a:pt x="0" y="8"/>
                    <a:pt x="8" y="0"/>
                    <a:pt x="17" y="0"/>
                  </a:cubicBezTo>
                  <a:cubicBezTo>
                    <a:pt x="26" y="0"/>
                    <a:pt x="33" y="8"/>
                    <a:pt x="33" y="17"/>
                  </a:cubicBezTo>
                  <a:cubicBezTo>
                    <a:pt x="33" y="26"/>
                    <a:pt x="26" y="33"/>
                    <a:pt x="17" y="33"/>
                  </a:cubicBezTo>
                  <a:close/>
                  <a:moveTo>
                    <a:pt x="17" y="4"/>
                  </a:moveTo>
                  <a:cubicBezTo>
                    <a:pt x="10" y="4"/>
                    <a:pt x="4" y="10"/>
                    <a:pt x="4" y="17"/>
                  </a:cubicBezTo>
                  <a:cubicBezTo>
                    <a:pt x="4" y="24"/>
                    <a:pt x="10" y="29"/>
                    <a:pt x="17" y="29"/>
                  </a:cubicBezTo>
                  <a:cubicBezTo>
                    <a:pt x="23" y="29"/>
                    <a:pt x="29" y="24"/>
                    <a:pt x="29" y="17"/>
                  </a:cubicBezTo>
                  <a:cubicBezTo>
                    <a:pt x="29" y="10"/>
                    <a:pt x="23" y="4"/>
                    <a:pt x="17"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31" name="Freeform 24"/>
            <p:cNvSpPr>
              <a:spLocks noEditPoints="1"/>
            </p:cNvSpPr>
            <p:nvPr/>
          </p:nvSpPr>
          <p:spPr bwMode="auto">
            <a:xfrm>
              <a:off x="66675" y="903288"/>
              <a:ext cx="190500" cy="190500"/>
            </a:xfrm>
            <a:custGeom>
              <a:avLst/>
              <a:gdLst/>
              <a:ahLst/>
              <a:cxnLst/>
              <a:rect l="0" t="0" r="r" b="b"/>
              <a:pathLst>
                <a:path w="40" h="40">
                  <a:moveTo>
                    <a:pt x="20" y="40"/>
                  </a:moveTo>
                  <a:cubicBezTo>
                    <a:pt x="9" y="40"/>
                    <a:pt x="0" y="31"/>
                    <a:pt x="0" y="20"/>
                  </a:cubicBezTo>
                  <a:cubicBezTo>
                    <a:pt x="0" y="9"/>
                    <a:pt x="9" y="0"/>
                    <a:pt x="20" y="0"/>
                  </a:cubicBezTo>
                  <a:cubicBezTo>
                    <a:pt x="32" y="0"/>
                    <a:pt x="40" y="9"/>
                    <a:pt x="40" y="20"/>
                  </a:cubicBezTo>
                  <a:cubicBezTo>
                    <a:pt x="40" y="31"/>
                    <a:pt x="32" y="40"/>
                    <a:pt x="20" y="40"/>
                  </a:cubicBezTo>
                  <a:close/>
                  <a:moveTo>
                    <a:pt x="20" y="4"/>
                  </a:moveTo>
                  <a:cubicBezTo>
                    <a:pt x="12" y="4"/>
                    <a:pt x="4" y="12"/>
                    <a:pt x="4" y="20"/>
                  </a:cubicBezTo>
                  <a:cubicBezTo>
                    <a:pt x="4" y="29"/>
                    <a:pt x="12" y="36"/>
                    <a:pt x="20" y="36"/>
                  </a:cubicBezTo>
                  <a:cubicBezTo>
                    <a:pt x="29" y="36"/>
                    <a:pt x="36" y="29"/>
                    <a:pt x="36" y="20"/>
                  </a:cubicBezTo>
                  <a:cubicBezTo>
                    <a:pt x="36" y="12"/>
                    <a:pt x="29" y="4"/>
                    <a:pt x="20"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32" name="Freeform 25"/>
            <p:cNvSpPr/>
            <p:nvPr/>
          </p:nvSpPr>
          <p:spPr bwMode="auto">
            <a:xfrm>
              <a:off x="0" y="3897313"/>
              <a:ext cx="133350" cy="266700"/>
            </a:xfrm>
            <a:custGeom>
              <a:avLst/>
              <a:gdLst/>
              <a:ahLst/>
              <a:cxnLst/>
              <a:rect l="0" t="0" r="r" b="b"/>
              <a:pathLst>
                <a:path w="84" h="168">
                  <a:moveTo>
                    <a:pt x="69" y="168"/>
                  </a:moveTo>
                  <a:lnTo>
                    <a:pt x="0" y="6"/>
                  </a:lnTo>
                  <a:lnTo>
                    <a:pt x="12" y="0"/>
                  </a:lnTo>
                  <a:lnTo>
                    <a:pt x="84" y="162"/>
                  </a:lnTo>
                  <a:lnTo>
                    <a:pt x="69" y="16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33" name="Freeform 26"/>
            <p:cNvSpPr>
              <a:spLocks noEditPoints="1"/>
            </p:cNvSpPr>
            <p:nvPr/>
          </p:nvSpPr>
          <p:spPr bwMode="auto">
            <a:xfrm>
              <a:off x="66675" y="414972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34" name="Freeform 27"/>
            <p:cNvSpPr/>
            <p:nvPr/>
          </p:nvSpPr>
          <p:spPr bwMode="auto">
            <a:xfrm>
              <a:off x="0" y="1644650"/>
              <a:ext cx="133350" cy="269875"/>
            </a:xfrm>
            <a:custGeom>
              <a:avLst/>
              <a:gdLst/>
              <a:ahLst/>
              <a:cxnLst/>
              <a:rect l="0" t="0" r="r" b="b"/>
              <a:pathLst>
                <a:path w="84" h="170">
                  <a:moveTo>
                    <a:pt x="12" y="170"/>
                  </a:moveTo>
                  <a:lnTo>
                    <a:pt x="0" y="164"/>
                  </a:lnTo>
                  <a:lnTo>
                    <a:pt x="69" y="0"/>
                  </a:lnTo>
                  <a:lnTo>
                    <a:pt x="84" y="6"/>
                  </a:lnTo>
                  <a:lnTo>
                    <a:pt x="12" y="17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35" name="Freeform 28"/>
            <p:cNvSpPr>
              <a:spLocks noEditPoints="1"/>
            </p:cNvSpPr>
            <p:nvPr/>
          </p:nvSpPr>
          <p:spPr bwMode="auto">
            <a:xfrm>
              <a:off x="66675" y="146843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36" name="Freeform 29"/>
            <p:cNvSpPr/>
            <p:nvPr/>
          </p:nvSpPr>
          <p:spPr bwMode="auto">
            <a:xfrm>
              <a:off x="695325" y="4763"/>
              <a:ext cx="309563" cy="1558925"/>
            </a:xfrm>
            <a:custGeom>
              <a:avLst/>
              <a:gdLst/>
              <a:ahLst/>
              <a:cxnLst/>
              <a:rect l="0" t="0" r="r" b="b"/>
              <a:pathLst>
                <a:path w="195" h="982">
                  <a:moveTo>
                    <a:pt x="195" y="982"/>
                  </a:moveTo>
                  <a:lnTo>
                    <a:pt x="177" y="982"/>
                  </a:lnTo>
                  <a:lnTo>
                    <a:pt x="177" y="805"/>
                  </a:lnTo>
                  <a:lnTo>
                    <a:pt x="0" y="629"/>
                  </a:lnTo>
                  <a:lnTo>
                    <a:pt x="0" y="0"/>
                  </a:lnTo>
                  <a:lnTo>
                    <a:pt x="18" y="0"/>
                  </a:lnTo>
                  <a:lnTo>
                    <a:pt x="18" y="623"/>
                  </a:lnTo>
                  <a:lnTo>
                    <a:pt x="195" y="796"/>
                  </a:lnTo>
                  <a:lnTo>
                    <a:pt x="195" y="98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37" name="Freeform 30"/>
            <p:cNvSpPr>
              <a:spLocks noEditPoints="1"/>
            </p:cNvSpPr>
            <p:nvPr/>
          </p:nvSpPr>
          <p:spPr bwMode="auto">
            <a:xfrm>
              <a:off x="57150" y="488156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38" name="Freeform 31"/>
            <p:cNvSpPr/>
            <p:nvPr/>
          </p:nvSpPr>
          <p:spPr bwMode="auto">
            <a:xfrm>
              <a:off x="138113" y="5060950"/>
              <a:ext cx="304800" cy="1778000"/>
            </a:xfrm>
            <a:custGeom>
              <a:avLst/>
              <a:gdLst/>
              <a:ahLst/>
              <a:cxnLst/>
              <a:rect l="0" t="0" r="r" b="b"/>
              <a:pathLst>
                <a:path w="192" h="1120">
                  <a:moveTo>
                    <a:pt x="192" y="1120"/>
                  </a:moveTo>
                  <a:lnTo>
                    <a:pt x="177" y="1120"/>
                  </a:lnTo>
                  <a:lnTo>
                    <a:pt x="177" y="360"/>
                  </a:lnTo>
                  <a:lnTo>
                    <a:pt x="0" y="183"/>
                  </a:lnTo>
                  <a:lnTo>
                    <a:pt x="0" y="0"/>
                  </a:lnTo>
                  <a:lnTo>
                    <a:pt x="15" y="0"/>
                  </a:lnTo>
                  <a:lnTo>
                    <a:pt x="15" y="177"/>
                  </a:lnTo>
                  <a:lnTo>
                    <a:pt x="192" y="354"/>
                  </a:lnTo>
                  <a:lnTo>
                    <a:pt x="192" y="112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39" name="Freeform 32"/>
            <p:cNvSpPr>
              <a:spLocks noEditPoints="1"/>
            </p:cNvSpPr>
            <p:nvPr/>
          </p:nvSpPr>
          <p:spPr bwMode="auto">
            <a:xfrm>
              <a:off x="561975" y="643096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40" name="Rectangle 33"/>
            <p:cNvSpPr>
              <a:spLocks noChangeArrowheads="1"/>
            </p:cNvSpPr>
            <p:nvPr/>
          </p:nvSpPr>
          <p:spPr bwMode="auto">
            <a:xfrm>
              <a:off x="642938" y="6610350"/>
              <a:ext cx="23813" cy="2428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sp>
        <p:sp>
          <p:nvSpPr>
            <p:cNvPr id="41" name="Freeform 34"/>
            <p:cNvSpPr>
              <a:spLocks noEditPoints="1"/>
            </p:cNvSpPr>
            <p:nvPr/>
          </p:nvSpPr>
          <p:spPr bwMode="auto">
            <a:xfrm>
              <a:off x="76200" y="6430963"/>
              <a:ext cx="190500" cy="188913"/>
            </a:xfrm>
            <a:custGeom>
              <a:avLst/>
              <a:gdLst/>
              <a:ahLst/>
              <a:cxnLst/>
              <a:rect l="0" t="0" r="r" b="b"/>
              <a:pathLst>
                <a:path w="40" h="40">
                  <a:moveTo>
                    <a:pt x="20" y="40"/>
                  </a:moveTo>
                  <a:cubicBezTo>
                    <a:pt x="9" y="40"/>
                    <a:pt x="0" y="31"/>
                    <a:pt x="0" y="20"/>
                  </a:cubicBezTo>
                  <a:cubicBezTo>
                    <a:pt x="0" y="9"/>
                    <a:pt x="9" y="0"/>
                    <a:pt x="20" y="0"/>
                  </a:cubicBezTo>
                  <a:cubicBezTo>
                    <a:pt x="32" y="0"/>
                    <a:pt x="40" y="9"/>
                    <a:pt x="40" y="20"/>
                  </a:cubicBezTo>
                  <a:cubicBezTo>
                    <a:pt x="40" y="31"/>
                    <a:pt x="32"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42" name="Freeform 35"/>
            <p:cNvSpPr/>
            <p:nvPr/>
          </p:nvSpPr>
          <p:spPr bwMode="auto">
            <a:xfrm>
              <a:off x="0" y="5978525"/>
              <a:ext cx="190500" cy="461963"/>
            </a:xfrm>
            <a:custGeom>
              <a:avLst/>
              <a:gdLst/>
              <a:ahLst/>
              <a:cxnLst/>
              <a:rect l="0" t="0" r="r" b="b"/>
              <a:pathLst>
                <a:path w="120" h="291">
                  <a:moveTo>
                    <a:pt x="120" y="291"/>
                  </a:moveTo>
                  <a:lnTo>
                    <a:pt x="105" y="291"/>
                  </a:lnTo>
                  <a:lnTo>
                    <a:pt x="105" y="114"/>
                  </a:lnTo>
                  <a:lnTo>
                    <a:pt x="0" y="9"/>
                  </a:lnTo>
                  <a:lnTo>
                    <a:pt x="12" y="0"/>
                  </a:lnTo>
                  <a:lnTo>
                    <a:pt x="120" y="108"/>
                  </a:lnTo>
                  <a:lnTo>
                    <a:pt x="120" y="291"/>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43" name="Freeform 36"/>
            <p:cNvSpPr/>
            <p:nvPr/>
          </p:nvSpPr>
          <p:spPr bwMode="auto">
            <a:xfrm>
              <a:off x="1014413" y="1801813"/>
              <a:ext cx="214313" cy="755650"/>
            </a:xfrm>
            <a:custGeom>
              <a:avLst/>
              <a:gdLst/>
              <a:ahLst/>
              <a:cxnLst/>
              <a:rect l="0" t="0" r="r" b="b"/>
              <a:pathLst>
                <a:path w="135" h="476">
                  <a:moveTo>
                    <a:pt x="12" y="476"/>
                  </a:moveTo>
                  <a:lnTo>
                    <a:pt x="0" y="476"/>
                  </a:lnTo>
                  <a:lnTo>
                    <a:pt x="0" y="128"/>
                  </a:lnTo>
                  <a:lnTo>
                    <a:pt x="126" y="0"/>
                  </a:lnTo>
                  <a:lnTo>
                    <a:pt x="135" y="9"/>
                  </a:lnTo>
                  <a:lnTo>
                    <a:pt x="12" y="131"/>
                  </a:lnTo>
                  <a:lnTo>
                    <a:pt x="12" y="476"/>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44" name="Freeform 37"/>
            <p:cNvSpPr>
              <a:spLocks noEditPoints="1"/>
            </p:cNvSpPr>
            <p:nvPr/>
          </p:nvSpPr>
          <p:spPr bwMode="auto">
            <a:xfrm>
              <a:off x="938213" y="2547938"/>
              <a:ext cx="166688" cy="160338"/>
            </a:xfrm>
            <a:custGeom>
              <a:avLst/>
              <a:gdLst/>
              <a:ahLst/>
              <a:cxnLst/>
              <a:rect l="0" t="0" r="r" b="b"/>
              <a:pathLst>
                <a:path w="35" h="34">
                  <a:moveTo>
                    <a:pt x="18" y="34"/>
                  </a:moveTo>
                  <a:cubicBezTo>
                    <a:pt x="8" y="34"/>
                    <a:pt x="0" y="26"/>
                    <a:pt x="0" y="17"/>
                  </a:cubicBezTo>
                  <a:cubicBezTo>
                    <a:pt x="0" y="7"/>
                    <a:pt x="8" y="0"/>
                    <a:pt x="18" y="0"/>
                  </a:cubicBezTo>
                  <a:cubicBezTo>
                    <a:pt x="27" y="0"/>
                    <a:pt x="35" y="7"/>
                    <a:pt x="35" y="17"/>
                  </a:cubicBezTo>
                  <a:cubicBezTo>
                    <a:pt x="35" y="26"/>
                    <a:pt x="27" y="34"/>
                    <a:pt x="18" y="34"/>
                  </a:cubicBezTo>
                  <a:close/>
                  <a:moveTo>
                    <a:pt x="18" y="4"/>
                  </a:moveTo>
                  <a:cubicBezTo>
                    <a:pt x="10" y="4"/>
                    <a:pt x="4" y="10"/>
                    <a:pt x="4" y="17"/>
                  </a:cubicBezTo>
                  <a:cubicBezTo>
                    <a:pt x="4" y="24"/>
                    <a:pt x="10" y="30"/>
                    <a:pt x="18" y="30"/>
                  </a:cubicBezTo>
                  <a:cubicBezTo>
                    <a:pt x="25" y="30"/>
                    <a:pt x="31" y="24"/>
                    <a:pt x="31" y="17"/>
                  </a:cubicBezTo>
                  <a:cubicBezTo>
                    <a:pt x="31" y="10"/>
                    <a:pt x="25" y="4"/>
                    <a:pt x="18"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45" name="Freeform 38"/>
            <p:cNvSpPr/>
            <p:nvPr/>
          </p:nvSpPr>
          <p:spPr bwMode="auto">
            <a:xfrm>
              <a:off x="595313" y="4763"/>
              <a:ext cx="638175" cy="4025900"/>
            </a:xfrm>
            <a:custGeom>
              <a:avLst/>
              <a:gdLst/>
              <a:ahLst/>
              <a:cxnLst/>
              <a:rect l="0" t="0" r="r" b="b"/>
              <a:pathLst>
                <a:path w="402" h="2536">
                  <a:moveTo>
                    <a:pt x="402" y="2536"/>
                  </a:moveTo>
                  <a:lnTo>
                    <a:pt x="387" y="2536"/>
                  </a:lnTo>
                  <a:lnTo>
                    <a:pt x="387" y="2311"/>
                  </a:lnTo>
                  <a:lnTo>
                    <a:pt x="0" y="1925"/>
                  </a:lnTo>
                  <a:lnTo>
                    <a:pt x="0" y="0"/>
                  </a:lnTo>
                  <a:lnTo>
                    <a:pt x="15" y="0"/>
                  </a:lnTo>
                  <a:lnTo>
                    <a:pt x="15" y="1916"/>
                  </a:lnTo>
                  <a:lnTo>
                    <a:pt x="402" y="2302"/>
                  </a:lnTo>
                  <a:lnTo>
                    <a:pt x="402" y="2536"/>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46" name="Freeform 39"/>
            <p:cNvSpPr/>
            <p:nvPr/>
          </p:nvSpPr>
          <p:spPr bwMode="auto">
            <a:xfrm>
              <a:off x="1223963"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47" name="Freeform 40"/>
            <p:cNvSpPr>
              <a:spLocks noEditPoints="1"/>
            </p:cNvSpPr>
            <p:nvPr/>
          </p:nvSpPr>
          <p:spPr bwMode="auto">
            <a:xfrm>
              <a:off x="1300163" y="1849438"/>
              <a:ext cx="109538" cy="107950"/>
            </a:xfrm>
            <a:custGeom>
              <a:avLst/>
              <a:gdLst/>
              <a:ahLst/>
              <a:cxnLst/>
              <a:rect l="0" t="0" r="r" b="b"/>
              <a:pathLst>
                <a:path w="23" h="23">
                  <a:moveTo>
                    <a:pt x="12" y="23"/>
                  </a:moveTo>
                  <a:cubicBezTo>
                    <a:pt x="5" y="23"/>
                    <a:pt x="0" y="18"/>
                    <a:pt x="0" y="12"/>
                  </a:cubicBezTo>
                  <a:cubicBezTo>
                    <a:pt x="0" y="5"/>
                    <a:pt x="5" y="0"/>
                    <a:pt x="12" y="0"/>
                  </a:cubicBezTo>
                  <a:cubicBezTo>
                    <a:pt x="18" y="0"/>
                    <a:pt x="23" y="5"/>
                    <a:pt x="23" y="12"/>
                  </a:cubicBezTo>
                  <a:cubicBezTo>
                    <a:pt x="23" y="18"/>
                    <a:pt x="18" y="23"/>
                    <a:pt x="12" y="23"/>
                  </a:cubicBezTo>
                  <a:close/>
                  <a:moveTo>
                    <a:pt x="12" y="4"/>
                  </a:moveTo>
                  <a:cubicBezTo>
                    <a:pt x="8" y="4"/>
                    <a:pt x="4" y="8"/>
                    <a:pt x="4" y="12"/>
                  </a:cubicBezTo>
                  <a:cubicBezTo>
                    <a:pt x="4" y="16"/>
                    <a:pt x="8" y="19"/>
                    <a:pt x="12" y="19"/>
                  </a:cubicBezTo>
                  <a:cubicBezTo>
                    <a:pt x="16" y="19"/>
                    <a:pt x="19" y="16"/>
                    <a:pt x="19" y="12"/>
                  </a:cubicBezTo>
                  <a:cubicBezTo>
                    <a:pt x="19" y="8"/>
                    <a:pt x="16" y="4"/>
                    <a:pt x="12"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48" name="Freeform 41"/>
            <p:cNvSpPr/>
            <p:nvPr/>
          </p:nvSpPr>
          <p:spPr bwMode="auto">
            <a:xfrm>
              <a:off x="280988" y="3417888"/>
              <a:ext cx="142875" cy="474663"/>
            </a:xfrm>
            <a:custGeom>
              <a:avLst/>
              <a:gdLst/>
              <a:ahLst/>
              <a:cxnLst/>
              <a:rect l="0" t="0" r="r" b="b"/>
              <a:pathLst>
                <a:path w="90" h="299">
                  <a:moveTo>
                    <a:pt x="12" y="299"/>
                  </a:moveTo>
                  <a:lnTo>
                    <a:pt x="0" y="299"/>
                  </a:lnTo>
                  <a:lnTo>
                    <a:pt x="0" y="80"/>
                  </a:lnTo>
                  <a:lnTo>
                    <a:pt x="81" y="0"/>
                  </a:lnTo>
                  <a:lnTo>
                    <a:pt x="90" y="8"/>
                  </a:lnTo>
                  <a:lnTo>
                    <a:pt x="12" y="83"/>
                  </a:lnTo>
                  <a:lnTo>
                    <a:pt x="12" y="299"/>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49" name="Freeform 42"/>
            <p:cNvSpPr>
              <a:spLocks noEditPoints="1"/>
            </p:cNvSpPr>
            <p:nvPr/>
          </p:nvSpPr>
          <p:spPr bwMode="auto">
            <a:xfrm>
              <a:off x="238125" y="3883025"/>
              <a:ext cx="109538" cy="109538"/>
            </a:xfrm>
            <a:custGeom>
              <a:avLst/>
              <a:gdLst/>
              <a:ahLst/>
              <a:cxnLst/>
              <a:rect l="0" t="0" r="r" b="b"/>
              <a:pathLst>
                <a:path w="23" h="23">
                  <a:moveTo>
                    <a:pt x="11" y="23"/>
                  </a:moveTo>
                  <a:cubicBezTo>
                    <a:pt x="5" y="23"/>
                    <a:pt x="0" y="18"/>
                    <a:pt x="0" y="12"/>
                  </a:cubicBezTo>
                  <a:cubicBezTo>
                    <a:pt x="0" y="5"/>
                    <a:pt x="5" y="0"/>
                    <a:pt x="11" y="0"/>
                  </a:cubicBezTo>
                  <a:cubicBezTo>
                    <a:pt x="17" y="0"/>
                    <a:pt x="23" y="5"/>
                    <a:pt x="23" y="12"/>
                  </a:cubicBezTo>
                  <a:cubicBezTo>
                    <a:pt x="23" y="18"/>
                    <a:pt x="17" y="23"/>
                    <a:pt x="11" y="23"/>
                  </a:cubicBezTo>
                  <a:close/>
                  <a:moveTo>
                    <a:pt x="11" y="4"/>
                  </a:moveTo>
                  <a:cubicBezTo>
                    <a:pt x="7" y="4"/>
                    <a:pt x="4" y="8"/>
                    <a:pt x="4" y="12"/>
                  </a:cubicBezTo>
                  <a:cubicBezTo>
                    <a:pt x="4" y="16"/>
                    <a:pt x="7" y="19"/>
                    <a:pt x="11" y="19"/>
                  </a:cubicBezTo>
                  <a:cubicBezTo>
                    <a:pt x="15" y="19"/>
                    <a:pt x="19" y="16"/>
                    <a:pt x="19" y="12"/>
                  </a:cubicBezTo>
                  <a:cubicBezTo>
                    <a:pt x="19" y="8"/>
                    <a:pt x="15" y="4"/>
                    <a:pt x="11"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50" name="Freeform 43"/>
            <p:cNvSpPr/>
            <p:nvPr/>
          </p:nvSpPr>
          <p:spPr bwMode="auto">
            <a:xfrm>
              <a:off x="4763" y="2166938"/>
              <a:ext cx="114300" cy="452438"/>
            </a:xfrm>
            <a:custGeom>
              <a:avLst/>
              <a:gdLst/>
              <a:ahLst/>
              <a:cxnLst/>
              <a:rect l="0" t="0" r="r" b="b"/>
              <a:pathLst>
                <a:path w="72" h="285">
                  <a:moveTo>
                    <a:pt x="6" y="285"/>
                  </a:moveTo>
                  <a:lnTo>
                    <a:pt x="0" y="276"/>
                  </a:lnTo>
                  <a:lnTo>
                    <a:pt x="60" y="216"/>
                  </a:lnTo>
                  <a:lnTo>
                    <a:pt x="60" y="0"/>
                  </a:lnTo>
                  <a:lnTo>
                    <a:pt x="72" y="0"/>
                  </a:lnTo>
                  <a:lnTo>
                    <a:pt x="72" y="222"/>
                  </a:lnTo>
                  <a:lnTo>
                    <a:pt x="6" y="285"/>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51" name="Freeform 44"/>
            <p:cNvSpPr>
              <a:spLocks noEditPoints="1"/>
            </p:cNvSpPr>
            <p:nvPr/>
          </p:nvSpPr>
          <p:spPr bwMode="auto">
            <a:xfrm>
              <a:off x="52388" y="2066925"/>
              <a:ext cx="109538" cy="109538"/>
            </a:xfrm>
            <a:custGeom>
              <a:avLst/>
              <a:gdLst/>
              <a:ahLst/>
              <a:cxnLst/>
              <a:rect l="0" t="0" r="r" b="b"/>
              <a:pathLst>
                <a:path w="23" h="23">
                  <a:moveTo>
                    <a:pt x="12" y="23"/>
                  </a:moveTo>
                  <a:cubicBezTo>
                    <a:pt x="5" y="23"/>
                    <a:pt x="0" y="18"/>
                    <a:pt x="0" y="12"/>
                  </a:cubicBezTo>
                  <a:cubicBezTo>
                    <a:pt x="0" y="5"/>
                    <a:pt x="5" y="0"/>
                    <a:pt x="12" y="0"/>
                  </a:cubicBezTo>
                  <a:cubicBezTo>
                    <a:pt x="18" y="0"/>
                    <a:pt x="23" y="5"/>
                    <a:pt x="23" y="12"/>
                  </a:cubicBezTo>
                  <a:cubicBezTo>
                    <a:pt x="23" y="18"/>
                    <a:pt x="18" y="23"/>
                    <a:pt x="12" y="23"/>
                  </a:cubicBezTo>
                  <a:close/>
                  <a:moveTo>
                    <a:pt x="12" y="4"/>
                  </a:moveTo>
                  <a:cubicBezTo>
                    <a:pt x="8" y="4"/>
                    <a:pt x="4" y="8"/>
                    <a:pt x="4" y="12"/>
                  </a:cubicBezTo>
                  <a:cubicBezTo>
                    <a:pt x="4" y="16"/>
                    <a:pt x="8" y="19"/>
                    <a:pt x="12" y="19"/>
                  </a:cubicBezTo>
                  <a:cubicBezTo>
                    <a:pt x="16" y="19"/>
                    <a:pt x="19" y="16"/>
                    <a:pt x="19" y="12"/>
                  </a:cubicBezTo>
                  <a:cubicBezTo>
                    <a:pt x="19" y="8"/>
                    <a:pt x="16" y="4"/>
                    <a:pt x="12"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52" name="Rectangle 45"/>
            <p:cNvSpPr>
              <a:spLocks noChangeArrowheads="1"/>
            </p:cNvSpPr>
            <p:nvPr/>
          </p:nvSpPr>
          <p:spPr bwMode="auto">
            <a:xfrm>
              <a:off x="1228725" y="4662488"/>
              <a:ext cx="23813" cy="2181225"/>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sp>
        <p:sp>
          <p:nvSpPr>
            <p:cNvPr id="53" name="Freeform 46"/>
            <p:cNvSpPr/>
            <p:nvPr/>
          </p:nvSpPr>
          <p:spPr bwMode="auto">
            <a:xfrm>
              <a:off x="1319213" y="5041900"/>
              <a:ext cx="371475" cy="1801813"/>
            </a:xfrm>
            <a:custGeom>
              <a:avLst/>
              <a:gdLst/>
              <a:ahLst/>
              <a:cxnLst/>
              <a:rect l="0" t="0" r="r" b="b"/>
              <a:pathLst>
                <a:path w="234" h="1135">
                  <a:moveTo>
                    <a:pt x="15" y="1135"/>
                  </a:moveTo>
                  <a:lnTo>
                    <a:pt x="0" y="1135"/>
                  </a:lnTo>
                  <a:lnTo>
                    <a:pt x="0" y="515"/>
                  </a:lnTo>
                  <a:lnTo>
                    <a:pt x="0" y="512"/>
                  </a:lnTo>
                  <a:lnTo>
                    <a:pt x="219" y="0"/>
                  </a:lnTo>
                  <a:lnTo>
                    <a:pt x="234" y="6"/>
                  </a:lnTo>
                  <a:lnTo>
                    <a:pt x="15" y="518"/>
                  </a:lnTo>
                  <a:lnTo>
                    <a:pt x="15" y="1135"/>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54" name="Freeform 47"/>
            <p:cNvSpPr>
              <a:spLocks noEditPoints="1"/>
            </p:cNvSpPr>
            <p:nvPr/>
          </p:nvSpPr>
          <p:spPr bwMode="auto">
            <a:xfrm>
              <a:off x="1147763"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55" name="Freeform 48"/>
            <p:cNvSpPr/>
            <p:nvPr/>
          </p:nvSpPr>
          <p:spPr bwMode="auto">
            <a:xfrm>
              <a:off x="819150" y="3983038"/>
              <a:ext cx="347663" cy="2860675"/>
            </a:xfrm>
            <a:custGeom>
              <a:avLst/>
              <a:gdLst/>
              <a:ahLst/>
              <a:cxnLst/>
              <a:rect l="0" t="0" r="r" b="b"/>
              <a:pathLst>
                <a:path w="219" h="1802">
                  <a:moveTo>
                    <a:pt x="219" y="1802"/>
                  </a:moveTo>
                  <a:lnTo>
                    <a:pt x="201" y="1802"/>
                  </a:lnTo>
                  <a:lnTo>
                    <a:pt x="201" y="1185"/>
                  </a:lnTo>
                  <a:lnTo>
                    <a:pt x="0" y="3"/>
                  </a:lnTo>
                  <a:lnTo>
                    <a:pt x="15" y="0"/>
                  </a:lnTo>
                  <a:lnTo>
                    <a:pt x="219" y="1185"/>
                  </a:lnTo>
                  <a:lnTo>
                    <a:pt x="219" y="180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56" name="Freeform 49"/>
            <p:cNvSpPr>
              <a:spLocks noEditPoints="1"/>
            </p:cNvSpPr>
            <p:nvPr/>
          </p:nvSpPr>
          <p:spPr bwMode="auto">
            <a:xfrm>
              <a:off x="728663" y="3806825"/>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57" name="Freeform 50"/>
            <p:cNvSpPr>
              <a:spLocks noEditPoints="1"/>
            </p:cNvSpPr>
            <p:nvPr/>
          </p:nvSpPr>
          <p:spPr bwMode="auto">
            <a:xfrm>
              <a:off x="1624013"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58" name="Freeform 51"/>
            <p:cNvSpPr/>
            <p:nvPr/>
          </p:nvSpPr>
          <p:spPr bwMode="auto">
            <a:xfrm>
              <a:off x="1404938" y="5422900"/>
              <a:ext cx="371475" cy="1425575"/>
            </a:xfrm>
            <a:custGeom>
              <a:avLst/>
              <a:gdLst/>
              <a:ahLst/>
              <a:cxnLst/>
              <a:rect l="0" t="0" r="r" b="b"/>
              <a:pathLst>
                <a:path w="234" h="898">
                  <a:moveTo>
                    <a:pt x="18" y="898"/>
                  </a:moveTo>
                  <a:lnTo>
                    <a:pt x="0" y="898"/>
                  </a:lnTo>
                  <a:lnTo>
                    <a:pt x="0" y="515"/>
                  </a:lnTo>
                  <a:lnTo>
                    <a:pt x="0" y="512"/>
                  </a:lnTo>
                  <a:lnTo>
                    <a:pt x="222" y="0"/>
                  </a:lnTo>
                  <a:lnTo>
                    <a:pt x="234" y="6"/>
                  </a:lnTo>
                  <a:lnTo>
                    <a:pt x="18" y="518"/>
                  </a:lnTo>
                  <a:lnTo>
                    <a:pt x="18" y="89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59" name="Freeform 52"/>
            <p:cNvSpPr/>
            <p:nvPr/>
          </p:nvSpPr>
          <p:spPr bwMode="auto">
            <a:xfrm>
              <a:off x="1666875"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60" name="Freeform 53"/>
            <p:cNvSpPr>
              <a:spLocks noEditPoints="1"/>
            </p:cNvSpPr>
            <p:nvPr/>
          </p:nvSpPr>
          <p:spPr bwMode="auto">
            <a:xfrm>
              <a:off x="1709738"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61" name="Freeform 54"/>
            <p:cNvSpPr>
              <a:spLocks noEditPoints="1"/>
            </p:cNvSpPr>
            <p:nvPr/>
          </p:nvSpPr>
          <p:spPr bwMode="auto">
            <a:xfrm>
              <a:off x="1709738"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62" name="Freeform 55"/>
            <p:cNvSpPr/>
            <p:nvPr/>
          </p:nvSpPr>
          <p:spPr bwMode="auto">
            <a:xfrm>
              <a:off x="1766888" y="6330950"/>
              <a:ext cx="419100" cy="527050"/>
            </a:xfrm>
            <a:custGeom>
              <a:avLst/>
              <a:gdLst/>
              <a:ahLst/>
              <a:cxnLst/>
              <a:rect l="0" t="0" r="r" b="b"/>
              <a:pathLst>
                <a:path w="264" h="332">
                  <a:moveTo>
                    <a:pt x="12" y="332"/>
                  </a:moveTo>
                  <a:lnTo>
                    <a:pt x="0" y="326"/>
                  </a:lnTo>
                  <a:lnTo>
                    <a:pt x="45" y="206"/>
                  </a:lnTo>
                  <a:lnTo>
                    <a:pt x="255" y="0"/>
                  </a:lnTo>
                  <a:lnTo>
                    <a:pt x="264" y="12"/>
                  </a:lnTo>
                  <a:lnTo>
                    <a:pt x="60" y="215"/>
                  </a:lnTo>
                  <a:lnTo>
                    <a:pt x="12" y="33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63" name="Freeform 56"/>
            <p:cNvSpPr>
              <a:spLocks noEditPoints="1"/>
            </p:cNvSpPr>
            <p:nvPr/>
          </p:nvSpPr>
          <p:spPr bwMode="auto">
            <a:xfrm>
              <a:off x="2147888"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64" name="Freeform 57"/>
            <p:cNvSpPr/>
            <p:nvPr/>
          </p:nvSpPr>
          <p:spPr bwMode="auto">
            <a:xfrm>
              <a:off x="504825" y="9525"/>
              <a:ext cx="233363" cy="5103813"/>
            </a:xfrm>
            <a:custGeom>
              <a:avLst/>
              <a:gdLst/>
              <a:ahLst/>
              <a:cxnLst/>
              <a:rect l="0" t="0" r="r" b="b"/>
              <a:pathLst>
                <a:path w="147" h="3215">
                  <a:moveTo>
                    <a:pt x="132" y="3215"/>
                  </a:moveTo>
                  <a:lnTo>
                    <a:pt x="129" y="2754"/>
                  </a:lnTo>
                  <a:lnTo>
                    <a:pt x="0" y="1901"/>
                  </a:lnTo>
                  <a:lnTo>
                    <a:pt x="0" y="0"/>
                  </a:lnTo>
                  <a:lnTo>
                    <a:pt x="15" y="0"/>
                  </a:lnTo>
                  <a:lnTo>
                    <a:pt x="15" y="1898"/>
                  </a:lnTo>
                  <a:lnTo>
                    <a:pt x="144" y="2754"/>
                  </a:lnTo>
                  <a:lnTo>
                    <a:pt x="147" y="3215"/>
                  </a:lnTo>
                  <a:lnTo>
                    <a:pt x="132" y="3215"/>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65" name="Freeform 58"/>
            <p:cNvSpPr>
              <a:spLocks noEditPoints="1"/>
            </p:cNvSpPr>
            <p:nvPr/>
          </p:nvSpPr>
          <p:spPr bwMode="auto">
            <a:xfrm>
              <a:off x="633413" y="5103813"/>
              <a:ext cx="185738" cy="185738"/>
            </a:xfrm>
            <a:custGeom>
              <a:avLst/>
              <a:gdLst/>
              <a:ahLst/>
              <a:cxnLst/>
              <a:rect l="0" t="0" r="r" b="b"/>
              <a:pathLst>
                <a:path w="39" h="39">
                  <a:moveTo>
                    <a:pt x="20" y="39"/>
                  </a:moveTo>
                  <a:cubicBezTo>
                    <a:pt x="9" y="39"/>
                    <a:pt x="0" y="30"/>
                    <a:pt x="0" y="19"/>
                  </a:cubicBezTo>
                  <a:cubicBezTo>
                    <a:pt x="0" y="9"/>
                    <a:pt x="9" y="0"/>
                    <a:pt x="20" y="0"/>
                  </a:cubicBezTo>
                  <a:cubicBezTo>
                    <a:pt x="30" y="0"/>
                    <a:pt x="39" y="9"/>
                    <a:pt x="39" y="19"/>
                  </a:cubicBezTo>
                  <a:cubicBezTo>
                    <a:pt x="39" y="30"/>
                    <a:pt x="30" y="39"/>
                    <a:pt x="20" y="39"/>
                  </a:cubicBezTo>
                  <a:close/>
                  <a:moveTo>
                    <a:pt x="20" y="4"/>
                  </a:moveTo>
                  <a:cubicBezTo>
                    <a:pt x="11" y="4"/>
                    <a:pt x="4" y="11"/>
                    <a:pt x="4" y="19"/>
                  </a:cubicBezTo>
                  <a:cubicBezTo>
                    <a:pt x="4" y="28"/>
                    <a:pt x="11" y="35"/>
                    <a:pt x="20" y="35"/>
                  </a:cubicBezTo>
                  <a:cubicBezTo>
                    <a:pt x="28" y="35"/>
                    <a:pt x="35" y="28"/>
                    <a:pt x="35" y="19"/>
                  </a:cubicBezTo>
                  <a:cubicBezTo>
                    <a:pt x="35" y="11"/>
                    <a:pt x="28" y="4"/>
                    <a:pt x="20"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grpSp>
      <p:sp>
        <p:nvSpPr>
          <p:cNvPr id="2" name="Title 1"/>
          <p:cNvSpPr>
            <a:spLocks noGrp="1"/>
          </p:cNvSpPr>
          <p:nvPr>
            <p:ph type="ctrTitle"/>
          </p:nvPr>
        </p:nvSpPr>
        <p:spPr>
          <a:xfrm>
            <a:off x="1876424" y="1122363"/>
            <a:ext cx="8791575" cy="2387600"/>
          </a:xfrm>
        </p:spPr>
        <p:txBody>
          <a:bodyPr anchor="b">
            <a:normAutofit/>
          </a:bodyPr>
          <a:lstStyle>
            <a:lvl1pPr algn="l">
              <a:defRPr sz="4800"/>
            </a:lvl1pPr>
          </a:lstStyle>
          <a:p>
            <a:r>
              <a:rPr lang="en-US" smtClean="0"/>
              <a:t>Click to edit Master title style</a:t>
            </a:r>
            <a:endParaRPr lang="en-US" dirty="0"/>
          </a:p>
        </p:txBody>
      </p:sp>
      <p:sp>
        <p:nvSpPr>
          <p:cNvPr id="3" name="Subtitle 2"/>
          <p:cNvSpPr>
            <a:spLocks noGrp="1"/>
          </p:cNvSpPr>
          <p:nvPr>
            <p:ph type="subTitle" idx="1"/>
          </p:nvPr>
        </p:nvSpPr>
        <p:spPr>
          <a:xfrm>
            <a:off x="1876424" y="3602038"/>
            <a:ext cx="8791575" cy="1655762"/>
          </a:xfrm>
        </p:spPr>
        <p:txBody>
          <a:bodyPr>
            <a:normAutofit/>
          </a:bodyPr>
          <a:lstStyle>
            <a:lvl1pPr marL="0" indent="0" algn="l">
              <a:buNone/>
              <a:defRPr sz="2000" cap="all" baseline="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a:xfrm>
            <a:off x="7077511" y="5410201"/>
            <a:ext cx="2743200" cy="365125"/>
          </a:xfrm>
        </p:spPr>
        <p:txBody>
          <a:bodyPr/>
          <a:lstStyle/>
          <a:p>
            <a:fld id="{48A87A34-81AB-432B-8DAE-1953F412C126}" type="datetimeFigureOut">
              <a:rPr lang="en-US" dirty="0"/>
              <a:t>3/16/2017</a:t>
            </a:fld>
            <a:endParaRPr lang="en-US" dirty="0"/>
          </a:p>
        </p:txBody>
      </p:sp>
      <p:sp>
        <p:nvSpPr>
          <p:cNvPr id="5" name="Footer Placeholder 4"/>
          <p:cNvSpPr>
            <a:spLocks noGrp="1"/>
          </p:cNvSpPr>
          <p:nvPr>
            <p:ph type="ftr" sz="quarter" idx="11"/>
          </p:nvPr>
        </p:nvSpPr>
        <p:spPr>
          <a:xfrm>
            <a:off x="1876424" y="5410201"/>
            <a:ext cx="5124886" cy="365125"/>
          </a:xfrm>
        </p:spPr>
        <p:txBody>
          <a:bodyPr/>
          <a:lstStyle/>
          <a:p>
            <a:endParaRPr lang="en-US" dirty="0"/>
          </a:p>
        </p:txBody>
      </p:sp>
      <p:sp>
        <p:nvSpPr>
          <p:cNvPr id="6" name="Slide Number Placeholder 5"/>
          <p:cNvSpPr>
            <a:spLocks noGrp="1"/>
          </p:cNvSpPr>
          <p:nvPr>
            <p:ph type="sldNum" sz="quarter" idx="12"/>
          </p:nvPr>
        </p:nvSpPr>
        <p:spPr>
          <a:xfrm>
            <a:off x="9896911" y="5410199"/>
            <a:ext cx="771089" cy="365125"/>
          </a:xfrm>
        </p:spPr>
        <p:txBody>
          <a:bodyPr/>
          <a:lstStyle/>
          <a:p>
            <a:fld id="{6D22F896-40B5-4ADD-8801-0D06FADFA095}" type="slidenum">
              <a:rPr lang="en-US" dirty="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1410" y="4304664"/>
            <a:ext cx="9912355" cy="819355"/>
          </a:xfrm>
        </p:spPr>
        <p:txBody>
          <a:bodyPr anchor="b">
            <a:normAutofit/>
          </a:bodyPr>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141411" y="606426"/>
            <a:ext cx="9912354" cy="3299778"/>
          </a:xfrm>
          <a:prstGeom prst="round2DiagRect">
            <a:avLst>
              <a:gd name="adj1" fmla="val 4860"/>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3200"/>
            </a:lvl1pPr>
          </a:lstStyle>
          <a:p>
            <a:pPr marL="0" lvl="0" indent="0">
              <a:buNone/>
            </a:pPr>
            <a:r>
              <a:rPr lang="en-US" smtClean="0"/>
              <a:t>Click icon to add picture</a:t>
            </a:r>
            <a:endParaRPr lang="en-US" dirty="0"/>
          </a:p>
        </p:txBody>
      </p:sp>
      <p:sp>
        <p:nvSpPr>
          <p:cNvPr id="4" name="Text Placeholder 3"/>
          <p:cNvSpPr>
            <a:spLocks noGrp="1"/>
          </p:cNvSpPr>
          <p:nvPr>
            <p:ph type="body" sz="half" idx="2"/>
          </p:nvPr>
        </p:nvSpPr>
        <p:spPr>
          <a:xfrm>
            <a:off x="1141364" y="5124020"/>
            <a:ext cx="9910859" cy="682472"/>
          </a:xfrm>
        </p:spPr>
        <p:txBody>
          <a:bodyP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3/16/2017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41456" y="609600"/>
            <a:ext cx="9905955" cy="3429000"/>
          </a:xfrm>
        </p:spPr>
        <p:txBody>
          <a:bodyPr anchor="ctr">
            <a:normAutofit/>
          </a:bodyPr>
          <a:lstStyle>
            <a:lvl1pPr>
              <a:defRPr sz="3600"/>
            </a:lvl1pPr>
          </a:lstStyle>
          <a:p>
            <a:r>
              <a:rPr lang="en-US" smtClean="0"/>
              <a:t>Click to edit Master title style</a:t>
            </a:r>
            <a:endParaRPr lang="en-US" dirty="0"/>
          </a:p>
        </p:txBody>
      </p:sp>
      <p:sp>
        <p:nvSpPr>
          <p:cNvPr id="4" name="Text Placeholder 3"/>
          <p:cNvSpPr>
            <a:spLocks noGrp="1"/>
          </p:cNvSpPr>
          <p:nvPr>
            <p:ph type="body" sz="half" idx="2"/>
          </p:nvPr>
        </p:nvSpPr>
        <p:spPr>
          <a:xfrm>
            <a:off x="1141410" y="4419599"/>
            <a:ext cx="9904459" cy="1371599"/>
          </a:xfrm>
        </p:spPr>
        <p:txBody>
          <a:bodyPr anchor="ct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3/16/2017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6212" y="609599"/>
            <a:ext cx="9302752" cy="2748429"/>
          </a:xfrm>
        </p:spPr>
        <p:txBody>
          <a:bodyPr anchor="ctr">
            <a:normAutofit/>
          </a:bodyPr>
          <a:lstStyle>
            <a:lvl1pPr>
              <a:defRPr sz="3600"/>
            </a:lvl1pPr>
          </a:lstStyle>
          <a:p>
            <a:r>
              <a:rPr lang="en-US" smtClean="0"/>
              <a:t>Click to edit Master title style</a:t>
            </a:r>
            <a:endParaRPr lang="en-US" dirty="0"/>
          </a:p>
        </p:txBody>
      </p:sp>
      <p:sp>
        <p:nvSpPr>
          <p:cNvPr id="12" name="Text Placeholder 3"/>
          <p:cNvSpPr>
            <a:spLocks noGrp="1"/>
          </p:cNvSpPr>
          <p:nvPr>
            <p:ph type="body" sz="half" idx="13"/>
          </p:nvPr>
        </p:nvSpPr>
        <p:spPr>
          <a:xfrm>
            <a:off x="1720644" y="3365557"/>
            <a:ext cx="875229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4" name="Text Placeholder 3"/>
          <p:cNvSpPr>
            <a:spLocks noGrp="1"/>
          </p:cNvSpPr>
          <p:nvPr>
            <p:ph type="body" sz="half" idx="2"/>
          </p:nvPr>
        </p:nvSpPr>
        <p:spPr>
          <a:xfrm>
            <a:off x="1141411" y="4309919"/>
            <a:ext cx="9906002" cy="1489496"/>
          </a:xfrm>
        </p:spPr>
        <p:txBody>
          <a:bodyPr anchor="ct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3/16/2017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
        <p:nvSpPr>
          <p:cNvPr id="60" name="TextBox 59"/>
          <p:cNvSpPr txBox="1"/>
          <p:nvPr/>
        </p:nvSpPr>
        <p:spPr>
          <a:xfrm>
            <a:off x="903512" y="73239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latin typeface="+mj-lt"/>
                <a:ea typeface="+mj-ea"/>
                <a:cs typeface="Trebuchet M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61" name="TextBox 60"/>
          <p:cNvSpPr txBox="1"/>
          <p:nvPr/>
        </p:nvSpPr>
        <p:spPr>
          <a:xfrm>
            <a:off x="10537370" y="2764972"/>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latin typeface="+mj-lt"/>
                <a:ea typeface="+mj-ea"/>
                <a:cs typeface="Trebuchet M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41410" y="2134041"/>
            <a:ext cx="9906001" cy="2511835"/>
          </a:xfrm>
        </p:spPr>
        <p:txBody>
          <a:bodyPr anchor="b">
            <a:normAutofit/>
          </a:bodyPr>
          <a:lstStyle>
            <a:lvl1pPr>
              <a:defRPr sz="3600"/>
            </a:lvl1pPr>
          </a:lstStyle>
          <a:p>
            <a:r>
              <a:rPr lang="en-US" smtClean="0"/>
              <a:t>Click to edit Master title style</a:t>
            </a:r>
            <a:endParaRPr lang="en-US" dirty="0"/>
          </a:p>
        </p:txBody>
      </p:sp>
      <p:sp>
        <p:nvSpPr>
          <p:cNvPr id="4" name="Text Placeholder 3"/>
          <p:cNvSpPr>
            <a:spLocks noGrp="1"/>
          </p:cNvSpPr>
          <p:nvPr>
            <p:ph type="body" sz="half" idx="2"/>
          </p:nvPr>
        </p:nvSpPr>
        <p:spPr>
          <a:xfrm>
            <a:off x="1141364" y="4657655"/>
            <a:ext cx="9904505" cy="1140644"/>
          </a:xfrm>
        </p:spPr>
        <p:txBody>
          <a:bodyPr anchor="t">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3/16/2017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15" name="Title 1"/>
          <p:cNvSpPr>
            <a:spLocks noGrp="1"/>
          </p:cNvSpPr>
          <p:nvPr>
            <p:ph type="title"/>
          </p:nvPr>
        </p:nvSpPr>
        <p:spPr>
          <a:xfrm>
            <a:off x="1141413" y="609600"/>
            <a:ext cx="9905998" cy="1905000"/>
          </a:xfrm>
        </p:spPr>
        <p:txBody>
          <a:bodyPr/>
          <a:lstStyle/>
          <a:p>
            <a:r>
              <a:rPr lang="en-US" smtClean="0"/>
              <a:t>Click to edit Master title style</a:t>
            </a:r>
            <a:endParaRPr lang="en-US" dirty="0"/>
          </a:p>
        </p:txBody>
      </p:sp>
      <p:sp>
        <p:nvSpPr>
          <p:cNvPr id="7" name="Text Placeholder 2"/>
          <p:cNvSpPr>
            <a:spLocks noGrp="1"/>
          </p:cNvSpPr>
          <p:nvPr>
            <p:ph type="body" idx="1"/>
          </p:nvPr>
        </p:nvSpPr>
        <p:spPr>
          <a:xfrm>
            <a:off x="1141410" y="2674463"/>
            <a:ext cx="3196899"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8" name="Text Placeholder 3"/>
          <p:cNvSpPr>
            <a:spLocks noGrp="1"/>
          </p:cNvSpPr>
          <p:nvPr>
            <p:ph type="body" sz="half" idx="15"/>
          </p:nvPr>
        </p:nvSpPr>
        <p:spPr>
          <a:xfrm>
            <a:off x="1127918" y="3360263"/>
            <a:ext cx="3208735"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9" name="Text Placeholder 4"/>
          <p:cNvSpPr>
            <a:spLocks noGrp="1"/>
          </p:cNvSpPr>
          <p:nvPr>
            <p:ph type="body" sz="quarter" idx="3"/>
          </p:nvPr>
        </p:nvSpPr>
        <p:spPr>
          <a:xfrm>
            <a:off x="4514766" y="2677635"/>
            <a:ext cx="3184385"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0" name="Text Placeholder 3"/>
          <p:cNvSpPr>
            <a:spLocks noGrp="1"/>
          </p:cNvSpPr>
          <p:nvPr>
            <p:ph type="body" sz="half" idx="16"/>
          </p:nvPr>
        </p:nvSpPr>
        <p:spPr>
          <a:xfrm>
            <a:off x="4504213" y="3363435"/>
            <a:ext cx="3195830"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1" name="Text Placeholder 4"/>
          <p:cNvSpPr>
            <a:spLocks noGrp="1"/>
          </p:cNvSpPr>
          <p:nvPr>
            <p:ph type="body" sz="quarter" idx="13"/>
          </p:nvPr>
        </p:nvSpPr>
        <p:spPr>
          <a:xfrm>
            <a:off x="7852442" y="2674463"/>
            <a:ext cx="3194968"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2" name="Text Placeholder 3"/>
          <p:cNvSpPr>
            <a:spLocks noGrp="1"/>
          </p:cNvSpPr>
          <p:nvPr>
            <p:ph type="body" sz="half" idx="17"/>
          </p:nvPr>
        </p:nvSpPr>
        <p:spPr>
          <a:xfrm>
            <a:off x="7852442" y="3360263"/>
            <a:ext cx="3194968"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3" name="Date Placeholder 2"/>
          <p:cNvSpPr>
            <a:spLocks noGrp="1"/>
          </p:cNvSpPr>
          <p:nvPr>
            <p:ph type="dt" sz="half" idx="10"/>
          </p:nvPr>
        </p:nvSpPr>
        <p:spPr/>
        <p:txBody>
          <a:bodyPr/>
          <a:lstStyle/>
          <a:p>
            <a:fld id="{48A87A34-81AB-432B-8DAE-1953F412C126}" type="datetimeFigureOut">
              <a:rPr lang="en-US" dirty="0"/>
              <a:t>3/16/2017</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30" name="Title 1"/>
          <p:cNvSpPr>
            <a:spLocks noGrp="1"/>
          </p:cNvSpPr>
          <p:nvPr>
            <p:ph type="title"/>
          </p:nvPr>
        </p:nvSpPr>
        <p:spPr>
          <a:xfrm>
            <a:off x="1141411" y="609600"/>
            <a:ext cx="9905999" cy="1905000"/>
          </a:xfrm>
        </p:spPr>
        <p:txBody>
          <a:bodyPr/>
          <a:lstStyle/>
          <a:p>
            <a:r>
              <a:rPr lang="en-US" smtClean="0"/>
              <a:t>Click to edit Master title style</a:t>
            </a:r>
            <a:endParaRPr lang="en-US" dirty="0"/>
          </a:p>
        </p:txBody>
      </p:sp>
      <p:sp>
        <p:nvSpPr>
          <p:cNvPr id="19" name="Text Placeholder 2"/>
          <p:cNvSpPr>
            <a:spLocks noGrp="1"/>
          </p:cNvSpPr>
          <p:nvPr>
            <p:ph type="body" idx="1"/>
          </p:nvPr>
        </p:nvSpPr>
        <p:spPr>
          <a:xfrm>
            <a:off x="1141413" y="4404596"/>
            <a:ext cx="3195240"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0" name="Picture Placeholder 2"/>
          <p:cNvSpPr>
            <a:spLocks noGrp="1" noChangeAspect="1"/>
          </p:cNvSpPr>
          <p:nvPr>
            <p:ph type="pic" idx="15"/>
          </p:nvPr>
        </p:nvSpPr>
        <p:spPr>
          <a:xfrm>
            <a:off x="1141413" y="2666998"/>
            <a:ext cx="3195240"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en-US" smtClean="0"/>
              <a:t>Click icon to add picture</a:t>
            </a:r>
            <a:endParaRPr lang="en-US" dirty="0"/>
          </a:p>
        </p:txBody>
      </p:sp>
      <p:sp>
        <p:nvSpPr>
          <p:cNvPr id="21" name="Text Placeholder 3"/>
          <p:cNvSpPr>
            <a:spLocks noGrp="1"/>
          </p:cNvSpPr>
          <p:nvPr>
            <p:ph type="body" sz="half" idx="18"/>
          </p:nvPr>
        </p:nvSpPr>
        <p:spPr>
          <a:xfrm>
            <a:off x="1141413" y="4980858"/>
            <a:ext cx="3195240" cy="81784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2" name="Text Placeholder 4"/>
          <p:cNvSpPr>
            <a:spLocks noGrp="1"/>
          </p:cNvSpPr>
          <p:nvPr>
            <p:ph type="body" sz="quarter" idx="3"/>
          </p:nvPr>
        </p:nvSpPr>
        <p:spPr>
          <a:xfrm>
            <a:off x="4489053" y="4404596"/>
            <a:ext cx="3200400"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3" name="Picture Placeholder 2"/>
          <p:cNvSpPr>
            <a:spLocks noGrp="1" noChangeAspect="1"/>
          </p:cNvSpPr>
          <p:nvPr>
            <p:ph type="pic" idx="21"/>
          </p:nvPr>
        </p:nvSpPr>
        <p:spPr>
          <a:xfrm>
            <a:off x="4489053" y="2666998"/>
            <a:ext cx="3198940"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en-US" smtClean="0"/>
              <a:t>Click icon to add picture</a:t>
            </a:r>
            <a:endParaRPr lang="en-US" dirty="0"/>
          </a:p>
        </p:txBody>
      </p:sp>
      <p:sp>
        <p:nvSpPr>
          <p:cNvPr id="24" name="Text Placeholder 3"/>
          <p:cNvSpPr>
            <a:spLocks noGrp="1"/>
          </p:cNvSpPr>
          <p:nvPr>
            <p:ph type="body" sz="half" idx="19"/>
          </p:nvPr>
        </p:nvSpPr>
        <p:spPr>
          <a:xfrm>
            <a:off x="4487593" y="4980857"/>
            <a:ext cx="3200400" cy="81034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5" name="Text Placeholder 4"/>
          <p:cNvSpPr>
            <a:spLocks noGrp="1"/>
          </p:cNvSpPr>
          <p:nvPr>
            <p:ph type="body" sz="quarter" idx="13"/>
          </p:nvPr>
        </p:nvSpPr>
        <p:spPr>
          <a:xfrm>
            <a:off x="7852567" y="4404595"/>
            <a:ext cx="3190741"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6" name="Picture Placeholder 2"/>
          <p:cNvSpPr>
            <a:spLocks noGrp="1" noChangeAspect="1"/>
          </p:cNvSpPr>
          <p:nvPr>
            <p:ph type="pic" idx="22"/>
          </p:nvPr>
        </p:nvSpPr>
        <p:spPr>
          <a:xfrm>
            <a:off x="7852442" y="2666998"/>
            <a:ext cx="3194969"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en-US" smtClean="0"/>
              <a:t>Click icon to add picture</a:t>
            </a:r>
            <a:endParaRPr lang="en-US" dirty="0"/>
          </a:p>
        </p:txBody>
      </p:sp>
      <p:sp>
        <p:nvSpPr>
          <p:cNvPr id="27" name="Text Placeholder 3"/>
          <p:cNvSpPr>
            <a:spLocks noGrp="1"/>
          </p:cNvSpPr>
          <p:nvPr>
            <p:ph type="body" sz="half" idx="20"/>
          </p:nvPr>
        </p:nvSpPr>
        <p:spPr>
          <a:xfrm>
            <a:off x="7852442" y="4980854"/>
            <a:ext cx="3194968" cy="810345"/>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3" name="Date Placeholder 2"/>
          <p:cNvSpPr>
            <a:spLocks noGrp="1"/>
          </p:cNvSpPr>
          <p:nvPr>
            <p:ph type="dt" sz="half" idx="10"/>
          </p:nvPr>
        </p:nvSpPr>
        <p:spPr/>
        <p:txBody>
          <a:bodyPr/>
          <a:lstStyle/>
          <a:p>
            <a:fld id="{48A87A34-81AB-432B-8DAE-1953F412C126}" type="datetimeFigureOut">
              <a:rPr lang="en-US" dirty="0"/>
              <a:t>3/16/2017</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3/16/2017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042400" y="609599"/>
            <a:ext cx="2005011" cy="5181601"/>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141410" y="609599"/>
            <a:ext cx="7748590" cy="5181601"/>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3/16/2017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3/16/2017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41411" y="1419226"/>
            <a:ext cx="9906000" cy="2852737"/>
          </a:xfrm>
        </p:spPr>
        <p:txBody>
          <a:bodyPr anchor="b">
            <a:normAutofit/>
          </a:bodyPr>
          <a:lstStyle>
            <a:lvl1pPr>
              <a:defRPr sz="3600"/>
            </a:lvl1pPr>
          </a:lstStyle>
          <a:p>
            <a:r>
              <a:rPr lang="en-US" smtClean="0"/>
              <a:t>Click to edit Master title style</a:t>
            </a:r>
            <a:endParaRPr lang="en-US" dirty="0"/>
          </a:p>
        </p:txBody>
      </p:sp>
      <p:sp>
        <p:nvSpPr>
          <p:cNvPr id="3" name="Text Placeholder 2"/>
          <p:cNvSpPr>
            <a:spLocks noGrp="1"/>
          </p:cNvSpPr>
          <p:nvPr>
            <p:ph type="body" idx="1"/>
          </p:nvPr>
        </p:nvSpPr>
        <p:spPr>
          <a:xfrm>
            <a:off x="1141411" y="4424362"/>
            <a:ext cx="9906000" cy="1374776"/>
          </a:xfrm>
        </p:spPr>
        <p:txBody>
          <a:bodyPr>
            <a:normAutofit/>
          </a:bodyPr>
          <a:lstStyle>
            <a:lvl1pPr marL="0" indent="0">
              <a:buNone/>
              <a:defRPr sz="1800" cap="all" baseline="0">
                <a:solidFill>
                  <a:schemeClr val="tx1">
                    <a:tint val="75000"/>
                  </a:schemeClr>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8A87A34-81AB-432B-8DAE-1953F412C126}" type="datetimeFigureOut">
              <a:rPr lang="en-US" dirty="0"/>
              <a:t>3/16/2017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141410" y="2249486"/>
            <a:ext cx="4878389" cy="3541714"/>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172200" y="2249486"/>
            <a:ext cx="4875211" cy="3541714"/>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3/16/2017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141411" y="619126"/>
            <a:ext cx="9906000" cy="1477961"/>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370019" y="2249486"/>
            <a:ext cx="4649783" cy="823912"/>
          </a:xfrm>
        </p:spPr>
        <p:txBody>
          <a:bodyPr anchor="b"/>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141410" y="3073397"/>
            <a:ext cx="4878391" cy="2717801"/>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400808" y="2249485"/>
            <a:ext cx="4646602" cy="823912"/>
          </a:xfrm>
        </p:spPr>
        <p:txBody>
          <a:bodyPr anchor="b"/>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3073397"/>
            <a:ext cx="4875210" cy="2717801"/>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t>3/16/2017</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3/16/2017</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dirty="0"/>
              <a:t>3/16/2017</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6705" y="609601"/>
            <a:ext cx="3856037" cy="1639884"/>
          </a:xfrm>
        </p:spPr>
        <p:txBody>
          <a:bodyPr anchor="b"/>
          <a:lstStyle>
            <a:lvl1pPr>
              <a:defRPr sz="3200"/>
            </a:lvl1pPr>
          </a:lstStyle>
          <a:p>
            <a:r>
              <a:rPr lang="en-US" smtClean="0"/>
              <a:t>Click to edit Master title style</a:t>
            </a:r>
            <a:endParaRPr lang="en-US" dirty="0"/>
          </a:p>
        </p:txBody>
      </p:sp>
      <p:sp>
        <p:nvSpPr>
          <p:cNvPr id="3" name="Content Placeholder 2"/>
          <p:cNvSpPr>
            <a:spLocks noGrp="1"/>
          </p:cNvSpPr>
          <p:nvPr>
            <p:ph idx="1"/>
          </p:nvPr>
        </p:nvSpPr>
        <p:spPr>
          <a:xfrm>
            <a:off x="5156200" y="592666"/>
            <a:ext cx="5891209" cy="5198534"/>
          </a:xfrm>
        </p:spPr>
        <p:txBody>
          <a:bodyPr anchor="ct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146705" y="2249486"/>
            <a:ext cx="3856037" cy="354171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3/16/2017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1413" y="609600"/>
            <a:ext cx="5934508" cy="1639886"/>
          </a:xfrm>
        </p:spPr>
        <p:txBody>
          <a:bodyPr anchor="b"/>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7380721" y="609601"/>
            <a:ext cx="3666690" cy="5181599"/>
          </a:xfrm>
          <a:prstGeom prst="round2DiagRect">
            <a:avLst>
              <a:gd name="adj1" fmla="val 5608"/>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1141410" y="2249486"/>
            <a:ext cx="5934511" cy="354171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3/16/2017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7" name="Picture 2" descr="\\DROBO-FS\QuickDrops\JB\PPTX NG\Droplets\LightingOverlay.png"/>
          <p:cNvPicPr>
            <a:picLocks noChangeAspect="1" noChangeArrowheads="1"/>
          </p:cNvPicPr>
          <p:nvPr/>
        </p:nvPicPr>
        <p:blipFill>
          <a:blip r:embed="rId19">
            <a:alphaModFix amt="30000"/>
            <a:duotone>
              <a:prstClr val="black"/>
              <a:schemeClr val="tx2">
                <a:tint val="45000"/>
                <a:satMod val="400000"/>
              </a:schemeClr>
            </a:duotone>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a14="http://schemas.microsoft.com/office/drawing/2010/main">
                <a:solidFill>
                  <a:srgbClr val="FFFFFF"/>
                </a:solidFill>
              </a14:hiddenFill>
            </a:ext>
          </a:extLst>
        </p:spPr>
      </p:pic>
      <p:grpSp>
        <p:nvGrpSpPr>
          <p:cNvPr id="8" name="Group 7"/>
          <p:cNvGrpSpPr/>
          <p:nvPr/>
        </p:nvGrpSpPr>
        <p:grpSpPr>
          <a:xfrm>
            <a:off x="-14288" y="0"/>
            <a:ext cx="12053888" cy="6858001"/>
            <a:chOff x="-14288" y="0"/>
            <a:chExt cx="12053888" cy="6858001"/>
          </a:xfrm>
        </p:grpSpPr>
        <p:grpSp>
          <p:nvGrpSpPr>
            <p:cNvPr id="9" name="Group 8"/>
            <p:cNvGrpSpPr/>
            <p:nvPr/>
          </p:nvGrpSpPr>
          <p:grpSpPr>
            <a:xfrm>
              <a:off x="-14288" y="0"/>
              <a:ext cx="1220788" cy="6858001"/>
              <a:chOff x="-14288" y="0"/>
              <a:chExt cx="1220788" cy="6858001"/>
            </a:xfrm>
            <a:gradFill flip="none" rotWithShape="1">
              <a:gsLst>
                <a:gs pos="0">
                  <a:schemeClr val="tx2"/>
                </a:gs>
                <a:gs pos="100000">
                  <a:schemeClr val="bg2">
                    <a:lumMod val="60000"/>
                    <a:lumOff val="40000"/>
                  </a:schemeClr>
                </a:gs>
              </a:gsLst>
              <a:lin ang="5400000" scaled="0"/>
              <a:tileRect/>
            </a:gradFill>
          </p:grpSpPr>
          <p:sp>
            <p:nvSpPr>
              <p:cNvPr id="21" name="Rectangle 5"/>
              <p:cNvSpPr>
                <a:spLocks noChangeArrowheads="1"/>
              </p:cNvSpPr>
              <p:nvPr/>
            </p:nvSpPr>
            <p:spPr bwMode="auto">
              <a:xfrm>
                <a:off x="114300" y="4763"/>
                <a:ext cx="23813" cy="2181225"/>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sp>
          <p:sp>
            <p:nvSpPr>
              <p:cNvPr id="22" name="Freeform 6"/>
              <p:cNvSpPr>
                <a:spLocks noEditPoints="1"/>
              </p:cNvSpPr>
              <p:nvPr/>
            </p:nvSpPr>
            <p:spPr bwMode="auto">
              <a:xfrm>
                <a:off x="33337"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23" name="Freeform 7"/>
              <p:cNvSpPr>
                <a:spLocks noEditPoints="1"/>
              </p:cNvSpPr>
              <p:nvPr/>
            </p:nvSpPr>
            <p:spPr bwMode="auto">
              <a:xfrm>
                <a:off x="28575"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24" name="Freeform 8"/>
              <p:cNvSpPr/>
              <p:nvPr/>
            </p:nvSpPr>
            <p:spPr bwMode="auto">
              <a:xfrm>
                <a:off x="200025" y="4763"/>
                <a:ext cx="369888" cy="1811338"/>
              </a:xfrm>
              <a:custGeom>
                <a:avLst/>
                <a:gdLst/>
                <a:ahLst/>
                <a:cxnLst/>
                <a:rect l="0" t="0" r="r" b="b"/>
                <a:pathLst>
                  <a:path w="233" h="1141">
                    <a:moveTo>
                      <a:pt x="218" y="1141"/>
                    </a:moveTo>
                    <a:lnTo>
                      <a:pt x="0" y="626"/>
                    </a:lnTo>
                    <a:lnTo>
                      <a:pt x="0" y="0"/>
                    </a:lnTo>
                    <a:lnTo>
                      <a:pt x="15" y="0"/>
                    </a:lnTo>
                    <a:lnTo>
                      <a:pt x="15" y="623"/>
                    </a:lnTo>
                    <a:lnTo>
                      <a:pt x="233" y="1135"/>
                    </a:lnTo>
                    <a:lnTo>
                      <a:pt x="218" y="1141"/>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25" name="Freeform 9"/>
              <p:cNvSpPr>
                <a:spLocks noEditPoints="1"/>
              </p:cNvSpPr>
              <p:nvPr/>
            </p:nvSpPr>
            <p:spPr bwMode="auto">
              <a:xfrm>
                <a:off x="503237" y="1801813"/>
                <a:ext cx="190500" cy="188913"/>
              </a:xfrm>
              <a:custGeom>
                <a:avLst/>
                <a:gdLst/>
                <a:ahLst/>
                <a:cxnLst/>
                <a:rect l="0" t="0" r="r" b="b"/>
                <a:pathLst>
                  <a:path w="40" h="40">
                    <a:moveTo>
                      <a:pt x="20" y="40"/>
                    </a:moveTo>
                    <a:cubicBezTo>
                      <a:pt x="9" y="40"/>
                      <a:pt x="0" y="31"/>
                      <a:pt x="0" y="20"/>
                    </a:cubicBezTo>
                    <a:cubicBezTo>
                      <a:pt x="0" y="9"/>
                      <a:pt x="9" y="0"/>
                      <a:pt x="20" y="0"/>
                    </a:cubicBezTo>
                    <a:cubicBezTo>
                      <a:pt x="33" y="0"/>
                      <a:pt x="40" y="6"/>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9"/>
                      <a:pt x="31" y="4"/>
                      <a:pt x="20"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26" name="Freeform 10"/>
              <p:cNvSpPr/>
              <p:nvPr/>
            </p:nvSpPr>
            <p:spPr bwMode="auto">
              <a:xfrm>
                <a:off x="285750" y="4763"/>
                <a:ext cx="369888" cy="1430338"/>
              </a:xfrm>
              <a:custGeom>
                <a:avLst/>
                <a:gdLst/>
                <a:ahLst/>
                <a:cxnLst/>
                <a:rect l="0" t="0" r="r" b="b"/>
                <a:pathLst>
                  <a:path w="233" h="901">
                    <a:moveTo>
                      <a:pt x="221" y="901"/>
                    </a:moveTo>
                    <a:lnTo>
                      <a:pt x="0" y="383"/>
                    </a:lnTo>
                    <a:lnTo>
                      <a:pt x="0" y="0"/>
                    </a:lnTo>
                    <a:lnTo>
                      <a:pt x="18" y="0"/>
                    </a:lnTo>
                    <a:lnTo>
                      <a:pt x="18" y="380"/>
                    </a:lnTo>
                    <a:lnTo>
                      <a:pt x="233" y="895"/>
                    </a:lnTo>
                    <a:lnTo>
                      <a:pt x="221" y="901"/>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27" name="Freeform 11"/>
              <p:cNvSpPr/>
              <p:nvPr/>
            </p:nvSpPr>
            <p:spPr bwMode="auto">
              <a:xfrm>
                <a:off x="546100"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28" name="Freeform 12"/>
              <p:cNvSpPr>
                <a:spLocks noEditPoints="1"/>
              </p:cNvSpPr>
              <p:nvPr/>
            </p:nvSpPr>
            <p:spPr bwMode="auto">
              <a:xfrm>
                <a:off x="588962" y="1420813"/>
                <a:ext cx="190500" cy="190500"/>
              </a:xfrm>
              <a:custGeom>
                <a:avLst/>
                <a:gdLst/>
                <a:ahLst/>
                <a:cxnLst/>
                <a:rect l="0" t="0" r="r" b="b"/>
                <a:pathLst>
                  <a:path w="40" h="40">
                    <a:moveTo>
                      <a:pt x="20" y="40"/>
                    </a:moveTo>
                    <a:cubicBezTo>
                      <a:pt x="9" y="40"/>
                      <a:pt x="0" y="31"/>
                      <a:pt x="0" y="20"/>
                    </a:cubicBezTo>
                    <a:cubicBezTo>
                      <a:pt x="0" y="9"/>
                      <a:pt x="9" y="0"/>
                      <a:pt x="20" y="0"/>
                    </a:cubicBezTo>
                    <a:cubicBezTo>
                      <a:pt x="33" y="0"/>
                      <a:pt x="40" y="7"/>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9"/>
                      <a:pt x="31" y="4"/>
                      <a:pt x="20"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29" name="Freeform 13"/>
              <p:cNvSpPr>
                <a:spLocks noEditPoints="1"/>
              </p:cNvSpPr>
              <p:nvPr/>
            </p:nvSpPr>
            <p:spPr bwMode="auto">
              <a:xfrm>
                <a:off x="588962"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30" name="Freeform 14"/>
              <p:cNvSpPr/>
              <p:nvPr/>
            </p:nvSpPr>
            <p:spPr bwMode="auto">
              <a:xfrm>
                <a:off x="641350" y="0"/>
                <a:ext cx="422275" cy="527050"/>
              </a:xfrm>
              <a:custGeom>
                <a:avLst/>
                <a:gdLst/>
                <a:ahLst/>
                <a:cxnLst/>
                <a:rect l="0" t="0" r="r" b="b"/>
                <a:pathLst>
                  <a:path w="266" h="332">
                    <a:moveTo>
                      <a:pt x="257" y="332"/>
                    </a:moveTo>
                    <a:lnTo>
                      <a:pt x="48" y="123"/>
                    </a:lnTo>
                    <a:lnTo>
                      <a:pt x="0" y="6"/>
                    </a:lnTo>
                    <a:lnTo>
                      <a:pt x="15" y="0"/>
                    </a:lnTo>
                    <a:lnTo>
                      <a:pt x="63" y="114"/>
                    </a:lnTo>
                    <a:lnTo>
                      <a:pt x="266" y="320"/>
                    </a:lnTo>
                    <a:lnTo>
                      <a:pt x="257" y="33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31" name="Freeform 15"/>
              <p:cNvSpPr>
                <a:spLocks noEditPoints="1"/>
              </p:cNvSpPr>
              <p:nvPr/>
            </p:nvSpPr>
            <p:spPr bwMode="auto">
              <a:xfrm>
                <a:off x="1020762"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32" name="Line 16"/>
              <p:cNvSpPr>
                <a:spLocks noChangeShapeType="1"/>
              </p:cNvSpPr>
              <p:nvPr/>
            </p:nvSpPr>
            <p:spPr bwMode="auto">
              <a:xfrm>
                <a:off x="-4763" y="9525"/>
                <a:ext cx="0" cy="0"/>
              </a:xfrm>
              <a:prstGeom prst="line">
                <a:avLst/>
              </a:prstGeom>
              <a:grpFill/>
              <a:ln w="15" cap="flat">
                <a:solidFill>
                  <a:srgbClr val="FFFFFF"/>
                </a:solidFill>
                <a:prstDash val="solid"/>
                <a:miter lim="800000"/>
                <a:headEnd/>
                <a:tailEnd/>
              </a:ln>
            </p:spPr>
          </p:sp>
          <p:sp>
            <p:nvSpPr>
              <p:cNvPr id="33" name="Freeform 17"/>
              <p:cNvSpPr/>
              <p:nvPr/>
            </p:nvSpPr>
            <p:spPr bwMode="auto">
              <a:xfrm>
                <a:off x="9525" y="1801813"/>
                <a:ext cx="123825" cy="127000"/>
              </a:xfrm>
              <a:custGeom>
                <a:avLst/>
                <a:gdLst/>
                <a:ahLst/>
                <a:cxnLst/>
                <a:rect l="0" t="0" r="r" b="b"/>
                <a:pathLst>
                  <a:path w="78" h="80">
                    <a:moveTo>
                      <a:pt x="6" y="80"/>
                    </a:moveTo>
                    <a:lnTo>
                      <a:pt x="0" y="71"/>
                    </a:lnTo>
                    <a:lnTo>
                      <a:pt x="69" y="0"/>
                    </a:lnTo>
                    <a:lnTo>
                      <a:pt x="78" y="9"/>
                    </a:lnTo>
                    <a:lnTo>
                      <a:pt x="6" y="8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34" name="Freeform 18"/>
              <p:cNvSpPr/>
              <p:nvPr/>
            </p:nvSpPr>
            <p:spPr bwMode="auto">
              <a:xfrm>
                <a:off x="-9525" y="3549650"/>
                <a:ext cx="147638" cy="481013"/>
              </a:xfrm>
              <a:custGeom>
                <a:avLst/>
                <a:gdLst/>
                <a:ahLst/>
                <a:cxnLst/>
                <a:rect l="0" t="0" r="r" b="b"/>
                <a:pathLst>
                  <a:path w="93" h="303">
                    <a:moveTo>
                      <a:pt x="93" y="303"/>
                    </a:moveTo>
                    <a:lnTo>
                      <a:pt x="78" y="303"/>
                    </a:lnTo>
                    <a:lnTo>
                      <a:pt x="78" y="78"/>
                    </a:lnTo>
                    <a:lnTo>
                      <a:pt x="0" y="12"/>
                    </a:lnTo>
                    <a:lnTo>
                      <a:pt x="12" y="0"/>
                    </a:lnTo>
                    <a:lnTo>
                      <a:pt x="93" y="69"/>
                    </a:lnTo>
                    <a:lnTo>
                      <a:pt x="93" y="30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35" name="Freeform 19"/>
              <p:cNvSpPr/>
              <p:nvPr/>
            </p:nvSpPr>
            <p:spPr bwMode="auto">
              <a:xfrm>
                <a:off x="128587"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36" name="Freeform 20"/>
              <p:cNvSpPr>
                <a:spLocks noEditPoints="1"/>
              </p:cNvSpPr>
              <p:nvPr/>
            </p:nvSpPr>
            <p:spPr bwMode="auto">
              <a:xfrm>
                <a:off x="204787" y="1849438"/>
                <a:ext cx="114300" cy="107950"/>
              </a:xfrm>
              <a:custGeom>
                <a:avLst/>
                <a:gdLst/>
                <a:ahLst/>
                <a:cxnLst/>
                <a:rect l="0" t="0" r="r" b="b"/>
                <a:pathLst>
                  <a:path w="24" h="23">
                    <a:moveTo>
                      <a:pt x="12" y="23"/>
                    </a:moveTo>
                    <a:cubicBezTo>
                      <a:pt x="6" y="23"/>
                      <a:pt x="0" y="18"/>
                      <a:pt x="0" y="12"/>
                    </a:cubicBezTo>
                    <a:cubicBezTo>
                      <a:pt x="0" y="5"/>
                      <a:pt x="6" y="0"/>
                      <a:pt x="12" y="0"/>
                    </a:cubicBezTo>
                    <a:cubicBezTo>
                      <a:pt x="18" y="0"/>
                      <a:pt x="24" y="5"/>
                      <a:pt x="24" y="12"/>
                    </a:cubicBezTo>
                    <a:cubicBezTo>
                      <a:pt x="24" y="18"/>
                      <a:pt x="18" y="23"/>
                      <a:pt x="12" y="23"/>
                    </a:cubicBezTo>
                    <a:close/>
                    <a:moveTo>
                      <a:pt x="12" y="4"/>
                    </a:moveTo>
                    <a:cubicBezTo>
                      <a:pt x="8" y="4"/>
                      <a:pt x="4" y="8"/>
                      <a:pt x="4" y="12"/>
                    </a:cubicBezTo>
                    <a:cubicBezTo>
                      <a:pt x="4" y="16"/>
                      <a:pt x="8" y="19"/>
                      <a:pt x="12" y="19"/>
                    </a:cubicBezTo>
                    <a:cubicBezTo>
                      <a:pt x="16" y="19"/>
                      <a:pt x="20" y="16"/>
                      <a:pt x="20" y="12"/>
                    </a:cubicBezTo>
                    <a:cubicBezTo>
                      <a:pt x="20" y="8"/>
                      <a:pt x="16" y="4"/>
                      <a:pt x="12"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37" name="Rectangle 21"/>
              <p:cNvSpPr>
                <a:spLocks noChangeArrowheads="1"/>
              </p:cNvSpPr>
              <p:nvPr/>
            </p:nvSpPr>
            <p:spPr bwMode="auto">
              <a:xfrm>
                <a:off x="133350" y="4662488"/>
                <a:ext cx="23813" cy="2181225"/>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sp>
          <p:sp>
            <p:nvSpPr>
              <p:cNvPr id="38" name="Freeform 22"/>
              <p:cNvSpPr/>
              <p:nvPr/>
            </p:nvSpPr>
            <p:spPr bwMode="auto">
              <a:xfrm>
                <a:off x="223837" y="5041900"/>
                <a:ext cx="369888" cy="1801813"/>
              </a:xfrm>
              <a:custGeom>
                <a:avLst/>
                <a:gdLst/>
                <a:ahLst/>
                <a:cxnLst/>
                <a:rect l="0" t="0" r="r" b="b"/>
                <a:pathLst>
                  <a:path w="233" h="1135">
                    <a:moveTo>
                      <a:pt x="15" y="1135"/>
                    </a:moveTo>
                    <a:lnTo>
                      <a:pt x="0" y="1135"/>
                    </a:lnTo>
                    <a:lnTo>
                      <a:pt x="0" y="515"/>
                    </a:lnTo>
                    <a:lnTo>
                      <a:pt x="0" y="512"/>
                    </a:lnTo>
                    <a:lnTo>
                      <a:pt x="218" y="0"/>
                    </a:lnTo>
                    <a:lnTo>
                      <a:pt x="233" y="6"/>
                    </a:lnTo>
                    <a:lnTo>
                      <a:pt x="15" y="518"/>
                    </a:lnTo>
                    <a:lnTo>
                      <a:pt x="15" y="1135"/>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39" name="Freeform 23"/>
              <p:cNvSpPr>
                <a:spLocks noEditPoints="1"/>
              </p:cNvSpPr>
              <p:nvPr/>
            </p:nvSpPr>
            <p:spPr bwMode="auto">
              <a:xfrm>
                <a:off x="52387"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40" name="Freeform 24"/>
              <p:cNvSpPr/>
              <p:nvPr/>
            </p:nvSpPr>
            <p:spPr bwMode="auto">
              <a:xfrm>
                <a:off x="-14288" y="5627688"/>
                <a:ext cx="85725" cy="1216025"/>
              </a:xfrm>
              <a:custGeom>
                <a:avLst/>
                <a:gdLst/>
                <a:ahLst/>
                <a:cxnLst/>
                <a:rect l="0" t="0" r="r" b="b"/>
                <a:pathLst>
                  <a:path w="54" h="766">
                    <a:moveTo>
                      <a:pt x="54" y="766"/>
                    </a:moveTo>
                    <a:lnTo>
                      <a:pt x="36" y="766"/>
                    </a:lnTo>
                    <a:lnTo>
                      <a:pt x="36" y="149"/>
                    </a:lnTo>
                    <a:lnTo>
                      <a:pt x="0" y="3"/>
                    </a:lnTo>
                    <a:lnTo>
                      <a:pt x="18" y="0"/>
                    </a:lnTo>
                    <a:lnTo>
                      <a:pt x="54" y="146"/>
                    </a:lnTo>
                    <a:lnTo>
                      <a:pt x="54" y="766"/>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41" name="Freeform 25"/>
              <p:cNvSpPr>
                <a:spLocks noEditPoints="1"/>
              </p:cNvSpPr>
              <p:nvPr/>
            </p:nvSpPr>
            <p:spPr bwMode="auto">
              <a:xfrm>
                <a:off x="527050"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42" name="Freeform 26"/>
              <p:cNvSpPr/>
              <p:nvPr/>
            </p:nvSpPr>
            <p:spPr bwMode="auto">
              <a:xfrm>
                <a:off x="309562" y="5422900"/>
                <a:ext cx="374650" cy="1425575"/>
              </a:xfrm>
              <a:custGeom>
                <a:avLst/>
                <a:gdLst/>
                <a:ahLst/>
                <a:cxnLst/>
                <a:rect l="0" t="0" r="r" b="b"/>
                <a:pathLst>
                  <a:path w="236" h="898">
                    <a:moveTo>
                      <a:pt x="18" y="898"/>
                    </a:moveTo>
                    <a:lnTo>
                      <a:pt x="0" y="898"/>
                    </a:lnTo>
                    <a:lnTo>
                      <a:pt x="0" y="515"/>
                    </a:lnTo>
                    <a:lnTo>
                      <a:pt x="3" y="512"/>
                    </a:lnTo>
                    <a:lnTo>
                      <a:pt x="221" y="0"/>
                    </a:lnTo>
                    <a:lnTo>
                      <a:pt x="236" y="6"/>
                    </a:lnTo>
                    <a:lnTo>
                      <a:pt x="18" y="518"/>
                    </a:lnTo>
                    <a:lnTo>
                      <a:pt x="18" y="89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43" name="Freeform 27"/>
              <p:cNvSpPr/>
              <p:nvPr/>
            </p:nvSpPr>
            <p:spPr bwMode="auto">
              <a:xfrm>
                <a:off x="569912"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44" name="Freeform 28"/>
              <p:cNvSpPr>
                <a:spLocks noEditPoints="1"/>
              </p:cNvSpPr>
              <p:nvPr/>
            </p:nvSpPr>
            <p:spPr bwMode="auto">
              <a:xfrm>
                <a:off x="612775"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45" name="Freeform 29"/>
              <p:cNvSpPr>
                <a:spLocks noEditPoints="1"/>
              </p:cNvSpPr>
              <p:nvPr/>
            </p:nvSpPr>
            <p:spPr bwMode="auto">
              <a:xfrm>
                <a:off x="612775"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46" name="Freeform 30"/>
              <p:cNvSpPr/>
              <p:nvPr/>
            </p:nvSpPr>
            <p:spPr bwMode="auto">
              <a:xfrm>
                <a:off x="669925" y="6330950"/>
                <a:ext cx="417513" cy="517525"/>
              </a:xfrm>
              <a:custGeom>
                <a:avLst/>
                <a:gdLst/>
                <a:ahLst/>
                <a:cxnLst/>
                <a:rect l="0" t="0" r="r" b="b"/>
                <a:pathLst>
                  <a:path w="263" h="326">
                    <a:moveTo>
                      <a:pt x="15" y="326"/>
                    </a:moveTo>
                    <a:lnTo>
                      <a:pt x="0" y="320"/>
                    </a:lnTo>
                    <a:lnTo>
                      <a:pt x="45" y="206"/>
                    </a:lnTo>
                    <a:lnTo>
                      <a:pt x="48" y="206"/>
                    </a:lnTo>
                    <a:lnTo>
                      <a:pt x="254" y="0"/>
                    </a:lnTo>
                    <a:lnTo>
                      <a:pt x="263" y="12"/>
                    </a:lnTo>
                    <a:lnTo>
                      <a:pt x="60" y="215"/>
                    </a:lnTo>
                    <a:lnTo>
                      <a:pt x="15" y="326"/>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47" name="Freeform 31"/>
              <p:cNvSpPr>
                <a:spLocks noEditPoints="1"/>
              </p:cNvSpPr>
              <p:nvPr/>
            </p:nvSpPr>
            <p:spPr bwMode="auto">
              <a:xfrm>
                <a:off x="1049337"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grpSp>
        <p:grpSp>
          <p:nvGrpSpPr>
            <p:cNvPr id="10" name="Group 9"/>
            <p:cNvGrpSpPr/>
            <p:nvPr/>
          </p:nvGrpSpPr>
          <p:grpSpPr>
            <a:xfrm>
              <a:off x="11364912" y="0"/>
              <a:ext cx="674688" cy="6848476"/>
              <a:chOff x="11364912" y="0"/>
              <a:chExt cx="674688" cy="6848476"/>
            </a:xfrm>
            <a:gradFill flip="none" rotWithShape="1">
              <a:gsLst>
                <a:gs pos="0">
                  <a:schemeClr val="tx2">
                    <a:alpha val="80000"/>
                  </a:schemeClr>
                </a:gs>
                <a:gs pos="100000">
                  <a:schemeClr val="bg2">
                    <a:lumMod val="60000"/>
                    <a:lumOff val="40000"/>
                    <a:alpha val="60000"/>
                  </a:schemeClr>
                </a:gs>
              </a:gsLst>
              <a:lin ang="5400000" scaled="0"/>
              <a:tileRect/>
            </a:gradFill>
          </p:grpSpPr>
          <p:sp>
            <p:nvSpPr>
              <p:cNvPr id="11" name="Freeform 32"/>
              <p:cNvSpPr/>
              <p:nvPr/>
            </p:nvSpPr>
            <p:spPr bwMode="auto">
              <a:xfrm>
                <a:off x="11483975" y="0"/>
                <a:ext cx="417513" cy="512763"/>
              </a:xfrm>
              <a:custGeom>
                <a:avLst/>
                <a:gdLst/>
                <a:ahLst/>
                <a:cxnLst/>
                <a:rect l="0" t="0" r="r" b="b"/>
                <a:pathLst>
                  <a:path w="263" h="323">
                    <a:moveTo>
                      <a:pt x="12" y="323"/>
                    </a:moveTo>
                    <a:lnTo>
                      <a:pt x="0" y="314"/>
                    </a:lnTo>
                    <a:lnTo>
                      <a:pt x="203" y="108"/>
                    </a:lnTo>
                    <a:lnTo>
                      <a:pt x="248" y="0"/>
                    </a:lnTo>
                    <a:lnTo>
                      <a:pt x="263" y="6"/>
                    </a:lnTo>
                    <a:lnTo>
                      <a:pt x="218" y="117"/>
                    </a:lnTo>
                    <a:lnTo>
                      <a:pt x="218" y="117"/>
                    </a:lnTo>
                    <a:lnTo>
                      <a:pt x="12" y="32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12" name="Freeform 33"/>
              <p:cNvSpPr>
                <a:spLocks noEditPoints="1"/>
              </p:cNvSpPr>
              <p:nvPr/>
            </p:nvSpPr>
            <p:spPr bwMode="auto">
              <a:xfrm>
                <a:off x="11364912" y="474663"/>
                <a:ext cx="157163" cy="152400"/>
              </a:xfrm>
              <a:custGeom>
                <a:avLst/>
                <a:gdLst/>
                <a:ahLst/>
                <a:cxnLst/>
                <a:rect l="0" t="0" r="r" b="b"/>
                <a:pathLst>
                  <a:path w="33" h="32">
                    <a:moveTo>
                      <a:pt x="17" y="32"/>
                    </a:moveTo>
                    <a:cubicBezTo>
                      <a:pt x="13" y="32"/>
                      <a:pt x="9" y="30"/>
                      <a:pt x="6" y="27"/>
                    </a:cubicBezTo>
                    <a:cubicBezTo>
                      <a:pt x="0" y="21"/>
                      <a:pt x="0" y="11"/>
                      <a:pt x="6" y="5"/>
                    </a:cubicBezTo>
                    <a:cubicBezTo>
                      <a:pt x="9" y="2"/>
                      <a:pt x="13" y="0"/>
                      <a:pt x="17" y="0"/>
                    </a:cubicBezTo>
                    <a:cubicBezTo>
                      <a:pt x="21" y="0"/>
                      <a:pt x="25" y="2"/>
                      <a:pt x="28" y="5"/>
                    </a:cubicBezTo>
                    <a:cubicBezTo>
                      <a:pt x="31" y="8"/>
                      <a:pt x="33" y="12"/>
                      <a:pt x="33" y="16"/>
                    </a:cubicBezTo>
                    <a:cubicBezTo>
                      <a:pt x="33" y="20"/>
                      <a:pt x="31" y="24"/>
                      <a:pt x="28" y="27"/>
                    </a:cubicBezTo>
                    <a:cubicBezTo>
                      <a:pt x="25" y="30"/>
                      <a:pt x="21" y="32"/>
                      <a:pt x="17" y="32"/>
                    </a:cubicBezTo>
                    <a:close/>
                    <a:moveTo>
                      <a:pt x="17" y="4"/>
                    </a:moveTo>
                    <a:cubicBezTo>
                      <a:pt x="14" y="4"/>
                      <a:pt x="11" y="6"/>
                      <a:pt x="9" y="8"/>
                    </a:cubicBezTo>
                    <a:cubicBezTo>
                      <a:pt x="4" y="12"/>
                      <a:pt x="4" y="20"/>
                      <a:pt x="9" y="24"/>
                    </a:cubicBezTo>
                    <a:cubicBezTo>
                      <a:pt x="11" y="27"/>
                      <a:pt x="14" y="28"/>
                      <a:pt x="17" y="28"/>
                    </a:cubicBezTo>
                    <a:cubicBezTo>
                      <a:pt x="20" y="28"/>
                      <a:pt x="23" y="27"/>
                      <a:pt x="26" y="24"/>
                    </a:cubicBezTo>
                    <a:cubicBezTo>
                      <a:pt x="30" y="20"/>
                      <a:pt x="30" y="12"/>
                      <a:pt x="26" y="8"/>
                    </a:cubicBezTo>
                    <a:cubicBezTo>
                      <a:pt x="23" y="6"/>
                      <a:pt x="20" y="4"/>
                      <a:pt x="17"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13" name="Freeform 34"/>
              <p:cNvSpPr>
                <a:spLocks noEditPoints="1"/>
              </p:cNvSpPr>
              <p:nvPr/>
            </p:nvSpPr>
            <p:spPr bwMode="auto">
              <a:xfrm>
                <a:off x="11631612" y="1539875"/>
                <a:ext cx="188913"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14" name="Freeform 35"/>
              <p:cNvSpPr/>
              <p:nvPr/>
            </p:nvSpPr>
            <p:spPr bwMode="auto">
              <a:xfrm>
                <a:off x="11531600" y="5694363"/>
                <a:ext cx="298450" cy="1154113"/>
              </a:xfrm>
              <a:custGeom>
                <a:avLst/>
                <a:gdLst/>
                <a:ahLst/>
                <a:cxnLst/>
                <a:rect l="0" t="0" r="r" b="b"/>
                <a:pathLst>
                  <a:path w="188" h="727">
                    <a:moveTo>
                      <a:pt x="15" y="727"/>
                    </a:moveTo>
                    <a:lnTo>
                      <a:pt x="0" y="727"/>
                    </a:lnTo>
                    <a:lnTo>
                      <a:pt x="0" y="407"/>
                    </a:lnTo>
                    <a:lnTo>
                      <a:pt x="0" y="407"/>
                    </a:lnTo>
                    <a:lnTo>
                      <a:pt x="176" y="0"/>
                    </a:lnTo>
                    <a:lnTo>
                      <a:pt x="188" y="6"/>
                    </a:lnTo>
                    <a:lnTo>
                      <a:pt x="15" y="410"/>
                    </a:lnTo>
                    <a:lnTo>
                      <a:pt x="15" y="72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15" name="Freeform 36"/>
              <p:cNvSpPr>
                <a:spLocks noEditPoints="1"/>
              </p:cNvSpPr>
              <p:nvPr/>
            </p:nvSpPr>
            <p:spPr bwMode="auto">
              <a:xfrm>
                <a:off x="11772900" y="5551488"/>
                <a:ext cx="157163" cy="155575"/>
              </a:xfrm>
              <a:custGeom>
                <a:avLst/>
                <a:gdLst/>
                <a:ahLst/>
                <a:cxnLst/>
                <a:rect l="0" t="0" r="r" b="b"/>
                <a:pathLst>
                  <a:path w="33" h="33">
                    <a:moveTo>
                      <a:pt x="17" y="33"/>
                    </a:moveTo>
                    <a:cubicBezTo>
                      <a:pt x="8" y="33"/>
                      <a:pt x="0" y="25"/>
                      <a:pt x="0" y="16"/>
                    </a:cubicBezTo>
                    <a:cubicBezTo>
                      <a:pt x="0" y="7"/>
                      <a:pt x="8" y="0"/>
                      <a:pt x="17" y="0"/>
                    </a:cubicBezTo>
                    <a:cubicBezTo>
                      <a:pt x="26" y="0"/>
                      <a:pt x="33" y="7"/>
                      <a:pt x="33" y="16"/>
                    </a:cubicBezTo>
                    <a:cubicBezTo>
                      <a:pt x="33" y="25"/>
                      <a:pt x="26" y="33"/>
                      <a:pt x="17" y="33"/>
                    </a:cubicBezTo>
                    <a:close/>
                    <a:moveTo>
                      <a:pt x="17" y="4"/>
                    </a:moveTo>
                    <a:cubicBezTo>
                      <a:pt x="10" y="4"/>
                      <a:pt x="4" y="9"/>
                      <a:pt x="4" y="16"/>
                    </a:cubicBezTo>
                    <a:cubicBezTo>
                      <a:pt x="4" y="23"/>
                      <a:pt x="10" y="29"/>
                      <a:pt x="17" y="29"/>
                    </a:cubicBezTo>
                    <a:cubicBezTo>
                      <a:pt x="23" y="29"/>
                      <a:pt x="29" y="23"/>
                      <a:pt x="29" y="16"/>
                    </a:cubicBezTo>
                    <a:cubicBezTo>
                      <a:pt x="29" y="9"/>
                      <a:pt x="23" y="4"/>
                      <a:pt x="17"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16" name="Freeform 37"/>
              <p:cNvSpPr/>
              <p:nvPr/>
            </p:nvSpPr>
            <p:spPr bwMode="auto">
              <a:xfrm>
                <a:off x="11710987" y="4763"/>
                <a:ext cx="304800" cy="1544638"/>
              </a:xfrm>
              <a:custGeom>
                <a:avLst/>
                <a:gdLst/>
                <a:ahLst/>
                <a:cxnLst/>
                <a:rect l="0" t="0" r="r" b="b"/>
                <a:pathLst>
                  <a:path w="192" h="973">
                    <a:moveTo>
                      <a:pt x="15" y="973"/>
                    </a:moveTo>
                    <a:lnTo>
                      <a:pt x="0" y="973"/>
                    </a:lnTo>
                    <a:lnTo>
                      <a:pt x="0" y="790"/>
                    </a:lnTo>
                    <a:lnTo>
                      <a:pt x="174" y="614"/>
                    </a:lnTo>
                    <a:lnTo>
                      <a:pt x="174" y="0"/>
                    </a:lnTo>
                    <a:lnTo>
                      <a:pt x="192" y="0"/>
                    </a:lnTo>
                    <a:lnTo>
                      <a:pt x="192" y="620"/>
                    </a:lnTo>
                    <a:lnTo>
                      <a:pt x="15" y="796"/>
                    </a:lnTo>
                    <a:lnTo>
                      <a:pt x="15" y="97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17" name="Freeform 38"/>
              <p:cNvSpPr>
                <a:spLocks noEditPoints="1"/>
              </p:cNvSpPr>
              <p:nvPr/>
            </p:nvSpPr>
            <p:spPr bwMode="auto">
              <a:xfrm>
                <a:off x="11636375" y="4867275"/>
                <a:ext cx="188913"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18" name="Freeform 39"/>
              <p:cNvSpPr/>
              <p:nvPr/>
            </p:nvSpPr>
            <p:spPr bwMode="auto">
              <a:xfrm>
                <a:off x="11441112" y="5046663"/>
                <a:ext cx="307975" cy="1801813"/>
              </a:xfrm>
              <a:custGeom>
                <a:avLst/>
                <a:gdLst/>
                <a:ahLst/>
                <a:cxnLst/>
                <a:rect l="0" t="0" r="r" b="b"/>
                <a:pathLst>
                  <a:path w="194" h="1135">
                    <a:moveTo>
                      <a:pt x="18" y="1135"/>
                    </a:moveTo>
                    <a:lnTo>
                      <a:pt x="0" y="1135"/>
                    </a:lnTo>
                    <a:lnTo>
                      <a:pt x="0" y="354"/>
                    </a:lnTo>
                    <a:lnTo>
                      <a:pt x="176" y="177"/>
                    </a:lnTo>
                    <a:lnTo>
                      <a:pt x="176" y="0"/>
                    </a:lnTo>
                    <a:lnTo>
                      <a:pt x="194" y="0"/>
                    </a:lnTo>
                    <a:lnTo>
                      <a:pt x="194" y="183"/>
                    </a:lnTo>
                    <a:lnTo>
                      <a:pt x="18" y="360"/>
                    </a:lnTo>
                    <a:lnTo>
                      <a:pt x="18" y="1135"/>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19" name="Freeform 40"/>
              <p:cNvSpPr>
                <a:spLocks noEditPoints="1"/>
              </p:cNvSpPr>
              <p:nvPr/>
            </p:nvSpPr>
            <p:spPr bwMode="auto">
              <a:xfrm>
                <a:off x="11849100" y="64166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20" name="Rectangle 41"/>
              <p:cNvSpPr>
                <a:spLocks noChangeArrowheads="1"/>
              </p:cNvSpPr>
              <p:nvPr/>
            </p:nvSpPr>
            <p:spPr bwMode="auto">
              <a:xfrm>
                <a:off x="11939587" y="6596063"/>
                <a:ext cx="23813" cy="252413"/>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sp>
        </p:grpSp>
      </p:grpSp>
      <p:sp>
        <p:nvSpPr>
          <p:cNvPr id="2" name="Title Placeholder 1"/>
          <p:cNvSpPr>
            <a:spLocks noGrp="1"/>
          </p:cNvSpPr>
          <p:nvPr>
            <p:ph type="title"/>
          </p:nvPr>
        </p:nvSpPr>
        <p:spPr>
          <a:xfrm>
            <a:off x="1141413" y="618518"/>
            <a:ext cx="9905998" cy="1478570"/>
          </a:xfrm>
          <a:prstGeom prst="rect">
            <a:avLst/>
          </a:prstGeom>
        </p:spPr>
        <p:txBody>
          <a:bodyPr vert="horz" lIns="91440" tIns="45720" rIns="91440" bIns="45720" rtlCol="0" anchor="ctr">
            <a:normAutofit/>
          </a:bodyPr>
          <a:lstStyle/>
          <a:p>
            <a:endParaRPr lang="en-US" dirty="0"/>
          </a:p>
        </p:txBody>
      </p:sp>
      <p:sp>
        <p:nvSpPr>
          <p:cNvPr id="3" name="Text Placeholder 2"/>
          <p:cNvSpPr>
            <a:spLocks noGrp="1"/>
          </p:cNvSpPr>
          <p:nvPr>
            <p:ph type="body" idx="1"/>
          </p:nvPr>
        </p:nvSpPr>
        <p:spPr>
          <a:xfrm>
            <a:off x="1141412" y="2249487"/>
            <a:ext cx="9905999" cy="3541714"/>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456921" y="5883276"/>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48A87A34-81AB-432B-8DAE-1953F412C126}" type="datetimeFigureOut">
              <a:rPr lang="en-US" dirty="0"/>
              <a:pPr/>
              <a:t>3/16/2017</a:t>
            </a:fld>
            <a:endParaRPr lang="en-US" dirty="0"/>
          </a:p>
        </p:txBody>
      </p:sp>
      <p:sp>
        <p:nvSpPr>
          <p:cNvPr id="5" name="Footer Placeholder 4"/>
          <p:cNvSpPr>
            <a:spLocks noGrp="1"/>
          </p:cNvSpPr>
          <p:nvPr>
            <p:ph type="ftr" sz="quarter" idx="3"/>
          </p:nvPr>
        </p:nvSpPr>
        <p:spPr>
          <a:xfrm>
            <a:off x="1141411" y="5883275"/>
            <a:ext cx="6239309" cy="365125"/>
          </a:xfrm>
          <a:prstGeom prst="rect">
            <a:avLst/>
          </a:prstGeom>
        </p:spPr>
        <p:txBody>
          <a:bodyPr vert="horz" lIns="91440" tIns="45720" rIns="91440" bIns="45720" rtlCol="0" anchor="ctr"/>
          <a:lstStyle>
            <a:lvl1pPr algn="l">
              <a:defRPr sz="1050" cap="all" baseline="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10276321" y="5883274"/>
            <a:ext cx="771089"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6D22F896-40B5-4ADD-8801-0D06FADFA095}"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6" r:id="rId12"/>
    <p:sldLayoutId id="2147483663" r:id="rId13"/>
    <p:sldLayoutId id="2147483667" r:id="rId14"/>
    <p:sldLayoutId id="2147483668" r:id="rId15"/>
    <p:sldLayoutId id="2147483658" r:id="rId16"/>
    <p:sldLayoutId id="2147483659" r:id="rId17"/>
  </p:sldLayoutIdLst>
  <p:txStyles>
    <p:titleStyle>
      <a:lvl1pPr algn="l" defTabSz="914400" rtl="0" eaLnBrk="1" latinLnBrk="0" hangingPunct="1">
        <a:lnSpc>
          <a:spcPct val="90000"/>
        </a:lnSpc>
        <a:spcBef>
          <a:spcPct val="0"/>
        </a:spcBef>
        <a:buNone/>
        <a:defRPr sz="3600" kern="1200" cap="all" baseline="0">
          <a:solidFill>
            <a:schemeClr val="tx1"/>
          </a:solidFill>
          <a:effectLst>
            <a:outerShdw blurRad="177800" dist="38100" dir="2700000" algn="tl">
              <a:srgbClr val="000000">
                <a:alpha val="24000"/>
              </a:srgbClr>
            </a:outerShdw>
          </a:effectLst>
          <a:latin typeface="+mj-lt"/>
          <a:ea typeface="+mj-ea"/>
          <a:cs typeface="+mj-cs"/>
        </a:defRPr>
      </a:lvl1pPr>
    </p:titleStyle>
    <p:bodyStyle>
      <a:lvl1pPr marL="228600" indent="-228600" algn="l" defTabSz="914400" rtl="0" eaLnBrk="1" latinLnBrk="0" hangingPunct="1">
        <a:lnSpc>
          <a:spcPct val="120000"/>
        </a:lnSpc>
        <a:spcBef>
          <a:spcPts val="1000"/>
        </a:spcBef>
        <a:buSzPct val="125000"/>
        <a:buFont typeface="Arial" panose="020B0604020202020204" pitchFamily="34" charset="0"/>
        <a:buChar char="•"/>
        <a:defRPr sz="2400" kern="1200">
          <a:solidFill>
            <a:schemeClr val="tx1"/>
          </a:solidFill>
          <a:effectLst>
            <a:outerShdw blurRad="152400" dist="38100" dir="2700000" algn="tl">
              <a:srgbClr val="000000">
                <a:alpha val="36000"/>
              </a:srgbClr>
            </a:outerShdw>
          </a:effectLst>
          <a:latin typeface="+mn-lt"/>
          <a:ea typeface="+mn-ea"/>
          <a:cs typeface="+mn-cs"/>
        </a:defRPr>
      </a:lvl1pPr>
      <a:lvl2pPr marL="685800" indent="-228600" algn="l" defTabSz="914400" rtl="0" eaLnBrk="1" latinLnBrk="0" hangingPunct="1">
        <a:lnSpc>
          <a:spcPct val="120000"/>
        </a:lnSpc>
        <a:spcBef>
          <a:spcPts val="500"/>
        </a:spcBef>
        <a:buSzPct val="125000"/>
        <a:buFont typeface="Arial" panose="020B0604020202020204" pitchFamily="34" charset="0"/>
        <a:buChar char="•"/>
        <a:defRPr sz="2000" kern="1200">
          <a:solidFill>
            <a:schemeClr val="tx1"/>
          </a:solidFill>
          <a:effectLst>
            <a:outerShdw blurRad="152400" dist="38100" dir="2700000" algn="tl">
              <a:srgbClr val="000000">
                <a:alpha val="36000"/>
              </a:srgbClr>
            </a:outerShdw>
          </a:effectLst>
          <a:latin typeface="+mn-lt"/>
          <a:ea typeface="+mn-ea"/>
          <a:cs typeface="+mn-cs"/>
        </a:defRPr>
      </a:lvl2pPr>
      <a:lvl3pPr marL="1143000" indent="-228600" algn="l" defTabSz="914400" rtl="0" eaLnBrk="1" latinLnBrk="0" hangingPunct="1">
        <a:lnSpc>
          <a:spcPct val="120000"/>
        </a:lnSpc>
        <a:spcBef>
          <a:spcPts val="500"/>
        </a:spcBef>
        <a:buSzPct val="125000"/>
        <a:buFont typeface="Arial" panose="020B0604020202020204" pitchFamily="34" charset="0"/>
        <a:buChar char="•"/>
        <a:defRPr sz="1800" kern="1200">
          <a:solidFill>
            <a:schemeClr val="tx1"/>
          </a:solidFill>
          <a:effectLst>
            <a:outerShdw blurRad="152400" dist="38100" dir="2700000" algn="tl">
              <a:srgbClr val="000000">
                <a:alpha val="36000"/>
              </a:srgbClr>
            </a:outerShdw>
          </a:effectLst>
          <a:latin typeface="+mn-lt"/>
          <a:ea typeface="+mn-ea"/>
          <a:cs typeface="+mn-cs"/>
        </a:defRPr>
      </a:lvl3pPr>
      <a:lvl4pPr marL="16002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effectLst>
            <a:outerShdw blurRad="152400" dist="38100" dir="2700000" algn="tl">
              <a:srgbClr val="000000">
                <a:alpha val="36000"/>
              </a:srgbClr>
            </a:outerShdw>
          </a:effectLst>
          <a:latin typeface="+mn-lt"/>
          <a:ea typeface="+mn-ea"/>
          <a:cs typeface="+mn-cs"/>
        </a:defRPr>
      </a:lvl4pPr>
      <a:lvl5pPr marL="20574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effectLst>
            <a:outerShdw blurRad="152400" dist="38100" dir="2700000" algn="tl">
              <a:srgbClr val="000000">
                <a:alpha val="36000"/>
              </a:srgbClr>
            </a:outerShdw>
          </a:effectLst>
          <a:latin typeface="+mn-lt"/>
          <a:ea typeface="+mn-ea"/>
          <a:cs typeface="+mn-cs"/>
        </a:defRPr>
      </a:lvl5pPr>
      <a:lvl6pPr marL="25146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ro-RO" b="1" dirty="0">
                <a:effectLst/>
              </a:rPr>
              <a:t>Bariere de comunicare în procesul de evaluare</a:t>
            </a:r>
            <a:r>
              <a:rPr lang="ro-RO" dirty="0">
                <a:effectLst/>
              </a:rPr>
              <a:t/>
            </a:r>
            <a:br>
              <a:rPr lang="ro-RO" dirty="0">
                <a:effectLst/>
              </a:rPr>
            </a:br>
            <a:endParaRPr lang="ro-RO" dirty="0"/>
          </a:p>
        </p:txBody>
      </p:sp>
      <p:sp>
        <p:nvSpPr>
          <p:cNvPr id="3" name="Subtitle 2"/>
          <p:cNvSpPr>
            <a:spLocks noGrp="1"/>
          </p:cNvSpPr>
          <p:nvPr>
            <p:ph type="subTitle" idx="1"/>
          </p:nvPr>
        </p:nvSpPr>
        <p:spPr>
          <a:xfrm>
            <a:off x="2562896" y="5202238"/>
            <a:ext cx="9367233" cy="1655762"/>
          </a:xfrm>
        </p:spPr>
        <p:txBody>
          <a:bodyPr>
            <a:normAutofit fontScale="92500"/>
          </a:bodyPr>
          <a:lstStyle/>
          <a:p>
            <a:r>
              <a:rPr lang="ro-RO" b="1" dirty="0">
                <a:effectLst/>
              </a:rPr>
              <a:t>Autori: </a:t>
            </a:r>
            <a:r>
              <a:rPr lang="ro-RO" sz="3400" b="1" dirty="0">
                <a:effectLst/>
              </a:rPr>
              <a:t>Monica Marilena Țânțu, Daniela Toader </a:t>
            </a:r>
            <a:endParaRPr lang="ro-RO" sz="3400" b="1" dirty="0" smtClean="0">
              <a:effectLst/>
            </a:endParaRPr>
          </a:p>
          <a:p>
            <a:r>
              <a:rPr lang="ro-RO" b="1" dirty="0">
                <a:effectLst/>
              </a:rPr>
              <a:t> </a:t>
            </a:r>
            <a:r>
              <a:rPr lang="ro-RO" b="1" dirty="0" smtClean="0">
                <a:effectLst/>
              </a:rPr>
              <a:t>                             </a:t>
            </a:r>
            <a:endParaRPr lang="ro-RO" dirty="0">
              <a:effectLst/>
            </a:endParaRPr>
          </a:p>
          <a:p>
            <a:endParaRPr lang="ro-RO" dirty="0"/>
          </a:p>
        </p:txBody>
      </p:sp>
    </p:spTree>
    <p:extLst>
      <p:ext uri="{BB962C8B-B14F-4D97-AF65-F5344CB8AC3E}">
        <p14:creationId xmlns:p14="http://schemas.microsoft.com/office/powerpoint/2010/main" val="162508578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41412" y="399245"/>
            <a:ext cx="9905999" cy="5391956"/>
          </a:xfrm>
        </p:spPr>
        <p:txBody>
          <a:bodyPr>
            <a:normAutofit/>
          </a:bodyPr>
          <a:lstStyle/>
          <a:p>
            <a:pPr lvl="0"/>
            <a:r>
              <a:rPr lang="ro-RO" dirty="0">
                <a:effectLst/>
                <a:latin typeface="Arial" panose="020B0604020202020204" pitchFamily="34" charset="0"/>
                <a:cs typeface="Arial" panose="020B0604020202020204" pitchFamily="34" charset="0"/>
              </a:rPr>
              <a:t>Nerespectarea programului vizitei (neîncadrarea în timpul alocat completării listelor de verificare conduce la decalarea programului, iar șefii de sectoare programați  într-un anumit interval orar sunt nevoiți să aștepte, rezultând frustări, atitudini agresive, refuzul de a mai desfășura interviul)</a:t>
            </a:r>
          </a:p>
          <a:p>
            <a:pPr lvl="0"/>
            <a:r>
              <a:rPr lang="ro-RO" dirty="0">
                <a:effectLst/>
                <a:latin typeface="Arial" panose="020B0604020202020204" pitchFamily="34" charset="0"/>
                <a:cs typeface="Arial" panose="020B0604020202020204" pitchFamily="34" charset="0"/>
              </a:rPr>
              <a:t>Existența unor prejudecăți referitoare la evaluatori – se ia în considerare profesia de bază a evaluatorului</a:t>
            </a:r>
          </a:p>
          <a:p>
            <a:pPr lvl="0"/>
            <a:r>
              <a:rPr lang="ro-RO" dirty="0">
                <a:effectLst/>
                <a:latin typeface="Arial" panose="020B0604020202020204" pitchFamily="34" charset="0"/>
                <a:cs typeface="Arial" panose="020B0604020202020204" pitchFamily="34" charset="0"/>
              </a:rPr>
              <a:t>Exercitarea unor presiuni asupra echipei în sensul acordării conformității când nu este cazul.</a:t>
            </a:r>
          </a:p>
          <a:p>
            <a:pPr marL="0" indent="0">
              <a:buNone/>
            </a:pPr>
            <a:endParaRPr lang="ro-RO" dirty="0"/>
          </a:p>
        </p:txBody>
      </p:sp>
    </p:spTree>
    <p:extLst>
      <p:ext uri="{BB962C8B-B14F-4D97-AF65-F5344CB8AC3E}">
        <p14:creationId xmlns:p14="http://schemas.microsoft.com/office/powerpoint/2010/main" val="367828840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41412" y="1236372"/>
            <a:ext cx="9905999" cy="4554829"/>
          </a:xfrm>
        </p:spPr>
        <p:txBody>
          <a:bodyPr/>
          <a:lstStyle/>
          <a:p>
            <a:r>
              <a:rPr lang="ro-RO" dirty="0">
                <a:effectLst/>
                <a:latin typeface="Arial" panose="020B0604020202020204" pitchFamily="34" charset="0"/>
                <a:cs typeface="Arial" panose="020B0604020202020204" pitchFamily="34" charset="0"/>
              </a:rPr>
              <a:t>Barierele de comunicare în procesul de evaluare pot fi prevenite sau depășite prin buna pregătire a evaluatorilor în domeniul acreditării spitalelor, asumarea corectă a rolului și responsabilităților, dezvoltarea competenței de comunicare și gestionarea eficientă a diverselor situații întâmpinate.</a:t>
            </a:r>
          </a:p>
          <a:p>
            <a:endParaRPr lang="ro-RO" dirty="0"/>
          </a:p>
        </p:txBody>
      </p:sp>
    </p:spTree>
    <p:extLst>
      <p:ext uri="{BB962C8B-B14F-4D97-AF65-F5344CB8AC3E}">
        <p14:creationId xmlns:p14="http://schemas.microsoft.com/office/powerpoint/2010/main" val="15859547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41412" y="412124"/>
            <a:ext cx="9905999" cy="6272011"/>
          </a:xfrm>
        </p:spPr>
        <p:txBody>
          <a:bodyPr>
            <a:normAutofit/>
          </a:bodyPr>
          <a:lstStyle/>
          <a:p>
            <a:r>
              <a:rPr lang="ro-RO" dirty="0">
                <a:effectLst/>
              </a:rPr>
              <a:t>Comunicarea este un proces important în viaţa noastră de zi cu zi, atât din punct de vedere social, cât şi profesional. </a:t>
            </a:r>
            <a:endParaRPr lang="ro-RO" dirty="0" smtClean="0">
              <a:effectLst/>
            </a:endParaRPr>
          </a:p>
          <a:p>
            <a:r>
              <a:rPr lang="it-IT" dirty="0">
                <a:effectLst/>
              </a:rPr>
              <a:t>Calitatea activității de evaluator este determinată în mare parte de calitatea și eficiența comunicării pe care acesta o dezvoltă în diversele etape și ipostaze ale procesului de evaluare. </a:t>
            </a:r>
            <a:endParaRPr lang="ro-RO" dirty="0" smtClean="0">
              <a:effectLst/>
            </a:endParaRPr>
          </a:p>
          <a:p>
            <a:r>
              <a:rPr lang="it-IT" dirty="0">
                <a:effectLst/>
              </a:rPr>
              <a:t>Culegerea de date pe care o realizează evaluatorul, înțelegerea proceselor care se desfășoară în unitatea evaluată, interpretarea diferitelor situații se bazează pe capacitatea de comunicare a acestuia, susținută de caracteristicile comportamentale, experiența profesională și o bună pregătire în domeniul acreditării spitalelor. </a:t>
            </a:r>
            <a:endParaRPr lang="ro-RO" dirty="0" smtClean="0">
              <a:effectLst/>
            </a:endParaRPr>
          </a:p>
          <a:p>
            <a:r>
              <a:rPr lang="ro-RO" b="1" dirty="0">
                <a:solidFill>
                  <a:srgbClr val="C00000"/>
                </a:solidFill>
                <a:effectLst/>
              </a:rPr>
              <a:t>C</a:t>
            </a:r>
            <a:r>
              <a:rPr lang="it-IT" b="1" dirty="0" smtClean="0">
                <a:solidFill>
                  <a:srgbClr val="C00000"/>
                </a:solidFill>
                <a:effectLst/>
              </a:rPr>
              <a:t>omunicarea </a:t>
            </a:r>
            <a:r>
              <a:rPr lang="it-IT" dirty="0">
                <a:effectLst/>
              </a:rPr>
              <a:t>este considerată una dintre </a:t>
            </a:r>
            <a:r>
              <a:rPr lang="it-IT" dirty="0">
                <a:solidFill>
                  <a:srgbClr val="C00000"/>
                </a:solidFill>
                <a:effectLst/>
              </a:rPr>
              <a:t>competențele fundamentale </a:t>
            </a:r>
            <a:r>
              <a:rPr lang="it-IT" dirty="0">
                <a:effectLst/>
              </a:rPr>
              <a:t>necesare pentru a accede la acest rol.</a:t>
            </a:r>
            <a:endParaRPr lang="ro-RO" dirty="0">
              <a:effectLst/>
            </a:endParaRPr>
          </a:p>
          <a:p>
            <a:endParaRPr lang="ro-RO" dirty="0"/>
          </a:p>
        </p:txBody>
      </p:sp>
    </p:spTree>
    <p:extLst>
      <p:ext uri="{BB962C8B-B14F-4D97-AF65-F5344CB8AC3E}">
        <p14:creationId xmlns:p14="http://schemas.microsoft.com/office/powerpoint/2010/main" val="35958713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41412" y="270456"/>
            <a:ext cx="9905999" cy="5520745"/>
          </a:xfrm>
        </p:spPr>
        <p:txBody>
          <a:bodyPr>
            <a:normAutofit fontScale="92500"/>
          </a:bodyPr>
          <a:lstStyle/>
          <a:p>
            <a:pPr marL="0" indent="0">
              <a:buNone/>
            </a:pPr>
            <a:r>
              <a:rPr lang="ro-RO" b="1" i="1" u="sng" dirty="0" smtClean="0">
                <a:solidFill>
                  <a:srgbClr val="FFFF00"/>
                </a:solidFill>
                <a:effectLst/>
                <a:latin typeface="Arial" panose="020B0604020202020204" pitchFamily="34" charset="0"/>
                <a:cs typeface="Arial" panose="020B0604020202020204" pitchFamily="34" charset="0"/>
              </a:rPr>
              <a:t>Funcțiile </a:t>
            </a:r>
            <a:r>
              <a:rPr lang="ro-RO" b="1" i="1" u="sng" dirty="0">
                <a:solidFill>
                  <a:srgbClr val="FFFF00"/>
                </a:solidFill>
                <a:effectLst/>
                <a:latin typeface="Arial" panose="020B0604020202020204" pitchFamily="34" charset="0"/>
                <a:cs typeface="Arial" panose="020B0604020202020204" pitchFamily="34" charset="0"/>
              </a:rPr>
              <a:t>comunicării:</a:t>
            </a:r>
          </a:p>
          <a:p>
            <a:pPr lvl="0"/>
            <a:r>
              <a:rPr lang="ro-RO" b="1" u="sng" dirty="0">
                <a:solidFill>
                  <a:srgbClr val="FFFF00"/>
                </a:solidFill>
                <a:effectLst/>
                <a:latin typeface="Arial" panose="020B0604020202020204" pitchFamily="34" charset="0"/>
                <a:cs typeface="Arial" panose="020B0604020202020204" pitchFamily="34" charset="0"/>
              </a:rPr>
              <a:t>Înțelegere și cunoaștere</a:t>
            </a:r>
            <a:r>
              <a:rPr lang="ro-RO" dirty="0">
                <a:solidFill>
                  <a:srgbClr val="FFFF00"/>
                </a:solidFill>
                <a:effectLst/>
                <a:latin typeface="Arial" panose="020B0604020202020204" pitchFamily="34" charset="0"/>
                <a:cs typeface="Arial" panose="020B0604020202020204" pitchFamily="34" charset="0"/>
              </a:rPr>
              <a:t> </a:t>
            </a:r>
            <a:r>
              <a:rPr lang="ro-RO" dirty="0">
                <a:effectLst/>
                <a:latin typeface="Arial" panose="020B0604020202020204" pitchFamily="34" charset="0"/>
                <a:cs typeface="Arial" panose="020B0604020202020204" pitchFamily="34" charset="0"/>
              </a:rPr>
              <a:t>– prin schimbul de informații și plasarea în diferite circumstanțe de comunicare, care cer comportamente și atitudini diferite, particulare, ajungem să cunoaștem, să întelegem mai bine atât propria persoană, cât și pe ceilalți actori implicați în procesul comunicațional;</a:t>
            </a:r>
          </a:p>
          <a:p>
            <a:pPr lvl="0"/>
            <a:r>
              <a:rPr lang="ro-RO" b="1" u="sng" dirty="0">
                <a:solidFill>
                  <a:srgbClr val="FFFF00"/>
                </a:solidFill>
                <a:effectLst/>
                <a:latin typeface="Arial" panose="020B0604020202020204" pitchFamily="34" charset="0"/>
                <a:cs typeface="Arial" panose="020B0604020202020204" pitchFamily="34" charset="0"/>
              </a:rPr>
              <a:t>Funcția de socializare </a:t>
            </a:r>
            <a:r>
              <a:rPr lang="ro-RO" dirty="0">
                <a:effectLst/>
                <a:latin typeface="Arial" panose="020B0604020202020204" pitchFamily="34" charset="0"/>
                <a:cs typeface="Arial" panose="020B0604020202020204" pitchFamily="34" charset="0"/>
              </a:rPr>
              <a:t>prin dezvoltarea unor relaționări solide – punerea în comun/schimbul de informații conduce la realizarea unor relații sociale ce permit interpretări ale realității;</a:t>
            </a:r>
          </a:p>
          <a:p>
            <a:pPr lvl="0"/>
            <a:r>
              <a:rPr lang="ro-RO" b="1" u="sng" dirty="0">
                <a:solidFill>
                  <a:srgbClr val="FFFF00"/>
                </a:solidFill>
                <a:effectLst/>
                <a:latin typeface="Arial" panose="020B0604020202020204" pitchFamily="34" charset="0"/>
                <a:cs typeface="Arial" panose="020B0604020202020204" pitchFamily="34" charset="0"/>
              </a:rPr>
              <a:t>Influență și persuasiune </a:t>
            </a:r>
            <a:r>
              <a:rPr lang="ro-RO" dirty="0">
                <a:solidFill>
                  <a:srgbClr val="FFFF00"/>
                </a:solidFill>
                <a:effectLst/>
                <a:latin typeface="Arial" panose="020B0604020202020204" pitchFamily="34" charset="0"/>
                <a:cs typeface="Arial" panose="020B0604020202020204" pitchFamily="34" charset="0"/>
              </a:rPr>
              <a:t> </a:t>
            </a:r>
            <a:r>
              <a:rPr lang="ro-RO" dirty="0">
                <a:effectLst/>
                <a:latin typeface="Arial" panose="020B0604020202020204" pitchFamily="34" charset="0"/>
                <a:cs typeface="Arial" panose="020B0604020202020204" pitchFamily="34" charset="0"/>
              </a:rPr>
              <a:t>- obiectivele vizate de fiecare individ pot fi atinse doar cu participarea celorlalți și aici</a:t>
            </a:r>
            <a:r>
              <a:rPr lang="ro-RO" b="1" dirty="0">
                <a:effectLst/>
                <a:latin typeface="Arial" panose="020B0604020202020204" pitchFamily="34" charset="0"/>
                <a:cs typeface="Arial" panose="020B0604020202020204" pitchFamily="34" charset="0"/>
              </a:rPr>
              <a:t> </a:t>
            </a:r>
            <a:r>
              <a:rPr lang="ro-RO" dirty="0">
                <a:effectLst/>
                <a:latin typeface="Arial" panose="020B0604020202020204" pitchFamily="34" charset="0"/>
                <a:cs typeface="Arial" panose="020B0604020202020204" pitchFamily="34" charset="0"/>
              </a:rPr>
              <a:t>intervine comunicarea în sensul de a-i determina să interacționeze, să participe activ la diverse procese.</a:t>
            </a:r>
          </a:p>
          <a:p>
            <a:pPr marL="0" indent="0" algn="r">
              <a:buNone/>
            </a:pPr>
            <a:r>
              <a:rPr lang="ro-RO" sz="1100" dirty="0">
                <a:effectLst/>
                <a:latin typeface="Arial" panose="020B0604020202020204" pitchFamily="34" charset="0"/>
                <a:cs typeface="Arial" panose="020B0604020202020204" pitchFamily="34" charset="0"/>
              </a:rPr>
              <a:t>Pânișoară, I.O., Comunicarea eficientă, Editura Polirom, Iași, 2004, p. 36</a:t>
            </a:r>
          </a:p>
          <a:p>
            <a:pPr marL="0" indent="0">
              <a:buNone/>
            </a:pPr>
            <a:endParaRPr lang="ro-RO"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53900692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41412" y="412124"/>
            <a:ext cx="9905999" cy="5379077"/>
          </a:xfrm>
        </p:spPr>
        <p:txBody>
          <a:bodyPr>
            <a:normAutofit fontScale="92500"/>
          </a:bodyPr>
          <a:lstStyle/>
          <a:p>
            <a:pPr marL="0" indent="0">
              <a:buNone/>
            </a:pPr>
            <a:r>
              <a:rPr lang="ro-RO" dirty="0" smtClean="0">
                <a:effectLst/>
              </a:rPr>
              <a:t>            </a:t>
            </a:r>
            <a:r>
              <a:rPr lang="ro-RO" dirty="0" smtClean="0">
                <a:solidFill>
                  <a:srgbClr val="C00000"/>
                </a:solidFill>
                <a:effectLst/>
              </a:rPr>
              <a:t>Barierele </a:t>
            </a:r>
            <a:r>
              <a:rPr lang="ro-RO" dirty="0">
                <a:solidFill>
                  <a:srgbClr val="C00000"/>
                </a:solidFill>
                <a:effectLst/>
              </a:rPr>
              <a:t>în comunicarea din procesul de evaluare </a:t>
            </a:r>
            <a:r>
              <a:rPr lang="ro-RO" dirty="0">
                <a:effectLst/>
              </a:rPr>
              <a:t>apar pe două paliere:</a:t>
            </a:r>
          </a:p>
          <a:p>
            <a:pPr lvl="0"/>
            <a:r>
              <a:rPr lang="ro-RO" dirty="0">
                <a:effectLst/>
              </a:rPr>
              <a:t>În cadrul echipei de evaluatori</a:t>
            </a:r>
          </a:p>
          <a:p>
            <a:pPr lvl="0"/>
            <a:r>
              <a:rPr lang="ro-RO" dirty="0">
                <a:effectLst/>
              </a:rPr>
              <a:t>Între echipa de evaluatori (fie întreaga echipă, fie un membru al echipei) și conducerea/angajații unității evaluate</a:t>
            </a:r>
            <a:r>
              <a:rPr lang="ro-RO" dirty="0" smtClean="0">
                <a:effectLst/>
              </a:rPr>
              <a:t>.</a:t>
            </a:r>
          </a:p>
          <a:p>
            <a:pPr lvl="0"/>
            <a:endParaRPr lang="ro-RO" dirty="0">
              <a:effectLst/>
            </a:endParaRPr>
          </a:p>
          <a:p>
            <a:r>
              <a:rPr lang="ro-RO" dirty="0" smtClean="0">
                <a:effectLst/>
              </a:rPr>
              <a:t>recunoașterea/identificarea </a:t>
            </a:r>
            <a:r>
              <a:rPr lang="ro-RO" dirty="0">
                <a:effectLst/>
              </a:rPr>
              <a:t>problemelor și a cauzelor acestora</a:t>
            </a:r>
            <a:r>
              <a:rPr lang="ro-RO" dirty="0" smtClean="0">
                <a:effectLst/>
              </a:rPr>
              <a:t>.</a:t>
            </a:r>
          </a:p>
          <a:p>
            <a:r>
              <a:rPr lang="ro-RO" dirty="0">
                <a:effectLst/>
              </a:rPr>
              <a:t>cea mai frecventă problemă constatată este </a:t>
            </a:r>
            <a:r>
              <a:rPr lang="ro-RO" sz="3000" b="1" i="1" u="sng" dirty="0">
                <a:solidFill>
                  <a:srgbClr val="FF0000"/>
                </a:solidFill>
                <a:effectLst/>
              </a:rPr>
              <a:t>conflictul</a:t>
            </a:r>
            <a:r>
              <a:rPr lang="ro-RO" dirty="0">
                <a:effectLst/>
              </a:rPr>
              <a:t>, ce apare în mod naturl ca urmare a diversității tipologiilor comportamentale care interacționează, din care nu putem elimina așa-numitul ”comportament conflictual”, diferitelor situații în care evaluatorii ajung, uneori fără a putea controla acest fapt, prezenței stresului, relațiilor care se stabilesc (natura acestora, echilibrul).</a:t>
            </a:r>
          </a:p>
          <a:p>
            <a:endParaRPr lang="ro-RO" dirty="0">
              <a:effectLst/>
            </a:endParaRPr>
          </a:p>
          <a:p>
            <a:pPr lvl="0"/>
            <a:endParaRPr lang="ro-RO" dirty="0">
              <a:effectLst/>
            </a:endParaRPr>
          </a:p>
          <a:p>
            <a:endParaRPr lang="ro-RO" dirty="0"/>
          </a:p>
        </p:txBody>
      </p:sp>
    </p:spTree>
    <p:extLst>
      <p:ext uri="{BB962C8B-B14F-4D97-AF65-F5344CB8AC3E}">
        <p14:creationId xmlns:p14="http://schemas.microsoft.com/office/powerpoint/2010/main" val="369734825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41413" y="618518"/>
            <a:ext cx="9905998" cy="862552"/>
          </a:xfrm>
        </p:spPr>
        <p:txBody>
          <a:bodyPr/>
          <a:lstStyle/>
          <a:p>
            <a:r>
              <a:rPr lang="ro-RO" dirty="0" smtClean="0">
                <a:solidFill>
                  <a:srgbClr val="FF0000"/>
                </a:solidFill>
              </a:rPr>
              <a:t>Cauze de conflict în cadrul echipei</a:t>
            </a:r>
            <a:endParaRPr lang="ro-RO" dirty="0">
              <a:solidFill>
                <a:srgbClr val="FF0000"/>
              </a:solidFill>
            </a:endParaRPr>
          </a:p>
        </p:txBody>
      </p:sp>
      <p:sp>
        <p:nvSpPr>
          <p:cNvPr id="3" name="Content Placeholder 2"/>
          <p:cNvSpPr>
            <a:spLocks noGrp="1"/>
          </p:cNvSpPr>
          <p:nvPr>
            <p:ph idx="1"/>
          </p:nvPr>
        </p:nvSpPr>
        <p:spPr>
          <a:xfrm>
            <a:off x="1141412" y="1339402"/>
            <a:ext cx="9905999" cy="5518597"/>
          </a:xfrm>
        </p:spPr>
        <p:txBody>
          <a:bodyPr>
            <a:normAutofit lnSpcReduction="10000"/>
          </a:bodyPr>
          <a:lstStyle/>
          <a:p>
            <a:pPr lvl="0"/>
            <a:r>
              <a:rPr lang="ro-RO" dirty="0">
                <a:effectLst/>
                <a:latin typeface="Arial" panose="020B0604020202020204" pitchFamily="34" charset="0"/>
                <a:cs typeface="Arial" panose="020B0604020202020204" pitchFamily="34" charset="0"/>
              </a:rPr>
              <a:t>Diferențele de specializare și nivel de competență profesională (profesii diferite, cu experiență profesională diferită pentru aceeași categorie profesională)</a:t>
            </a:r>
          </a:p>
          <a:p>
            <a:pPr lvl="0"/>
            <a:r>
              <a:rPr lang="ro-RO" dirty="0">
                <a:effectLst/>
                <a:latin typeface="Arial" panose="020B0604020202020204" pitchFamily="34" charset="0"/>
                <a:cs typeface="Arial" panose="020B0604020202020204" pitchFamily="34" charset="0"/>
              </a:rPr>
              <a:t>Diferențe în ceea ce privește experiența ca evaluator</a:t>
            </a:r>
          </a:p>
          <a:p>
            <a:pPr lvl="0"/>
            <a:r>
              <a:rPr lang="ro-RO" dirty="0">
                <a:effectLst/>
                <a:latin typeface="Arial" panose="020B0604020202020204" pitchFamily="34" charset="0"/>
                <a:cs typeface="Arial" panose="020B0604020202020204" pitchFamily="34" charset="0"/>
              </a:rPr>
              <a:t>Neînțelegerea și neasumarea rolului în cadrul echipei, cu sarcini și atribuții concrete ce derivă din acesta (ex.: evaluatorul ce trebuie să ocupe poziția de secretar comisie conform procedurii, dar refuză din diverse motive – insuficientă manualitate în utilizarea calculatorului, existența unei presupuse incompatibilități între profesia de bază și această poziție în echipă, considerentul că nu este recompensat în plus pentru munca depusă, teama de a-și asuma responsabilități suplimentare etc.)</a:t>
            </a:r>
          </a:p>
          <a:p>
            <a:endParaRPr lang="ro-RO" dirty="0">
              <a:solidFill>
                <a:schemeClr val="bg2"/>
              </a:solidFill>
            </a:endParaRPr>
          </a:p>
        </p:txBody>
      </p:sp>
    </p:spTree>
    <p:extLst>
      <p:ext uri="{BB962C8B-B14F-4D97-AF65-F5344CB8AC3E}">
        <p14:creationId xmlns:p14="http://schemas.microsoft.com/office/powerpoint/2010/main" val="227016531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41412" y="347730"/>
            <a:ext cx="9905999" cy="5443471"/>
          </a:xfrm>
        </p:spPr>
        <p:txBody>
          <a:bodyPr>
            <a:normAutofit lnSpcReduction="10000"/>
          </a:bodyPr>
          <a:lstStyle/>
          <a:p>
            <a:pPr lvl="0"/>
            <a:r>
              <a:rPr lang="ro-RO" sz="2800" dirty="0">
                <a:effectLst/>
                <a:latin typeface="Arial" panose="020B0604020202020204" pitchFamily="34" charset="0"/>
                <a:cs typeface="Arial" panose="020B0604020202020204" pitchFamily="34" charset="0"/>
              </a:rPr>
              <a:t>Neîndeplinirea sarcinilor specifice etapelor procesului de evaluare</a:t>
            </a:r>
          </a:p>
          <a:p>
            <a:pPr lvl="0"/>
            <a:r>
              <a:rPr lang="ro-RO" sz="2800" dirty="0">
                <a:effectLst/>
                <a:latin typeface="Arial" panose="020B0604020202020204" pitchFamily="34" charset="0"/>
                <a:cs typeface="Arial" panose="020B0604020202020204" pitchFamily="34" charset="0"/>
              </a:rPr>
              <a:t>Nerespectarea termenelor limită în îndeplinirea sarcinilor, fapt ce conduce la dezechilibru în cadrul echipei</a:t>
            </a:r>
          </a:p>
          <a:p>
            <a:pPr lvl="0"/>
            <a:r>
              <a:rPr lang="ro-RO" sz="2800" dirty="0">
                <a:effectLst/>
                <a:latin typeface="Arial" panose="020B0604020202020204" pitchFamily="34" charset="0"/>
                <a:cs typeface="Arial" panose="020B0604020202020204" pitchFamily="34" charset="0"/>
              </a:rPr>
              <a:t>Dezacorduri în privința calității dovezilor utilizate în luarea deciziilor sau rezolvarea problemelor</a:t>
            </a:r>
          </a:p>
          <a:p>
            <a:pPr lvl="0"/>
            <a:r>
              <a:rPr lang="ro-RO" sz="2800" dirty="0">
                <a:effectLst/>
                <a:latin typeface="Arial" panose="020B0604020202020204" pitchFamily="34" charset="0"/>
                <a:cs typeface="Arial" panose="020B0604020202020204" pitchFamily="34" charset="0"/>
              </a:rPr>
              <a:t>Natura relațiilor dintre membri echipei (dacă unii dintre ei au mai fost în echipă, au tendința de a fragmenta în același sens actuala echipă, atât la nivel comunicațional, cât și la nivel de acțiune/desfășurare activitate specifică)</a:t>
            </a:r>
          </a:p>
          <a:p>
            <a:endParaRPr lang="ro-RO" dirty="0"/>
          </a:p>
        </p:txBody>
      </p:sp>
    </p:spTree>
    <p:extLst>
      <p:ext uri="{BB962C8B-B14F-4D97-AF65-F5344CB8AC3E}">
        <p14:creationId xmlns:p14="http://schemas.microsoft.com/office/powerpoint/2010/main" val="310628843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41412" y="502276"/>
            <a:ext cx="9905999" cy="5288925"/>
          </a:xfrm>
        </p:spPr>
        <p:txBody>
          <a:bodyPr>
            <a:normAutofit fontScale="92500" lnSpcReduction="10000"/>
          </a:bodyPr>
          <a:lstStyle/>
          <a:p>
            <a:pPr lvl="0"/>
            <a:r>
              <a:rPr lang="ro-RO" dirty="0">
                <a:effectLst/>
                <a:latin typeface="Arial" panose="020B0604020202020204" pitchFamily="34" charset="0"/>
                <a:cs typeface="Arial" panose="020B0604020202020204" pitchFamily="34" charset="0"/>
              </a:rPr>
              <a:t>Neînțelegerea intențiilor, obiectivelor sau scopurilor negociate de membrii gupului (echipa de evaluatori este un grup nou format și de-a lungul întâlnirilor în cadrul procesului de evaluare – sedința de instructaj, ședința din seara anterioară vizitei, ședințele de seară etc – se pot naște situații în care responsabilitățile sau direcțiile de acțiune asumate în întâlnirea anterioară nu au fost înțelese de toți membrii sau nu se recunoaște acest lucru)</a:t>
            </a:r>
          </a:p>
          <a:p>
            <a:pPr lvl="0"/>
            <a:r>
              <a:rPr lang="ro-RO" dirty="0">
                <a:effectLst/>
                <a:latin typeface="Arial" panose="020B0604020202020204" pitchFamily="34" charset="0"/>
                <a:cs typeface="Arial" panose="020B0604020202020204" pitchFamily="34" charset="0"/>
              </a:rPr>
              <a:t>Existența unor prejudecăți personale</a:t>
            </a:r>
          </a:p>
          <a:p>
            <a:pPr lvl="0"/>
            <a:r>
              <a:rPr lang="ro-RO" dirty="0">
                <a:effectLst/>
                <a:latin typeface="Arial" panose="020B0604020202020204" pitchFamily="34" charset="0"/>
                <a:cs typeface="Arial" panose="020B0604020202020204" pitchFamily="34" charset="0"/>
              </a:rPr>
              <a:t>Motivații diferite ale membrilor echipei în desfășurarea activității specifice de evaluator</a:t>
            </a:r>
          </a:p>
          <a:p>
            <a:pPr lvl="0"/>
            <a:r>
              <a:rPr lang="ro-RO" dirty="0">
                <a:effectLst/>
                <a:latin typeface="Arial" panose="020B0604020202020204" pitchFamily="34" charset="0"/>
                <a:cs typeface="Arial" panose="020B0604020202020204" pitchFamily="34" charset="0"/>
              </a:rPr>
              <a:t>Conflicte atribuite stilului personal – stil de comunicare, stil de răspuns, stil de acțiune în condiții de presiune, stil de a fi etc.</a:t>
            </a:r>
          </a:p>
          <a:p>
            <a:endParaRPr lang="ro-RO"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06267540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41412" y="296214"/>
            <a:ext cx="9905999" cy="6323527"/>
          </a:xfrm>
        </p:spPr>
        <p:txBody>
          <a:bodyPr>
            <a:normAutofit/>
          </a:bodyPr>
          <a:lstStyle/>
          <a:p>
            <a:pPr marL="0" indent="0">
              <a:buNone/>
            </a:pPr>
            <a:r>
              <a:rPr lang="ro-RO" dirty="0" smtClean="0">
                <a:effectLst/>
              </a:rPr>
              <a:t>          </a:t>
            </a:r>
            <a:r>
              <a:rPr lang="ro-RO" dirty="0" smtClean="0">
                <a:solidFill>
                  <a:srgbClr val="FF0000"/>
                </a:solidFill>
                <a:effectLst/>
                <a:latin typeface="Arial" panose="020B0604020202020204" pitchFamily="34" charset="0"/>
                <a:cs typeface="Arial" panose="020B0604020202020204" pitchFamily="34" charset="0"/>
              </a:rPr>
              <a:t>Conflictul </a:t>
            </a:r>
            <a:r>
              <a:rPr lang="ro-RO" dirty="0">
                <a:solidFill>
                  <a:srgbClr val="FF0000"/>
                </a:solidFill>
                <a:effectLst/>
                <a:latin typeface="Arial" panose="020B0604020202020204" pitchFamily="34" charset="0"/>
                <a:cs typeface="Arial" panose="020B0604020202020204" pitchFamily="34" charset="0"/>
              </a:rPr>
              <a:t>între echipă și spitalul evaluat </a:t>
            </a:r>
            <a:r>
              <a:rPr lang="ro-RO" dirty="0">
                <a:effectLst/>
                <a:latin typeface="Arial" panose="020B0604020202020204" pitchFamily="34" charset="0"/>
                <a:cs typeface="Arial" panose="020B0604020202020204" pitchFamily="34" charset="0"/>
              </a:rPr>
              <a:t>recunoaște mai multe cauze, derivate din ambele părți:</a:t>
            </a:r>
          </a:p>
          <a:p>
            <a:pPr lvl="0"/>
            <a:r>
              <a:rPr lang="ro-RO" dirty="0">
                <a:effectLst/>
                <a:latin typeface="Arial" panose="020B0604020202020204" pitchFamily="34" charset="0"/>
                <a:cs typeface="Arial" panose="020B0604020202020204" pitchFamily="34" charset="0"/>
              </a:rPr>
              <a:t>Înțelegerea greșită a rolului și misiunii echipei de evaluare (situație în care fie spitalul, fie evaluatorii văd procesul de evaluare ca un control care va conduce la închiderea spitalului, concedierea unor angajați etc. – impact negativ, iar comportamentele sunt ca atare)</a:t>
            </a:r>
          </a:p>
          <a:p>
            <a:pPr lvl="0"/>
            <a:r>
              <a:rPr lang="ro-RO" dirty="0">
                <a:effectLst/>
                <a:latin typeface="Arial" panose="020B0604020202020204" pitchFamily="34" charset="0"/>
                <a:cs typeface="Arial" panose="020B0604020202020204" pitchFamily="34" charset="0"/>
              </a:rPr>
              <a:t>Lipsa/insuficienta informare cu privire la procesul de acreditare, la etapele vizitei de evaluare, la contribuția fiecărui participant la întregul proces</a:t>
            </a:r>
          </a:p>
          <a:p>
            <a:pPr lvl="0"/>
            <a:r>
              <a:rPr lang="ro-RO" dirty="0">
                <a:effectLst/>
                <a:latin typeface="Arial" panose="020B0604020202020204" pitchFamily="34" charset="0"/>
                <a:cs typeface="Arial" panose="020B0604020202020204" pitchFamily="34" charset="0"/>
              </a:rPr>
              <a:t>Modificări ale metodologiei de evaluare (ex.: schimbarea indicatorilor, a modalităților de validare, în vreme ce spitalul –a pregătit pe un anumit tipar)</a:t>
            </a:r>
          </a:p>
          <a:p>
            <a:endParaRPr lang="ro-RO" dirty="0"/>
          </a:p>
        </p:txBody>
      </p:sp>
    </p:spTree>
    <p:extLst>
      <p:ext uri="{BB962C8B-B14F-4D97-AF65-F5344CB8AC3E}">
        <p14:creationId xmlns:p14="http://schemas.microsoft.com/office/powerpoint/2010/main" val="300786180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41412" y="412124"/>
            <a:ext cx="9905999" cy="6053070"/>
          </a:xfrm>
        </p:spPr>
        <p:txBody>
          <a:bodyPr>
            <a:normAutofit/>
          </a:bodyPr>
          <a:lstStyle/>
          <a:p>
            <a:pPr lvl="0"/>
            <a:r>
              <a:rPr lang="ro-RO" dirty="0">
                <a:effectLst/>
                <a:latin typeface="Arial" panose="020B0604020202020204" pitchFamily="34" charset="0"/>
                <a:cs typeface="Arial" panose="020B0604020202020204" pitchFamily="34" charset="0"/>
              </a:rPr>
              <a:t>Insuficienta pregătire a unității evaluate privind procesul de acreditare (slabă conformare la standarde)</a:t>
            </a:r>
          </a:p>
          <a:p>
            <a:pPr lvl="0"/>
            <a:r>
              <a:rPr lang="ro-RO" dirty="0">
                <a:effectLst/>
                <a:latin typeface="Arial" panose="020B0604020202020204" pitchFamily="34" charset="0"/>
                <a:cs typeface="Arial" panose="020B0604020202020204" pitchFamily="34" charset="0"/>
              </a:rPr>
              <a:t>Ingerința firmelor de consultanță</a:t>
            </a:r>
          </a:p>
          <a:p>
            <a:pPr lvl="0"/>
            <a:r>
              <a:rPr lang="ro-RO" dirty="0">
                <a:effectLst/>
                <a:latin typeface="Arial" panose="020B0604020202020204" pitchFamily="34" charset="0"/>
                <a:cs typeface="Arial" panose="020B0604020202020204" pitchFamily="34" charset="0"/>
              </a:rPr>
              <a:t>Lipsa de flexibilitate a evaluatorilor în aprecierea unor situații/procese/documente (consideră că respectivele aspecte trebuie să se desfășoare sau să arate așa cum este obișnuit evaluatorul la locul său de muncă, nu acceptă și nu apreciază corect o altă modalitate de îndeplinire a cerințelor, modalitate ce conduce la conformarea la standarde, variantă aleasă de unitatea evaluată)</a:t>
            </a:r>
          </a:p>
          <a:p>
            <a:endParaRPr lang="ro-RO"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65447773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ircuit">
  <a:themeElements>
    <a:clrScheme name="Circuit">
      <a:dk1>
        <a:sysClr val="windowText" lastClr="000000"/>
      </a:dk1>
      <a:lt1>
        <a:sysClr val="window" lastClr="FFFFFF"/>
      </a:lt1>
      <a:dk2>
        <a:srgbClr val="2B5F27"/>
      </a:dk2>
      <a:lt2>
        <a:srgbClr val="D8FC68"/>
      </a:lt2>
      <a:accent1>
        <a:srgbClr val="DDC855"/>
      </a:accent1>
      <a:accent2>
        <a:srgbClr val="FCA03D"/>
      </a:accent2>
      <a:accent3>
        <a:srgbClr val="E36439"/>
      </a:accent3>
      <a:accent4>
        <a:srgbClr val="C2935B"/>
      </a:accent4>
      <a:accent5>
        <a:srgbClr val="88C25C"/>
      </a:accent5>
      <a:accent6>
        <a:srgbClr val="BFCC86"/>
      </a:accent6>
      <a:hlink>
        <a:srgbClr val="FFCE23"/>
      </a:hlink>
      <a:folHlink>
        <a:srgbClr val="FDEB86"/>
      </a:folHlink>
    </a:clrScheme>
    <a:fontScheme name="Circuit">
      <a:majorFont>
        <a:latin typeface="Tw Cen M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w Cen MT"/>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ircuit">
      <a:fillStyleLst>
        <a:solidFill>
          <a:schemeClr val="phClr"/>
        </a:solidFill>
        <a:gradFill rotWithShape="1">
          <a:gsLst>
            <a:gs pos="0">
              <a:schemeClr val="phClr">
                <a:tint val="58000"/>
                <a:satMod val="108000"/>
                <a:lumMod val="110000"/>
              </a:schemeClr>
            </a:gs>
            <a:gs pos="100000">
              <a:schemeClr val="phClr">
                <a:tint val="81000"/>
                <a:satMod val="109000"/>
                <a:lumMod val="105000"/>
              </a:schemeClr>
            </a:gs>
          </a:gsLst>
          <a:lin ang="5040000" scaled="0"/>
        </a:gradFill>
        <a:gradFill rotWithShape="1">
          <a:gsLst>
            <a:gs pos="0">
              <a:schemeClr val="phClr">
                <a:tint val="94000"/>
                <a:satMod val="105000"/>
                <a:lumMod val="102000"/>
              </a:schemeClr>
            </a:gs>
            <a:gs pos="100000">
              <a:schemeClr val="phClr">
                <a:shade val="74000"/>
                <a:satMod val="128000"/>
                <a:lumMod val="10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98000"/>
                <a:hueMod val="88000"/>
                <a:satMod val="148000"/>
                <a:lumMod val="150000"/>
              </a:schemeClr>
            </a:gs>
            <a:gs pos="100000">
              <a:schemeClr val="phClr">
                <a:shade val="92000"/>
                <a:hueMod val="104000"/>
                <a:satMod val="140000"/>
                <a:lumMod val="68000"/>
              </a:schemeClr>
            </a:gs>
          </a:gsLst>
          <a:lin ang="5040000" scaled="0"/>
        </a:gradFill>
        <a:blipFill>
          <a:blip xmlns:r="http://schemas.openxmlformats.org/officeDocument/2006/relationships" r:embed="rId1">
            <a:duotone>
              <a:schemeClr val="phClr">
                <a:shade val="88000"/>
                <a:hueMod val="106000"/>
                <a:satMod val="140000"/>
                <a:lumMod val="54000"/>
              </a:schemeClr>
              <a:schemeClr val="phClr">
                <a:tint val="98000"/>
                <a:hueMod val="82000"/>
                <a:satMod val="150000"/>
                <a:lumMod val="160000"/>
              </a:schemeClr>
            </a:duotone>
          </a:blip>
          <a:stretch/>
        </a:blipFill>
      </a:bgFillStyleLst>
    </a:fmtScheme>
  </a:themeElements>
  <a:objectDefaults/>
  <a:extraClrSchemeLst/>
  <a:extLst>
    <a:ext uri="{05A4C25C-085E-4340-85A3-A5531E510DB2}">
      <thm15:themeFamily xmlns="" xmlns:thm15="http://schemas.microsoft.com/office/thememl/2012/main" name="Circuit" id="{0AC2F7E7-15F5-431C-B2A2-456FE929F56C}" vid="{97ECCC31-8429-4523-BE8D-8F09B7A4D46D}"/>
    </a:ext>
  </a:extLst>
</a:theme>
</file>

<file path=docProps/app.xml><?xml version="1.0" encoding="utf-8"?>
<Properties xmlns="http://schemas.openxmlformats.org/officeDocument/2006/extended-properties" xmlns:vt="http://schemas.openxmlformats.org/officeDocument/2006/docPropsVTypes">
  <Template>TM04033919[[fn=Circuit]]</Template>
  <TotalTime>69</TotalTime>
  <Words>974</Words>
  <Application>Microsoft Office PowerPoint</Application>
  <PresentationFormat>Custom</PresentationFormat>
  <Paragraphs>42</Paragraphs>
  <Slides>11</Slides>
  <Notes>0</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Circuit</vt:lpstr>
      <vt:lpstr>Bariere de comunicare în procesul de evaluare </vt:lpstr>
      <vt:lpstr>PowerPoint Presentation</vt:lpstr>
      <vt:lpstr>PowerPoint Presentation</vt:lpstr>
      <vt:lpstr>PowerPoint Presentation</vt:lpstr>
      <vt:lpstr>Cauze de conflict în cadrul echipei</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Bariere de comunicare în procesul de evaluare</dc:title>
  <dc:creator>user</dc:creator>
  <cp:lastModifiedBy>ismail - [2010]</cp:lastModifiedBy>
  <cp:revision>18</cp:revision>
  <dcterms:created xsi:type="dcterms:W3CDTF">2017-03-07T20:19:27Z</dcterms:created>
  <dcterms:modified xsi:type="dcterms:W3CDTF">2017-03-16T13:08:07Z</dcterms:modified>
</cp:coreProperties>
</file>